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0" r:id="rId2"/>
    <p:sldId id="412" r:id="rId3"/>
    <p:sldId id="321" r:id="rId4"/>
    <p:sldId id="444" r:id="rId5"/>
    <p:sldId id="328" r:id="rId6"/>
    <p:sldId id="329" r:id="rId7"/>
    <p:sldId id="330" r:id="rId8"/>
    <p:sldId id="368" r:id="rId9"/>
    <p:sldId id="370" r:id="rId10"/>
    <p:sldId id="372" r:id="rId11"/>
    <p:sldId id="433" r:id="rId12"/>
    <p:sldId id="434" r:id="rId13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75000"/>
      </a:lnSpc>
      <a:spcBef>
        <a:spcPct val="0"/>
      </a:spcBef>
      <a:spcAft>
        <a:spcPct val="0"/>
      </a:spcAft>
      <a:defRPr sz="4000" b="1" kern="1200">
        <a:solidFill>
          <a:srgbClr val="868E7B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lnSpc>
        <a:spcPct val="75000"/>
      </a:lnSpc>
      <a:spcBef>
        <a:spcPct val="0"/>
      </a:spcBef>
      <a:spcAft>
        <a:spcPct val="0"/>
      </a:spcAft>
      <a:defRPr sz="4000" b="1" kern="1200">
        <a:solidFill>
          <a:srgbClr val="868E7B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lnSpc>
        <a:spcPct val="75000"/>
      </a:lnSpc>
      <a:spcBef>
        <a:spcPct val="0"/>
      </a:spcBef>
      <a:spcAft>
        <a:spcPct val="0"/>
      </a:spcAft>
      <a:defRPr sz="4000" b="1" kern="1200">
        <a:solidFill>
          <a:srgbClr val="868E7B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lnSpc>
        <a:spcPct val="75000"/>
      </a:lnSpc>
      <a:spcBef>
        <a:spcPct val="0"/>
      </a:spcBef>
      <a:spcAft>
        <a:spcPct val="0"/>
      </a:spcAft>
      <a:defRPr sz="4000" b="1" kern="1200">
        <a:solidFill>
          <a:srgbClr val="868E7B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lnSpc>
        <a:spcPct val="75000"/>
      </a:lnSpc>
      <a:spcBef>
        <a:spcPct val="0"/>
      </a:spcBef>
      <a:spcAft>
        <a:spcPct val="0"/>
      </a:spcAft>
      <a:defRPr sz="4000" b="1" kern="1200">
        <a:solidFill>
          <a:srgbClr val="868E7B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4000" b="1" kern="1200">
        <a:solidFill>
          <a:srgbClr val="868E7B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4000" b="1" kern="1200">
        <a:solidFill>
          <a:srgbClr val="868E7B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4000" b="1" kern="1200">
        <a:solidFill>
          <a:srgbClr val="868E7B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4000" b="1" kern="1200">
        <a:solidFill>
          <a:srgbClr val="868E7B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33CC33"/>
    <a:srgbClr val="FF3300"/>
    <a:srgbClr val="0000FF"/>
    <a:srgbClr val="FFFF00"/>
    <a:srgbClr val="FD511B"/>
    <a:srgbClr val="868E7B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41" autoAdjust="0"/>
    <p:restoredTop sz="94358" autoAdjust="0"/>
  </p:normalViewPr>
  <p:slideViewPr>
    <p:cSldViewPr snapToGrid="0">
      <p:cViewPr>
        <p:scale>
          <a:sx n="100" d="100"/>
          <a:sy n="100" d="100"/>
        </p:scale>
        <p:origin x="-122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image" Target="../media/image36.emf"/><Relationship Id="rId1" Type="http://schemas.openxmlformats.org/officeDocument/2006/relationships/image" Target="../media/image27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6469BD-8C2C-4C3B-94A7-3FD0144CEA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FCF22A-E391-4F79-883C-0E0CE2A5F1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06095-216E-4AEE-9B90-09F865890997}" type="slidenum">
              <a:rPr lang="en-US"/>
              <a:pPr/>
              <a:t>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La “value proposition” fa quindi leva su due principali vantaggi offerti dall’uso della voce: la possibilità cioè di poter operare a “occhi e mani libere”, un approccio che consente immediatamente di guadagnare in precisione e produttività, garantendo una maggiore efficienza in numerosi processi operativi.</a:t>
            </a:r>
          </a:p>
          <a:p>
            <a:pPr eaLnBrk="1" hangingPunct="1">
              <a:buFontTx/>
              <a:buChar char="•"/>
            </a:pPr>
            <a:endParaRPr lang="en-GB" smtClean="0"/>
          </a:p>
          <a:p>
            <a:pPr eaLnBrk="1" hangingPunct="1">
              <a:buFontTx/>
              <a:buChar char="•"/>
            </a:pPr>
            <a:r>
              <a:rPr lang="en-GB" smtClean="0"/>
              <a:t>CLICK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B83A6-9073-431B-8976-0F3993987F33}" type="slidenum">
              <a:rPr lang="en-US"/>
              <a:pPr/>
              <a:t>4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4A0CD-5A41-4363-938A-31FF8B61F500}" type="slidenum">
              <a:rPr lang="en-US"/>
              <a:pPr/>
              <a:t>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Occhi e mani libere sortiscono gli stessi effetti anche su processi che fanno uso di terminali a radiofrequenza</a:t>
            </a:r>
          </a:p>
          <a:p>
            <a:pPr eaLnBrk="1" hangingPunct="1">
              <a:buFontTx/>
              <a:buChar char="•"/>
            </a:pPr>
            <a:endParaRPr lang="it-IT" smtClean="0"/>
          </a:p>
          <a:p>
            <a:pPr eaLnBrk="1" hangingPunct="1">
              <a:buFontTx/>
              <a:buChar char="•"/>
            </a:pPr>
            <a:r>
              <a:rPr lang="it-IT" smtClean="0"/>
              <a:t>Gli step qui indicati hanno solo valore di esempio e si riferiscono ad operazioni tipicamente compiute con un terminale palmare</a:t>
            </a:r>
          </a:p>
          <a:p>
            <a:pPr eaLnBrk="1" hangingPunct="1">
              <a:buFontTx/>
              <a:buChar char="•"/>
            </a:pPr>
            <a:endParaRPr lang="it-IT" smtClean="0"/>
          </a:p>
          <a:p>
            <a:pPr eaLnBrk="1" hangingPunct="1">
              <a:buFontTx/>
              <a:buChar char="•"/>
            </a:pPr>
            <a:r>
              <a:rPr lang="it-IT" smtClean="0"/>
              <a:t>CLICK</a:t>
            </a:r>
          </a:p>
          <a:p>
            <a:pPr eaLnBrk="1" hangingPunct="1">
              <a:buFontTx/>
              <a:buChar char="•"/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78BEC-B363-4ACB-9B1C-38FF3BC3CED9}" type="slidenum">
              <a:rPr lang="en-US"/>
              <a:pPr/>
              <a:t>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Ma i miglioramenti indicati sono quelli reali, questo range si riferisce agli incrementi medi rispetto terminali RF palmari, indossabili o veicolari</a:t>
            </a:r>
          </a:p>
          <a:p>
            <a:pPr eaLnBrk="1" hangingPunct="1">
              <a:buFontTx/>
              <a:buChar char="•"/>
            </a:pPr>
            <a:endParaRPr lang="it-IT" smtClean="0"/>
          </a:p>
          <a:p>
            <a:pPr eaLnBrk="1" hangingPunct="1">
              <a:buFontTx/>
              <a:buChar char="•"/>
            </a:pPr>
            <a:r>
              <a:rPr lang="it-IT" smtClean="0"/>
              <a:t>CLICK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F53E9-B508-4D5F-B26D-23352C32B93C}" type="slidenum">
              <a:rPr lang="en-US"/>
              <a:pPr/>
              <a:t>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it-IT" smtClean="0"/>
              <a:t>... E sorprendentemente anche in questi casi, errori di inversione o di quantità possono essere abbattuti nell’ordine del 30-60%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08D36-459A-41F9-A783-C003804A3884}" type="slidenum">
              <a:rPr lang="en-US"/>
              <a:pPr/>
              <a:t>10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BottomNEWal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6586538"/>
            <a:ext cx="91408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TOP2NEWAlt08042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4763" y="0"/>
            <a:ext cx="91487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962400"/>
            <a:ext cx="8458200" cy="762000"/>
          </a:xfrm>
        </p:spPr>
        <p:txBody>
          <a:bodyPr anchor="t"/>
          <a:lstStyle>
            <a:lvl1pPr>
              <a:lnSpc>
                <a:spcPct val="75000"/>
              </a:lnSpc>
              <a:defRPr sz="3800">
                <a:sym typeface="Symbol" pitchFamily="18" charset="2"/>
              </a:defRPr>
            </a:lvl1pPr>
          </a:lstStyle>
          <a:p>
            <a:r>
              <a:rPr lang="en-US">
                <a:sym typeface="Symbol" pitchFamily="18" charset="2"/>
              </a:rPr>
              <a:t>Vocollect Voice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400" y="4572000"/>
            <a:ext cx="8432800" cy="457200"/>
          </a:xfrm>
        </p:spPr>
        <p:txBody>
          <a:bodyPr/>
          <a:lstStyle>
            <a:lvl1pPr marL="0" indent="0">
              <a:lnSpc>
                <a:spcPct val="75000"/>
              </a:lnSpc>
              <a:buFont typeface="Wingdings" pitchFamily="2" charset="2"/>
              <a:buNone/>
              <a:defRPr>
                <a:solidFill>
                  <a:srgbClr val="999999"/>
                </a:solidFill>
              </a:defRPr>
            </a:lvl1pPr>
          </a:lstStyle>
          <a:p>
            <a:r>
              <a:rPr lang="en-US"/>
              <a:t>Solo questione di prestazioni…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"Confidential"© Copyright 2008 Vocollect.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200025"/>
            <a:ext cx="2095500" cy="6200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200025"/>
            <a:ext cx="6134100" cy="62007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200025"/>
            <a:ext cx="5762625" cy="6651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81000" y="1828800"/>
            <a:ext cx="8382000" cy="45720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3000375" y="200025"/>
            <a:ext cx="5762625" cy="6651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41148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1148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381000" y="4191000"/>
            <a:ext cx="41148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91000"/>
            <a:ext cx="41148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200025"/>
            <a:ext cx="5762625" cy="6651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1148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41148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200025"/>
            <a:ext cx="5762625" cy="6651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1148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200025"/>
            <a:ext cx="5762625" cy="6651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1148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1148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41148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4" descr="TopNEWalt080421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87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 userDrawn="1"/>
        </p:nvSpPr>
        <p:spPr bwMode="auto">
          <a:xfrm>
            <a:off x="172528" y="215660"/>
            <a:ext cx="1639019" cy="6469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1" i="0" u="none" strike="noStrike" cap="none" normalizeH="0" baseline="0" smtClean="0">
              <a:ln>
                <a:noFill/>
              </a:ln>
              <a:solidFill>
                <a:srgbClr val="868E7B"/>
              </a:solidFill>
              <a:effectLst/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838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800" b="0" smtClean="0"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r>
              <a:rPr lang="en-US"/>
              <a:t>© Copyright 2008 Vocollect. All rights reserved.</a:t>
            </a:r>
          </a:p>
        </p:txBody>
      </p:sp>
      <p:pic>
        <p:nvPicPr>
          <p:cNvPr id="21508" name="Picture 12" descr="BottomNEWalt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175" y="6588125"/>
            <a:ext cx="91408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0375" y="200025"/>
            <a:ext cx="57626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1512" name="Picture 8" descr="logokfi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276045" y="345057"/>
            <a:ext cx="14493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58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582"/>
          </a:solidFill>
          <a:latin typeface="Trebuchet MS" pitchFamily="34" charset="0"/>
          <a:ea typeface="ＭＳ Ｐゴシック" pitchFamily="-106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582"/>
          </a:solidFill>
          <a:latin typeface="Trebuchet MS" pitchFamily="34" charset="0"/>
          <a:ea typeface="ＭＳ Ｐゴシック" pitchFamily="-106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582"/>
          </a:solidFill>
          <a:latin typeface="Trebuchet MS" pitchFamily="34" charset="0"/>
          <a:ea typeface="ＭＳ Ｐゴシック" pitchFamily="-106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582"/>
          </a:solidFill>
          <a:latin typeface="Trebuchet MS" pitchFamily="34" charset="0"/>
          <a:ea typeface="ＭＳ Ｐゴシック" pitchFamily="-106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003582"/>
          </a:solidFill>
          <a:latin typeface="Trebuchet MS" pitchFamily="34" charset="0"/>
          <a:ea typeface="ＭＳ Ｐゴシック" pitchFamily="-10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003582"/>
          </a:solidFill>
          <a:latin typeface="Trebuchet MS" pitchFamily="34" charset="0"/>
          <a:ea typeface="ＭＳ Ｐゴシック" pitchFamily="-10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003582"/>
          </a:solidFill>
          <a:latin typeface="Trebuchet MS" pitchFamily="34" charset="0"/>
          <a:ea typeface="ＭＳ Ｐゴシック" pitchFamily="-10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003582"/>
          </a:solidFill>
          <a:latin typeface="Trebuchet MS" pitchFamily="34" charset="0"/>
          <a:ea typeface="ＭＳ Ｐゴシック" pitchFamily="-106" charset="-128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9D1C2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9D1C29"/>
        </a:buClr>
        <a:buChar char="»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9D1C29"/>
        </a:buClr>
        <a:buChar char="›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999999"/>
        </a:buClr>
        <a:buChar char="›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999999"/>
        </a:buClr>
        <a:buChar char="›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999999"/>
        </a:buClr>
        <a:buChar char="›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999999"/>
        </a:buClr>
        <a:buChar char="›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rgbClr val="999999"/>
        </a:buClr>
        <a:buChar char="›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Competitività Aziendale</a:t>
            </a:r>
            <a:endParaRPr lang="en-US" smtClean="0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96900" y="1222375"/>
            <a:ext cx="8183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2400" i="1" dirty="0">
                <a:solidFill>
                  <a:srgbClr val="9D1C29"/>
                </a:solidFill>
                <a:latin typeface="Trebuchet MS" pitchFamily="34" charset="0"/>
                <a:cs typeface="Arial" charset="0"/>
              </a:rPr>
              <a:t>Prestazioni, flessibilità, efficienza, precisione, riduzione dei costi, sicurezza...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27050" y="1854200"/>
            <a:ext cx="8140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it-IT" sz="1400" b="0">
                <a:solidFill>
                  <a:srgbClr val="003882"/>
                </a:solidFill>
                <a:latin typeface="Trebuchet MS" pitchFamily="34" charset="0"/>
                <a:cs typeface="Arial" charset="0"/>
              </a:rPr>
              <a:t>Globalizzazione dei mercati, stagnazione dell’Economia e nuove forme di propensione al consumo hanno innescato una forte domanda di competitività. </a:t>
            </a:r>
          </a:p>
        </p:txBody>
      </p:sp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814388" y="6049963"/>
            <a:ext cx="7515225" cy="3222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i="1">
                <a:solidFill>
                  <a:schemeClr val="bg1"/>
                </a:solidFill>
                <a:cs typeface="Arial" charset="0"/>
              </a:rPr>
              <a:t>Logistica di PRODUZIONE e DISTRIBUZIONE</a:t>
            </a:r>
          </a:p>
        </p:txBody>
      </p:sp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822325" y="2355850"/>
            <a:ext cx="7499350" cy="322263"/>
          </a:xfrm>
          <a:prstGeom prst="rect">
            <a:avLst/>
          </a:prstGeom>
          <a:solidFill>
            <a:srgbClr val="FF033F"/>
          </a:solidFill>
          <a:ln w="9525">
            <a:miter lim="800000"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rgbClr val="FF033F"/>
            </a:extrusionClr>
          </a:sp3d>
        </p:spPr>
        <p:txBody>
          <a:bodyPr>
            <a:spAutoFit/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i="1">
                <a:solidFill>
                  <a:schemeClr val="bg1"/>
                </a:solidFill>
                <a:cs typeface="Arial" charset="0"/>
              </a:rPr>
              <a:t>RETAILER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9150" y="4054475"/>
            <a:ext cx="7505700" cy="2379663"/>
            <a:chOff x="96" y="3898"/>
            <a:chExt cx="5562" cy="195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6" y="3898"/>
              <a:ext cx="5562" cy="1956"/>
              <a:chOff x="96" y="3898"/>
              <a:chExt cx="5562" cy="1956"/>
            </a:xfrm>
          </p:grpSpPr>
          <p:sp>
            <p:nvSpPr>
              <p:cNvPr id="24595" name="AutoShape 11"/>
              <p:cNvSpPr>
                <a:spLocks noChangeArrowheads="1"/>
              </p:cNvSpPr>
              <p:nvPr/>
            </p:nvSpPr>
            <p:spPr bwMode="auto">
              <a:xfrm rot="-5400000">
                <a:off x="2049" y="1945"/>
                <a:ext cx="1656" cy="5562"/>
              </a:xfrm>
              <a:prstGeom prst="homePlat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/>
                <a:lightRig rig="legacyFlat2" dir="t"/>
              </a:scene3d>
              <a:sp3d extrusionH="1254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endParaRPr lang="it-IT"/>
              </a:p>
            </p:txBody>
          </p:sp>
          <p:sp>
            <p:nvSpPr>
              <p:cNvPr id="24596" name="Oval 12"/>
              <p:cNvSpPr>
                <a:spLocks noChangeArrowheads="1"/>
              </p:cNvSpPr>
              <p:nvPr/>
            </p:nvSpPr>
            <p:spPr bwMode="auto">
              <a:xfrm>
                <a:off x="416" y="4320"/>
                <a:ext cx="1534" cy="1534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597" name="Oval 13"/>
              <p:cNvSpPr>
                <a:spLocks noChangeArrowheads="1"/>
              </p:cNvSpPr>
              <p:nvPr/>
            </p:nvSpPr>
            <p:spPr bwMode="auto">
              <a:xfrm>
                <a:off x="1542" y="4320"/>
                <a:ext cx="1534" cy="1534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598" name="Oval 14"/>
              <p:cNvSpPr>
                <a:spLocks noChangeArrowheads="1"/>
              </p:cNvSpPr>
              <p:nvPr/>
            </p:nvSpPr>
            <p:spPr bwMode="auto">
              <a:xfrm>
                <a:off x="2681" y="4317"/>
                <a:ext cx="1534" cy="1534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599" name="Oval 15"/>
              <p:cNvSpPr>
                <a:spLocks noChangeArrowheads="1"/>
              </p:cNvSpPr>
              <p:nvPr/>
            </p:nvSpPr>
            <p:spPr bwMode="auto">
              <a:xfrm>
                <a:off x="3830" y="4320"/>
                <a:ext cx="1534" cy="1534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0" name="Oval 16" descr="warehouse"/>
              <p:cNvSpPr>
                <a:spLocks noChangeArrowheads="1"/>
              </p:cNvSpPr>
              <p:nvPr/>
            </p:nvSpPr>
            <p:spPr bwMode="auto">
              <a:xfrm>
                <a:off x="655" y="4394"/>
                <a:ext cx="1056" cy="1055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1" name="Oval 17" descr="IT_Staff"/>
              <p:cNvSpPr>
                <a:spLocks noChangeArrowheads="1"/>
              </p:cNvSpPr>
              <p:nvPr/>
            </p:nvSpPr>
            <p:spPr bwMode="auto">
              <a:xfrm>
                <a:off x="1781" y="4394"/>
                <a:ext cx="1056" cy="1055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2" name="Oval 18" descr="KT_hba2"/>
              <p:cNvSpPr>
                <a:spLocks noChangeArrowheads="1"/>
              </p:cNvSpPr>
              <p:nvPr/>
            </p:nvSpPr>
            <p:spPr bwMode="auto">
              <a:xfrm>
                <a:off x="2920" y="4391"/>
                <a:ext cx="1056" cy="1055"/>
              </a:xfrm>
              <a:prstGeom prst="ellipse">
                <a:avLst/>
              </a:prstGeom>
              <a:blipFill dpi="0" rotWithShape="1">
                <a:blip r:embed="rId4" cstate="print"/>
                <a:srcRect/>
                <a:stretch>
                  <a:fillRect/>
                </a:stretch>
              </a:blip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3" name="Oval 19" descr="executives"/>
              <p:cNvSpPr>
                <a:spLocks noChangeArrowheads="1"/>
              </p:cNvSpPr>
              <p:nvPr/>
            </p:nvSpPr>
            <p:spPr bwMode="auto">
              <a:xfrm>
                <a:off x="4069" y="4394"/>
                <a:ext cx="1056" cy="1055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04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34" y="5348"/>
                <a:ext cx="751" cy="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>
                        <a:alpha val="85097"/>
                      </a:schemeClr>
                    </a:solidFill>
                    <a:latin typeface="Arial"/>
                    <a:cs typeface="Arial"/>
                  </a:rPr>
                  <a:t>Executives</a:t>
                </a:r>
              </a:p>
            </p:txBody>
          </p:sp>
          <p:sp>
            <p:nvSpPr>
              <p:cNvPr id="24605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29" y="5342"/>
                <a:ext cx="998" cy="12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>
                        <a:alpha val="85097"/>
                      </a:schemeClr>
                    </a:solidFill>
                    <a:latin typeface="Arial"/>
                    <a:cs typeface="Arial"/>
                  </a:rPr>
                  <a:t>IT Department</a:t>
                </a:r>
              </a:p>
            </p:txBody>
          </p:sp>
          <p:sp>
            <p:nvSpPr>
              <p:cNvPr id="24606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17" y="5342"/>
                <a:ext cx="733" cy="12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>
                        <a:alpha val="85097"/>
                      </a:schemeClr>
                    </a:solidFill>
                    <a:latin typeface="Arial"/>
                    <a:cs typeface="Arial"/>
                  </a:rPr>
                  <a:t>Operation</a:t>
                </a:r>
              </a:p>
            </p:txBody>
          </p:sp>
          <p:sp>
            <p:nvSpPr>
              <p:cNvPr id="24607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892" y="5343"/>
                <a:ext cx="563" cy="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>
                        <a:alpha val="85097"/>
                      </a:schemeClr>
                    </a:solidFill>
                    <a:latin typeface="Arial"/>
                    <a:cs typeface="Arial"/>
                  </a:rPr>
                  <a:t>DC Staff</a:t>
                </a:r>
              </a:p>
            </p:txBody>
          </p:sp>
        </p:grpSp>
        <p:sp>
          <p:nvSpPr>
            <p:cNvPr id="24594" name="Text Box 24"/>
            <p:cNvSpPr txBox="1">
              <a:spLocks noChangeArrowheads="1"/>
            </p:cNvSpPr>
            <p:nvPr/>
          </p:nvSpPr>
          <p:spPr bwMode="auto">
            <a:xfrm>
              <a:off x="2223" y="4115"/>
              <a:ext cx="1303" cy="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Influenza sulle</a:t>
              </a:r>
            </a:p>
            <a:p>
              <a:pPr algn="ctr">
                <a:lnSpc>
                  <a:spcPct val="6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>
                  <a:solidFill>
                    <a:schemeClr val="bg1"/>
                  </a:solidFill>
                  <a:cs typeface="Arial" charset="0"/>
                </a:rPr>
                <a:t>Prestazioni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819150" y="2659063"/>
            <a:ext cx="7497763" cy="1397000"/>
            <a:chOff x="99" y="801"/>
            <a:chExt cx="5556" cy="1359"/>
          </a:xfrm>
        </p:grpSpPr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5400000">
              <a:off x="2197" y="-1297"/>
              <a:ext cx="1359" cy="5556"/>
            </a:xfrm>
            <a:prstGeom prst="homePlate">
              <a:avLst>
                <a:gd name="adj" fmla="val 25000"/>
              </a:avLst>
            </a:prstGeom>
            <a:solidFill>
              <a:srgbClr val="FF033F"/>
            </a:solidFill>
            <a:ln w="9525">
              <a:miter lim="800000"/>
              <a:headEnd/>
              <a:tailEnd/>
            </a:ln>
            <a:scene3d>
              <a:camera prst="legacyPerspectiveFront"/>
              <a:lightRig rig="legacyFlat2" dir="t"/>
            </a:scene3d>
            <a:sp3d extrusionH="125400" prstMaterial="legacyPlastic">
              <a:bevelT w="13500" h="13500" prst="angle"/>
              <a:bevelB w="13500" h="13500" prst="angle"/>
              <a:extrusionClr>
                <a:srgbClr val="FF033F"/>
              </a:extrusionClr>
            </a:sp3d>
          </p:spPr>
          <p:txBody>
            <a:bodyPr rot="10800000" vert="eaVert">
              <a:flatTx/>
            </a:bodyPr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it-IT" sz="1400" b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4592" name="Rectangle 27"/>
            <p:cNvSpPr>
              <a:spLocks noChangeArrowheads="1"/>
            </p:cNvSpPr>
            <p:nvPr/>
          </p:nvSpPr>
          <p:spPr bwMode="auto">
            <a:xfrm>
              <a:off x="1274" y="874"/>
              <a:ext cx="3200" cy="7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sz="1000" b="0">
                  <a:solidFill>
                    <a:schemeClr val="bg1"/>
                  </a:solidFill>
                  <a:cs typeface="Arial" charset="0"/>
                </a:rPr>
                <a:t>Livelli di servizio più elevati – evitare gli stockout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sz="1000" b="0">
                  <a:solidFill>
                    <a:schemeClr val="bg1"/>
                  </a:solidFill>
                  <a:cs typeface="Arial" charset="0"/>
                </a:rPr>
                <a:t>Più SKU da gestire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sz="1000" b="0">
                  <a:solidFill>
                    <a:schemeClr val="bg1"/>
                  </a:solidFill>
                  <a:cs typeface="Arial" charset="0"/>
                </a:rPr>
                <a:t>Crescente fluttuazione della domanda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sz="1000" b="0">
                  <a:solidFill>
                    <a:schemeClr val="bg1"/>
                  </a:solidFill>
                  <a:cs typeface="Arial" charset="0"/>
                </a:rPr>
                <a:t>Pressione per ridurre i costi</a:t>
              </a:r>
            </a:p>
          </p:txBody>
        </p:sp>
      </p:grpSp>
      <p:sp>
        <p:nvSpPr>
          <p:cNvPr id="24586" name="Text Box 28"/>
          <p:cNvSpPr txBox="1">
            <a:spLocks noChangeArrowheads="1"/>
          </p:cNvSpPr>
          <p:nvPr/>
        </p:nvSpPr>
        <p:spPr bwMode="auto">
          <a:xfrm>
            <a:off x="2894013" y="3568700"/>
            <a:ext cx="335915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  <a:cs typeface="Arial" charset="0"/>
              </a:rPr>
              <a:t>Efficienza nella Supply Chain</a:t>
            </a:r>
          </a:p>
        </p:txBody>
      </p:sp>
      <p:sp>
        <p:nvSpPr>
          <p:cNvPr id="369693" name="AutoShape 29"/>
          <p:cNvSpPr>
            <a:spLocks noChangeArrowheads="1"/>
          </p:cNvSpPr>
          <p:nvPr/>
        </p:nvSpPr>
        <p:spPr bwMode="auto">
          <a:xfrm>
            <a:off x="914400" y="3851275"/>
            <a:ext cx="1111250" cy="795338"/>
          </a:xfrm>
          <a:prstGeom prst="wedgeRoundRectCallout">
            <a:avLst>
              <a:gd name="adj1" fmla="val 51287"/>
              <a:gd name="adj2" fmla="val 7634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Comfort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Sicurezza/salute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Velocità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Multi-lingue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Facilità d’uso</a:t>
            </a:r>
          </a:p>
        </p:txBody>
      </p:sp>
      <p:sp>
        <p:nvSpPr>
          <p:cNvPr id="369694" name="AutoShape 30"/>
          <p:cNvSpPr>
            <a:spLocks noChangeArrowheads="1"/>
          </p:cNvSpPr>
          <p:nvPr/>
        </p:nvSpPr>
        <p:spPr bwMode="auto">
          <a:xfrm>
            <a:off x="2379663" y="3843338"/>
            <a:ext cx="1260475" cy="795337"/>
          </a:xfrm>
          <a:prstGeom prst="wedgeRoundRectCallout">
            <a:avLst>
              <a:gd name="adj1" fmla="val 50000"/>
              <a:gd name="adj2" fmla="val 75551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Info in tempo reale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Sicurezza dei dati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Sistemi Legacy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Precisione dei dati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Supporto</a:t>
            </a:r>
          </a:p>
        </p:txBody>
      </p:sp>
      <p:sp>
        <p:nvSpPr>
          <p:cNvPr id="369695" name="AutoShape 31"/>
          <p:cNvSpPr>
            <a:spLocks noChangeArrowheads="1"/>
          </p:cNvSpPr>
          <p:nvPr/>
        </p:nvSpPr>
        <p:spPr bwMode="auto">
          <a:xfrm>
            <a:off x="5776913" y="3840163"/>
            <a:ext cx="1090612" cy="795337"/>
          </a:xfrm>
          <a:prstGeom prst="wedgeRoundRectCallout">
            <a:avLst>
              <a:gd name="adj1" fmla="val -66593"/>
              <a:gd name="adj2" fmla="val 9870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Precisione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Produttività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Turnover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Training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Costi</a:t>
            </a:r>
          </a:p>
        </p:txBody>
      </p:sp>
      <p:sp>
        <p:nvSpPr>
          <p:cNvPr id="369696" name="AutoShape 32"/>
          <p:cNvSpPr>
            <a:spLocks noChangeArrowheads="1"/>
          </p:cNvSpPr>
          <p:nvPr/>
        </p:nvSpPr>
        <p:spPr bwMode="auto">
          <a:xfrm>
            <a:off x="7061200" y="3840163"/>
            <a:ext cx="1200150" cy="795337"/>
          </a:xfrm>
          <a:prstGeom prst="wedgeRoundRectCallout">
            <a:avLst>
              <a:gd name="adj1" fmla="val -40343"/>
              <a:gd name="adj2" fmla="val 8273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Livelli di servizio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Controllo dei costi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Competitività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Inventory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800">
                <a:solidFill>
                  <a:schemeClr val="tx2"/>
                </a:solidFill>
                <a:cs typeface="Arial" charset="0"/>
              </a:rPr>
              <a:t>Supply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1" grpId="0" animBg="1"/>
      <p:bldP spid="369672" grpId="0" animBg="1"/>
      <p:bldP spid="369693" grpId="0" animBg="1"/>
      <p:bldP spid="369694" grpId="0" animBg="1"/>
      <p:bldP spid="369695" grpId="0" animBg="1"/>
      <p:bldP spid="3696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900" dirty="0" smtClean="0"/>
              <a:t>Flusso dati e Dialogo</a:t>
            </a:r>
            <a:endParaRPr lang="en-US" sz="2900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638300"/>
            <a:ext cx="377825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smtClean="0"/>
              <a:t>Affidabilità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300" smtClean="0"/>
              <a:t>Independente da interferenze radio, traffico sulla rete, tempi di risposta del server, numero di utenti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300" smtClean="0"/>
              <a:t>Elimina i punti critici – APs, networks, server</a:t>
            </a:r>
          </a:p>
          <a:p>
            <a:pPr lvl="1" eaLnBrk="1" hangingPunct="1">
              <a:lnSpc>
                <a:spcPct val="80000"/>
              </a:lnSpc>
            </a:pPr>
            <a:endParaRPr lang="it-IT" sz="13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Qualità nel Riconoscimento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300" smtClean="0"/>
              <a:t>Il traduttore riceve un segnale voce pieno, non un segnale voce intermittente</a:t>
            </a:r>
          </a:p>
          <a:p>
            <a:pPr lvl="1" eaLnBrk="1" hangingPunct="1">
              <a:lnSpc>
                <a:spcPct val="80000"/>
              </a:lnSpc>
            </a:pPr>
            <a:endParaRPr lang="it-IT" sz="13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Velocità di risposta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300" smtClean="0"/>
              <a:t>Tempo di “viaggio” inferiore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300" smtClean="0"/>
              <a:t>Un processore per ogni utente</a:t>
            </a:r>
            <a:endParaRPr lang="en-US" sz="1300" smtClean="0"/>
          </a:p>
          <a:p>
            <a:pPr lvl="1" eaLnBrk="1" hangingPunct="1">
              <a:lnSpc>
                <a:spcPct val="80000"/>
              </a:lnSpc>
            </a:pPr>
            <a:endParaRPr lang="it-IT" sz="13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Scalabilità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300" smtClean="0"/>
              <a:t>Traffico in rete minimizzato, quindi centinaia di utenti connessi possibili</a:t>
            </a:r>
          </a:p>
          <a:p>
            <a:pPr lvl="1" eaLnBrk="1" hangingPunct="1">
              <a:lnSpc>
                <a:spcPct val="80000"/>
              </a:lnSpc>
            </a:pPr>
            <a:endParaRPr lang="it-IT" sz="13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Architettura “rodata”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300" smtClean="0"/>
              <a:t>L’architettura Thick Client di Vocollect vanta centinaia di installazioni di successo in tutto il mondo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300" smtClean="0"/>
              <a:t>Altri sistemi vocali (…cha hanno fallito) usavano la metodologia thin client</a:t>
            </a:r>
            <a:endParaRPr lang="en-US" sz="1300" smtClean="0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469900" y="922338"/>
            <a:ext cx="8188325" cy="36671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bg1"/>
                </a:solidFill>
                <a:latin typeface="Microstyle Extended ATT" pitchFamily="2" charset="0"/>
                <a:cs typeface="Arial" charset="0"/>
              </a:rPr>
              <a:t>I vantaggi dell’approccio Thick Client</a:t>
            </a:r>
            <a:endParaRPr lang="it-IT" sz="1800" b="0">
              <a:solidFill>
                <a:schemeClr val="bg1"/>
              </a:solidFill>
              <a:latin typeface="Microstyle Extended ATT" pitchFamily="2" charset="0"/>
              <a:cs typeface="Arial" charset="0"/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381000" y="1028700"/>
            <a:ext cx="8382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i="1">
                <a:solidFill>
                  <a:srgbClr val="9D1C29"/>
                </a:solidFill>
                <a:latin typeface="Trebuchet MS" pitchFamily="34" charset="0"/>
              </a:rPr>
              <a:t>Vocollect: architettura Thick Client</a:t>
            </a:r>
          </a:p>
        </p:txBody>
      </p:sp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9088" y="1758950"/>
            <a:ext cx="465772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5014913" y="1933575"/>
            <a:ext cx="2419350" cy="2419350"/>
          </a:xfrm>
          <a:prstGeom prst="ellipse">
            <a:avLst/>
          </a:prstGeom>
          <a:noFill/>
          <a:ln w="38100">
            <a:solidFill>
              <a:schemeClr val="hlink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6962775" y="3814763"/>
            <a:ext cx="342900" cy="342900"/>
          </a:xfrm>
          <a:prstGeom prst="ellipse">
            <a:avLst/>
          </a:prstGeom>
          <a:noFill/>
          <a:ln w="28575">
            <a:solidFill>
              <a:srgbClr val="000099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6743700" y="3157538"/>
            <a:ext cx="342900" cy="342900"/>
          </a:xfrm>
          <a:prstGeom prst="ellipse">
            <a:avLst/>
          </a:prstGeom>
          <a:noFill/>
          <a:ln w="28575">
            <a:solidFill>
              <a:srgbClr val="000099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5656263" y="2768600"/>
            <a:ext cx="106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sz="2400" b="0">
                <a:solidFill>
                  <a:schemeClr val="hlink"/>
                </a:solidFill>
              </a:rPr>
              <a:t>DATA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2400" b="0">
                <a:solidFill>
                  <a:schemeClr val="hlink"/>
                </a:solidFill>
              </a:rPr>
              <a:t>FLOW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7300913" y="3840163"/>
            <a:ext cx="47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sz="600" b="0">
                <a:solidFill>
                  <a:srgbClr val="000099"/>
                </a:solidFill>
              </a:rPr>
              <a:t>DIALOG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600" b="0">
                <a:solidFill>
                  <a:srgbClr val="000099"/>
                </a:solidFill>
              </a:rPr>
              <a:t>ENGINE</a:t>
            </a:r>
            <a:endParaRPr lang="en-US" sz="600" b="0">
              <a:solidFill>
                <a:srgbClr val="000099"/>
              </a:solidFill>
            </a:endParaRP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4756150" y="2409825"/>
            <a:ext cx="665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 sz="1200">
                <a:solidFill>
                  <a:schemeClr val="tx1"/>
                </a:solidFill>
              </a:rPr>
              <a:t>5;12; 2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6961188" y="396398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 sz="1200">
                <a:solidFill>
                  <a:schemeClr val="tx1"/>
                </a:solidFill>
              </a:rPr>
              <a:t>2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5041900" y="4878388"/>
            <a:ext cx="3684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 sz="2400">
                <a:solidFill>
                  <a:srgbClr val="000099"/>
                </a:solidFill>
              </a:rPr>
              <a:t>Asincronismo</a:t>
            </a:r>
            <a:r>
              <a:rPr lang="it-IT" sz="240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</a:pPr>
            <a:r>
              <a:rPr lang="it-IT" sz="2400">
                <a:solidFill>
                  <a:schemeClr val="tx1"/>
                </a:solidFill>
              </a:rPr>
              <a:t>tra flusso dati e dialogo </a:t>
            </a:r>
          </a:p>
          <a:p>
            <a:pPr eaLnBrk="0" hangingPunct="0">
              <a:lnSpc>
                <a:spcPct val="100000"/>
              </a:lnSpc>
            </a:pPr>
            <a:r>
              <a:rPr lang="it-IT" sz="2400">
                <a:solidFill>
                  <a:schemeClr val="tx1"/>
                </a:solidFill>
              </a:rPr>
              <a:t>terminale-operatore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77778E-6 L 2.22222E-6 -0.09097 L 0.26406 -0.09097 L 0.26406 0.23126 L 0.225 0.23126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48148E-6 L 0.03646 1.48148E-6 L 0.03646 -0.32361 L -0.22708 -0.32361 L -0.22708 -0.23472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9" grpId="0" animBg="1"/>
      <p:bldP spid="305160" grpId="0" animBg="1"/>
      <p:bldP spid="305161" grpId="0" animBg="1"/>
      <p:bldP spid="305164" grpId="0"/>
      <p:bldP spid="305165" grpId="0"/>
      <p:bldP spid="3051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Segnaposto piè di pagina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18444" name="AutoShape 38"/>
          <p:cNvSpPr>
            <a:spLocks noChangeArrowheads="1"/>
          </p:cNvSpPr>
          <p:nvPr/>
        </p:nvSpPr>
        <p:spPr bwMode="auto">
          <a:xfrm>
            <a:off x="7572375" y="1876425"/>
            <a:ext cx="1771650" cy="161925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B5A9B"/>
              </a:gs>
              <a:gs pos="100000">
                <a:srgbClr val="052A4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6530" name="Oval 2"/>
          <p:cNvSpPr>
            <a:spLocks noChangeArrowheads="1"/>
          </p:cNvSpPr>
          <p:nvPr/>
        </p:nvSpPr>
        <p:spPr bwMode="auto">
          <a:xfrm>
            <a:off x="1743075" y="3638550"/>
            <a:ext cx="1047750" cy="1047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defRPr/>
            </a:pPr>
            <a:endParaRPr lang="it-IT" sz="1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06531" name="Oval 3"/>
          <p:cNvSpPr>
            <a:spLocks noChangeArrowheads="1"/>
          </p:cNvSpPr>
          <p:nvPr/>
        </p:nvSpPr>
        <p:spPr bwMode="auto">
          <a:xfrm>
            <a:off x="209550" y="3638550"/>
            <a:ext cx="1047750" cy="1047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defRPr/>
            </a:pPr>
            <a:endParaRPr lang="it-IT" sz="1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8447" name="Line 4"/>
          <p:cNvSpPr>
            <a:spLocks noChangeShapeType="1"/>
          </p:cNvSpPr>
          <p:nvPr/>
        </p:nvSpPr>
        <p:spPr bwMode="auto">
          <a:xfrm flipV="1">
            <a:off x="5543550" y="2705100"/>
            <a:ext cx="2800350" cy="14446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8448" name="Line 5"/>
          <p:cNvSpPr>
            <a:spLocks noChangeShapeType="1"/>
          </p:cNvSpPr>
          <p:nvPr/>
        </p:nvSpPr>
        <p:spPr bwMode="auto">
          <a:xfrm>
            <a:off x="3695700" y="4162425"/>
            <a:ext cx="394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49" name="Line 6"/>
          <p:cNvSpPr>
            <a:spLocks noChangeShapeType="1"/>
          </p:cNvSpPr>
          <p:nvPr/>
        </p:nvSpPr>
        <p:spPr bwMode="auto">
          <a:xfrm>
            <a:off x="4705350" y="2486025"/>
            <a:ext cx="1981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50" name="Line 7"/>
          <p:cNvSpPr>
            <a:spLocks noChangeShapeType="1"/>
          </p:cNvSpPr>
          <p:nvPr/>
        </p:nvSpPr>
        <p:spPr bwMode="auto">
          <a:xfrm flipH="1">
            <a:off x="4686300" y="2324100"/>
            <a:ext cx="2095500" cy="353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51" name="Oval 8"/>
          <p:cNvSpPr>
            <a:spLocks noChangeArrowheads="1"/>
          </p:cNvSpPr>
          <p:nvPr/>
        </p:nvSpPr>
        <p:spPr bwMode="auto">
          <a:xfrm>
            <a:off x="4238625" y="5219700"/>
            <a:ext cx="1047750" cy="10477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DB2C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Headset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452" name="Oval 9"/>
          <p:cNvSpPr>
            <a:spLocks noChangeArrowheads="1"/>
          </p:cNvSpPr>
          <p:nvPr/>
        </p:nvSpPr>
        <p:spPr bwMode="auto">
          <a:xfrm>
            <a:off x="3324225" y="3638550"/>
            <a:ext cx="1047750" cy="10477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DB2C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Host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Interface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453" name="Oval 10"/>
          <p:cNvSpPr>
            <a:spLocks noChangeArrowheads="1"/>
          </p:cNvSpPr>
          <p:nvPr/>
        </p:nvSpPr>
        <p:spPr bwMode="auto">
          <a:xfrm>
            <a:off x="6972300" y="3638550"/>
            <a:ext cx="1047750" cy="10477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DB2C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TTS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Engine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454" name="Oval 11"/>
          <p:cNvSpPr>
            <a:spLocks noChangeArrowheads="1"/>
          </p:cNvSpPr>
          <p:nvPr/>
        </p:nvSpPr>
        <p:spPr bwMode="auto">
          <a:xfrm>
            <a:off x="6057900" y="2047875"/>
            <a:ext cx="1047750" cy="10477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DB2C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Dialog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Engine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455" name="Oval 12"/>
          <p:cNvSpPr>
            <a:spLocks noChangeArrowheads="1"/>
          </p:cNvSpPr>
          <p:nvPr/>
        </p:nvSpPr>
        <p:spPr bwMode="auto">
          <a:xfrm>
            <a:off x="6057900" y="5219700"/>
            <a:ext cx="1047750" cy="10477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DB2C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Speech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Recognizer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456" name="Oval 13"/>
          <p:cNvSpPr>
            <a:spLocks noChangeArrowheads="1"/>
          </p:cNvSpPr>
          <p:nvPr/>
        </p:nvSpPr>
        <p:spPr bwMode="auto">
          <a:xfrm>
            <a:off x="4238625" y="2047875"/>
            <a:ext cx="1047750" cy="10477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DB2C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Voice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Terminal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457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Anatomia di un sistema Voice</a:t>
            </a:r>
            <a:endParaRPr lang="en-US" smtClean="0"/>
          </a:p>
        </p:txBody>
      </p:sp>
      <p:graphicFrame>
        <p:nvGraphicFramePr>
          <p:cNvPr id="18434" name="Object 15"/>
          <p:cNvGraphicFramePr>
            <a:graphicFrameLocks noChangeAspect="1"/>
          </p:cNvGraphicFramePr>
          <p:nvPr>
            <p:ph sz="quarter" idx="1"/>
          </p:nvPr>
        </p:nvGraphicFramePr>
        <p:xfrm>
          <a:off x="347663" y="3341688"/>
          <a:ext cx="828675" cy="1127125"/>
        </p:xfrm>
        <a:graphic>
          <a:graphicData uri="http://schemas.openxmlformats.org/presentationml/2006/ole">
            <p:oleObj spid="_x0000_s18434" name="Visio" r:id="rId3" imgW="828294" imgH="1127760" progId="">
              <p:embed/>
            </p:oleObj>
          </a:graphicData>
        </a:graphic>
      </p:graphicFrame>
      <p:sp>
        <p:nvSpPr>
          <p:cNvPr id="18458" name="Oval 16"/>
          <p:cNvSpPr>
            <a:spLocks noChangeArrowheads="1"/>
          </p:cNvSpPr>
          <p:nvPr/>
        </p:nvSpPr>
        <p:spPr bwMode="auto">
          <a:xfrm>
            <a:off x="5153025" y="3629025"/>
            <a:ext cx="1047750" cy="1047750"/>
          </a:xfrm>
          <a:prstGeom prst="ellipse">
            <a:avLst/>
          </a:prstGeom>
          <a:gradFill rotWithShape="1">
            <a:gsLst>
              <a:gs pos="0">
                <a:srgbClr val="D1E5FF"/>
              </a:gs>
              <a:gs pos="100000">
                <a:srgbClr val="B4C6DC"/>
              </a:gs>
            </a:gsLst>
            <a:path path="shape">
              <a:fillToRect l="50000" t="50000" r="50000" b="50000"/>
            </a:path>
          </a:gradFill>
          <a:ln w="317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endParaRPr lang="it-IT" sz="1400">
              <a:solidFill>
                <a:srgbClr val="0B5A9B"/>
              </a:solidFill>
              <a:latin typeface="Trebuchet MS" pitchFamily="34" charset="0"/>
            </a:endParaRPr>
          </a:p>
        </p:txBody>
      </p:sp>
      <p:graphicFrame>
        <p:nvGraphicFramePr>
          <p:cNvPr id="18435" name="Object 17"/>
          <p:cNvGraphicFramePr>
            <a:graphicFrameLocks noChangeAspect="1"/>
          </p:cNvGraphicFramePr>
          <p:nvPr>
            <p:ph sz="quarter" idx="4"/>
          </p:nvPr>
        </p:nvGraphicFramePr>
        <p:xfrm>
          <a:off x="1865313" y="3536950"/>
          <a:ext cx="155575" cy="363538"/>
        </p:xfrm>
        <a:graphic>
          <a:graphicData uri="http://schemas.openxmlformats.org/presentationml/2006/ole">
            <p:oleObj spid="_x0000_s18435" name="Visio" r:id="rId4" imgW="250031" imgH="582573" progId="">
              <p:embed/>
            </p:oleObj>
          </a:graphicData>
        </a:graphic>
      </p:graphicFrame>
      <p:sp>
        <p:nvSpPr>
          <p:cNvPr id="18459" name="Text Box 18"/>
          <p:cNvSpPr txBox="1">
            <a:spLocks noChangeArrowheads="1"/>
          </p:cNvSpPr>
          <p:nvPr/>
        </p:nvSpPr>
        <p:spPr bwMode="auto">
          <a:xfrm>
            <a:off x="466725" y="4764088"/>
            <a:ext cx="563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 sz="1400">
                <a:solidFill>
                  <a:schemeClr val="tx1"/>
                </a:solidFill>
                <a:latin typeface="Trebuchet MS" pitchFamily="34" charset="0"/>
              </a:rPr>
              <a:t>WMS</a:t>
            </a:r>
            <a:endParaRPr lang="en-US" sz="1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8460" name="Text Box 19"/>
          <p:cNvSpPr txBox="1">
            <a:spLocks noChangeArrowheads="1"/>
          </p:cNvSpPr>
          <p:nvPr/>
        </p:nvSpPr>
        <p:spPr bwMode="auto">
          <a:xfrm>
            <a:off x="8086725" y="2860675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 sz="1000">
                <a:solidFill>
                  <a:srgbClr val="FF3300"/>
                </a:solidFill>
                <a:latin typeface="Trebuchet MS" pitchFamily="34" charset="0"/>
              </a:rPr>
              <a:t>Deployment</a:t>
            </a:r>
          </a:p>
          <a:p>
            <a:pPr eaLnBrk="0" hangingPunct="0">
              <a:lnSpc>
                <a:spcPct val="100000"/>
              </a:lnSpc>
            </a:pPr>
            <a:r>
              <a:rPr lang="it-IT" sz="1000">
                <a:solidFill>
                  <a:srgbClr val="FF3300"/>
                </a:solidFill>
                <a:latin typeface="Trebuchet MS" pitchFamily="34" charset="0"/>
              </a:rPr>
              <a:t>Management</a:t>
            </a:r>
            <a:endParaRPr lang="en-US" sz="1000">
              <a:solidFill>
                <a:srgbClr val="FF3300"/>
              </a:solidFill>
              <a:latin typeface="Trebuchet MS" pitchFamily="34" charset="0"/>
            </a:endParaRPr>
          </a:p>
        </p:txBody>
      </p:sp>
      <p:sp>
        <p:nvSpPr>
          <p:cNvPr id="18461" name="Rectangle 20"/>
          <p:cNvSpPr>
            <a:spLocks noChangeArrowheads="1"/>
          </p:cNvSpPr>
          <p:nvPr/>
        </p:nvSpPr>
        <p:spPr bwMode="auto">
          <a:xfrm>
            <a:off x="381000" y="1143000"/>
            <a:ext cx="8382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i="1">
                <a:solidFill>
                  <a:srgbClr val="9D1C29"/>
                </a:solidFill>
                <a:latin typeface="Trebuchet MS" pitchFamily="34" charset="0"/>
              </a:rPr>
              <a:t>Le componenti di un sistema Voice</a:t>
            </a:r>
            <a:endParaRPr lang="en-US" sz="2400" i="1">
              <a:solidFill>
                <a:srgbClr val="9D1C29"/>
              </a:solidFill>
              <a:latin typeface="Trebuchet MS" pitchFamily="34" charset="0"/>
              <a:sym typeface="Symbol" pitchFamily="18" charset="2"/>
            </a:endParaRPr>
          </a:p>
        </p:txBody>
      </p:sp>
      <p:graphicFrame>
        <p:nvGraphicFramePr>
          <p:cNvPr id="18436" name="Object 21"/>
          <p:cNvGraphicFramePr>
            <a:graphicFrameLocks noChangeAspect="1"/>
          </p:cNvGraphicFramePr>
          <p:nvPr/>
        </p:nvGraphicFramePr>
        <p:xfrm>
          <a:off x="7878763" y="1936750"/>
          <a:ext cx="1027112" cy="947738"/>
        </p:xfrm>
        <a:graphic>
          <a:graphicData uri="http://schemas.openxmlformats.org/presentationml/2006/ole">
            <p:oleObj spid="_x0000_s18436" name="Visio" r:id="rId5" imgW="1027212" imgH="947618" progId="">
              <p:embed/>
            </p:oleObj>
          </a:graphicData>
        </a:graphic>
      </p:graphicFrame>
      <p:graphicFrame>
        <p:nvGraphicFramePr>
          <p:cNvPr id="18437" name="Object 22"/>
          <p:cNvGraphicFramePr>
            <a:graphicFrameLocks noChangeAspect="1"/>
          </p:cNvGraphicFramePr>
          <p:nvPr>
            <p:ph sz="quarter" idx="3"/>
          </p:nvPr>
        </p:nvGraphicFramePr>
        <p:xfrm>
          <a:off x="1739900" y="3875088"/>
          <a:ext cx="1069975" cy="514350"/>
        </p:xfrm>
        <a:graphic>
          <a:graphicData uri="http://schemas.openxmlformats.org/presentationml/2006/ole">
            <p:oleObj spid="_x0000_s18437" name="Visio" r:id="rId6" imgW="1487686" imgH="712589" progId="">
              <p:embed/>
            </p:oleObj>
          </a:graphicData>
        </a:graphic>
      </p:graphicFrame>
      <p:graphicFrame>
        <p:nvGraphicFramePr>
          <p:cNvPr id="18438" name="Object 23"/>
          <p:cNvGraphicFramePr>
            <a:graphicFrameLocks noChangeAspect="1"/>
          </p:cNvGraphicFramePr>
          <p:nvPr/>
        </p:nvGraphicFramePr>
        <p:xfrm>
          <a:off x="2200275" y="3536950"/>
          <a:ext cx="155575" cy="363538"/>
        </p:xfrm>
        <a:graphic>
          <a:graphicData uri="http://schemas.openxmlformats.org/presentationml/2006/ole">
            <p:oleObj spid="_x0000_s18438" name="Visio" r:id="rId7" imgW="250031" imgH="582573" progId="">
              <p:embed/>
            </p:oleObj>
          </a:graphicData>
        </a:graphic>
      </p:graphicFrame>
      <p:graphicFrame>
        <p:nvGraphicFramePr>
          <p:cNvPr id="18439" name="Object 24"/>
          <p:cNvGraphicFramePr>
            <a:graphicFrameLocks noChangeAspect="1"/>
          </p:cNvGraphicFramePr>
          <p:nvPr/>
        </p:nvGraphicFramePr>
        <p:xfrm>
          <a:off x="2552700" y="3536950"/>
          <a:ext cx="155575" cy="363538"/>
        </p:xfrm>
        <a:graphic>
          <a:graphicData uri="http://schemas.openxmlformats.org/presentationml/2006/ole">
            <p:oleObj spid="_x0000_s18439" name="Visio" r:id="rId8" imgW="250031" imgH="582573" progId="">
              <p:embed/>
            </p:oleObj>
          </a:graphicData>
        </a:graphic>
      </p:graphicFrame>
      <p:graphicFrame>
        <p:nvGraphicFramePr>
          <p:cNvPr id="18440" name="Object 25"/>
          <p:cNvGraphicFramePr>
            <a:graphicFrameLocks noChangeAspect="1"/>
          </p:cNvGraphicFramePr>
          <p:nvPr/>
        </p:nvGraphicFramePr>
        <p:xfrm>
          <a:off x="1828800" y="4254500"/>
          <a:ext cx="393700" cy="387350"/>
        </p:xfrm>
        <a:graphic>
          <a:graphicData uri="http://schemas.openxmlformats.org/presentationml/2006/ole">
            <p:oleObj spid="_x0000_s18440" name="Visio" r:id="rId9" imgW="780931" imgH="767596" progId="">
              <p:embed/>
            </p:oleObj>
          </a:graphicData>
        </a:graphic>
      </p:graphicFrame>
      <p:graphicFrame>
        <p:nvGraphicFramePr>
          <p:cNvPr id="18441" name="Object 26"/>
          <p:cNvGraphicFramePr>
            <a:graphicFrameLocks noChangeAspect="1"/>
          </p:cNvGraphicFramePr>
          <p:nvPr/>
        </p:nvGraphicFramePr>
        <p:xfrm>
          <a:off x="2205038" y="4346575"/>
          <a:ext cx="438150" cy="414338"/>
        </p:xfrm>
        <a:graphic>
          <a:graphicData uri="http://schemas.openxmlformats.org/presentationml/2006/ole">
            <p:oleObj spid="_x0000_s18441" name="Visio" r:id="rId10" imgW="1002209" imgH="947618" progId="">
              <p:embed/>
            </p:oleObj>
          </a:graphicData>
        </a:graphic>
      </p:graphicFrame>
      <p:sp>
        <p:nvSpPr>
          <p:cNvPr id="18462" name="Text Box 27"/>
          <p:cNvSpPr txBox="1">
            <a:spLocks noChangeArrowheads="1"/>
          </p:cNvSpPr>
          <p:nvPr/>
        </p:nvSpPr>
        <p:spPr bwMode="auto">
          <a:xfrm>
            <a:off x="1706563" y="4792663"/>
            <a:ext cx="101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sz="1000">
                <a:solidFill>
                  <a:schemeClr val="tx1"/>
                </a:solidFill>
                <a:latin typeface="Trebuchet MS" pitchFamily="34" charset="0"/>
              </a:rPr>
              <a:t>Network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1000">
                <a:solidFill>
                  <a:schemeClr val="tx1"/>
                </a:solidFill>
                <a:latin typeface="Trebuchet MS" pitchFamily="34" charset="0"/>
              </a:rPr>
              <a:t>Infrastructure</a:t>
            </a:r>
            <a:endParaRPr lang="en-US" sz="10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8463" name="Text Box 28"/>
          <p:cNvSpPr txBox="1">
            <a:spLocks noChangeArrowheads="1"/>
          </p:cNvSpPr>
          <p:nvPr/>
        </p:nvSpPr>
        <p:spPr bwMode="auto">
          <a:xfrm>
            <a:off x="5391150" y="4764088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 sz="1400">
                <a:solidFill>
                  <a:schemeClr val="tx1"/>
                </a:solidFill>
                <a:latin typeface="Trebuchet MS" pitchFamily="34" charset="0"/>
              </a:rPr>
              <a:t>User</a:t>
            </a:r>
            <a:endParaRPr lang="en-US" sz="14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8464" name="Line 29"/>
          <p:cNvSpPr>
            <a:spLocks noChangeShapeType="1"/>
          </p:cNvSpPr>
          <p:nvPr/>
        </p:nvSpPr>
        <p:spPr bwMode="auto">
          <a:xfrm>
            <a:off x="1304925" y="4038600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5" name="Line 30"/>
          <p:cNvSpPr>
            <a:spLocks noChangeShapeType="1"/>
          </p:cNvSpPr>
          <p:nvPr/>
        </p:nvSpPr>
        <p:spPr bwMode="auto">
          <a:xfrm>
            <a:off x="1304925" y="4267200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6" name="Line 31"/>
          <p:cNvSpPr>
            <a:spLocks noChangeShapeType="1"/>
          </p:cNvSpPr>
          <p:nvPr/>
        </p:nvSpPr>
        <p:spPr bwMode="auto">
          <a:xfrm>
            <a:off x="2857500" y="4038600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8467" name="Line 32"/>
          <p:cNvSpPr>
            <a:spLocks noChangeShapeType="1"/>
          </p:cNvSpPr>
          <p:nvPr/>
        </p:nvSpPr>
        <p:spPr bwMode="auto">
          <a:xfrm>
            <a:off x="2857500" y="4267200"/>
            <a:ext cx="409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18468" name="Group 33"/>
          <p:cNvGrpSpPr>
            <a:grpSpLocks/>
          </p:cNvGrpSpPr>
          <p:nvPr/>
        </p:nvGrpSpPr>
        <p:grpSpPr bwMode="auto">
          <a:xfrm>
            <a:off x="5370513" y="3765550"/>
            <a:ext cx="593725" cy="773113"/>
            <a:chOff x="4528" y="3356"/>
            <a:chExt cx="374" cy="487"/>
          </a:xfrm>
        </p:grpSpPr>
        <p:graphicFrame>
          <p:nvGraphicFramePr>
            <p:cNvPr id="18442" name="Object 34"/>
            <p:cNvGraphicFramePr>
              <a:graphicFrameLocks noChangeAspect="1"/>
            </p:cNvGraphicFramePr>
            <p:nvPr/>
          </p:nvGraphicFramePr>
          <p:xfrm>
            <a:off x="4528" y="3356"/>
            <a:ext cx="374" cy="487"/>
          </p:xfrm>
          <a:graphic>
            <a:graphicData uri="http://schemas.openxmlformats.org/presentationml/2006/ole">
              <p:oleObj spid="_x0000_s18442" name="Visio" r:id="rId11" imgW="593824" imgH="773847" progId="">
                <p:embed/>
              </p:oleObj>
            </a:graphicData>
          </a:graphic>
        </p:graphicFrame>
        <p:sp>
          <p:nvSpPr>
            <p:cNvPr id="18469" name="Oval 35"/>
            <p:cNvSpPr>
              <a:spLocks noChangeArrowheads="1"/>
            </p:cNvSpPr>
            <p:nvPr/>
          </p:nvSpPr>
          <p:spPr bwMode="auto">
            <a:xfrm>
              <a:off x="4788" y="3447"/>
              <a:ext cx="48" cy="96"/>
            </a:xfrm>
            <a:prstGeom prst="ellipse">
              <a:avLst/>
            </a:prstGeom>
            <a:solidFill>
              <a:schemeClr val="tx2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11100" prstMaterial="legacyPlastic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lIns="0" tIns="0" rIns="0" bIns="0" anchor="ctr">
              <a:flatTx/>
            </a:bodyPr>
            <a:lstStyle/>
            <a:p>
              <a:endParaRPr lang="it-IT"/>
            </a:p>
          </p:txBody>
        </p:sp>
        <p:sp>
          <p:nvSpPr>
            <p:cNvPr id="18470" name="Freeform 36"/>
            <p:cNvSpPr>
              <a:spLocks/>
            </p:cNvSpPr>
            <p:nvPr/>
          </p:nvSpPr>
          <p:spPr bwMode="auto">
            <a:xfrm>
              <a:off x="4740" y="3495"/>
              <a:ext cx="96" cy="56"/>
            </a:xfrm>
            <a:custGeom>
              <a:avLst/>
              <a:gdLst>
                <a:gd name="T0" fmla="*/ 96 w 96"/>
                <a:gd name="T1" fmla="*/ 0 h 56"/>
                <a:gd name="T2" fmla="*/ 48 w 96"/>
                <a:gd name="T3" fmla="*/ 48 h 56"/>
                <a:gd name="T4" fmla="*/ 0 w 96"/>
                <a:gd name="T5" fmla="*/ 48 h 56"/>
                <a:gd name="T6" fmla="*/ 0 60000 65536"/>
                <a:gd name="T7" fmla="*/ 0 60000 65536"/>
                <a:gd name="T8" fmla="*/ 0 60000 65536"/>
                <a:gd name="T9" fmla="*/ 0 w 96"/>
                <a:gd name="T10" fmla="*/ 0 h 56"/>
                <a:gd name="T11" fmla="*/ 96 w 9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6">
                  <a:moveTo>
                    <a:pt x="96" y="0"/>
                  </a:moveTo>
                  <a:cubicBezTo>
                    <a:pt x="80" y="20"/>
                    <a:pt x="64" y="40"/>
                    <a:pt x="48" y="48"/>
                  </a:cubicBezTo>
                  <a:cubicBezTo>
                    <a:pt x="32" y="56"/>
                    <a:pt x="16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8471" name="Oval 37"/>
            <p:cNvSpPr>
              <a:spLocks noChangeArrowheads="1"/>
            </p:cNvSpPr>
            <p:nvPr/>
          </p:nvSpPr>
          <p:spPr bwMode="auto">
            <a:xfrm rot="427501" flipH="1">
              <a:off x="4710" y="3530"/>
              <a:ext cx="53" cy="27"/>
            </a:xfrm>
            <a:prstGeom prst="ellipse">
              <a:avLst/>
            </a:prstGeom>
            <a:solidFill>
              <a:schemeClr val="tx1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11100" prstMaterial="legacyPlastic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lIns="0" tIns="0" rIns="0" bIns="0" anchor="ctr">
              <a:flatTx/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piè di pagina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V="1">
            <a:off x="4476750" y="2705100"/>
            <a:ext cx="2800350" cy="14446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2628900" y="4162425"/>
            <a:ext cx="394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3638550" y="2486025"/>
            <a:ext cx="1981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>
            <a:off x="3619500" y="2324100"/>
            <a:ext cx="2095500" cy="353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7561" name="Oval 9"/>
          <p:cNvSpPr>
            <a:spLocks noChangeArrowheads="1"/>
          </p:cNvSpPr>
          <p:nvPr/>
        </p:nvSpPr>
        <p:spPr bwMode="auto">
          <a:xfrm>
            <a:off x="3171825" y="5219700"/>
            <a:ext cx="1047750" cy="104775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74118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SR-family</a:t>
            </a:r>
          </a:p>
          <a:p>
            <a:pPr algn="ctr" eaLnBrk="0" hangingPunct="0">
              <a:lnSpc>
                <a:spcPct val="100000"/>
              </a:lnSpc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Headsets</a:t>
            </a:r>
          </a:p>
        </p:txBody>
      </p:sp>
      <p:sp>
        <p:nvSpPr>
          <p:cNvPr id="407562" name="Oval 10"/>
          <p:cNvSpPr>
            <a:spLocks noChangeArrowheads="1"/>
          </p:cNvSpPr>
          <p:nvPr/>
        </p:nvSpPr>
        <p:spPr bwMode="auto">
          <a:xfrm>
            <a:off x="2257425" y="3638550"/>
            <a:ext cx="1047750" cy="104775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74118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defRPr/>
            </a:pPr>
            <a:r>
              <a:rPr lang="it-IT" sz="1200">
                <a:solidFill>
                  <a:schemeClr val="bg1"/>
                </a:solidFill>
                <a:latin typeface="Trebuchet MS" pitchFamily="34" charset="0"/>
              </a:rPr>
              <a:t>VoiceDirect®</a:t>
            </a:r>
          </a:p>
          <a:p>
            <a:pPr algn="ctr" eaLnBrk="0" hangingPunct="0">
              <a:lnSpc>
                <a:spcPct val="100000"/>
              </a:lnSpc>
              <a:defRPr/>
            </a:pPr>
            <a:r>
              <a:rPr lang="it-IT" sz="1200">
                <a:solidFill>
                  <a:schemeClr val="bg1"/>
                </a:solidFill>
                <a:latin typeface="Trebuchet MS" pitchFamily="34" charset="0"/>
              </a:rPr>
              <a:t>VoiceLink®</a:t>
            </a:r>
          </a:p>
          <a:p>
            <a:pPr algn="ctr" eaLnBrk="0" hangingPunct="0">
              <a:lnSpc>
                <a:spcPct val="100000"/>
              </a:lnSpc>
              <a:defRPr/>
            </a:pPr>
            <a:r>
              <a:rPr lang="it-IT" sz="1200">
                <a:solidFill>
                  <a:schemeClr val="bg1"/>
                </a:solidFill>
                <a:latin typeface="Trebuchet MS" pitchFamily="34" charset="0"/>
              </a:rPr>
              <a:t>Custom</a:t>
            </a:r>
          </a:p>
        </p:txBody>
      </p:sp>
      <p:sp>
        <p:nvSpPr>
          <p:cNvPr id="407563" name="Oval 11"/>
          <p:cNvSpPr>
            <a:spLocks noChangeArrowheads="1"/>
          </p:cNvSpPr>
          <p:nvPr/>
        </p:nvSpPr>
        <p:spPr bwMode="auto">
          <a:xfrm>
            <a:off x="5905500" y="3638550"/>
            <a:ext cx="1047750" cy="104775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74118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TTS</a:t>
            </a:r>
          </a:p>
          <a:p>
            <a:pPr algn="ctr" eaLnBrk="0" hangingPunct="0">
              <a:lnSpc>
                <a:spcPct val="100000"/>
              </a:lnSpc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Engine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7564" name="Oval 12"/>
          <p:cNvSpPr>
            <a:spLocks noChangeArrowheads="1"/>
          </p:cNvSpPr>
          <p:nvPr/>
        </p:nvSpPr>
        <p:spPr bwMode="auto">
          <a:xfrm>
            <a:off x="4991100" y="2047875"/>
            <a:ext cx="1047750" cy="104775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74118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VoiceTask®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7565" name="Oval 13"/>
          <p:cNvSpPr>
            <a:spLocks noChangeArrowheads="1"/>
          </p:cNvSpPr>
          <p:nvPr/>
        </p:nvSpPr>
        <p:spPr bwMode="auto">
          <a:xfrm>
            <a:off x="4991100" y="5219700"/>
            <a:ext cx="1047750" cy="104775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74118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BlueStreak®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7566" name="Oval 14"/>
          <p:cNvSpPr>
            <a:spLocks noChangeArrowheads="1"/>
          </p:cNvSpPr>
          <p:nvPr/>
        </p:nvSpPr>
        <p:spPr bwMode="auto">
          <a:xfrm>
            <a:off x="3171825" y="2047875"/>
            <a:ext cx="1047750" cy="104775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74118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Talkman®</a:t>
            </a:r>
          </a:p>
          <a:p>
            <a:pPr algn="ctr" eaLnBrk="0" hangingPunct="0">
              <a:lnSpc>
                <a:spcPct val="100000"/>
              </a:lnSpc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e</a:t>
            </a:r>
          </a:p>
          <a:p>
            <a:pPr algn="ctr" eaLnBrk="0" hangingPunct="0">
              <a:lnSpc>
                <a:spcPct val="100000"/>
              </a:lnSpc>
              <a:defRPr/>
            </a:pPr>
            <a:r>
              <a:rPr lang="it-IT" sz="1400">
                <a:solidFill>
                  <a:schemeClr val="bg1"/>
                </a:solidFill>
                <a:latin typeface="Trebuchet MS" pitchFamily="34" charset="0"/>
              </a:rPr>
              <a:t>VVH</a:t>
            </a:r>
            <a:endParaRPr lang="en-US" sz="14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9470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Vocollect Voice</a:t>
            </a:r>
            <a:endParaRPr lang="en-US" smtClean="0"/>
          </a:p>
        </p:txBody>
      </p:sp>
      <p:sp>
        <p:nvSpPr>
          <p:cNvPr id="19471" name="Oval 17"/>
          <p:cNvSpPr>
            <a:spLocks noChangeArrowheads="1"/>
          </p:cNvSpPr>
          <p:nvPr/>
        </p:nvSpPr>
        <p:spPr bwMode="auto">
          <a:xfrm>
            <a:off x="4086225" y="3629025"/>
            <a:ext cx="1047750" cy="1047750"/>
          </a:xfrm>
          <a:prstGeom prst="ellipse">
            <a:avLst/>
          </a:prstGeom>
          <a:gradFill rotWithShape="1">
            <a:gsLst>
              <a:gs pos="0">
                <a:srgbClr val="D1E5FF"/>
              </a:gs>
              <a:gs pos="100000">
                <a:srgbClr val="B4C6DC"/>
              </a:gs>
            </a:gsLst>
            <a:path path="shape">
              <a:fillToRect l="50000" t="50000" r="50000" b="50000"/>
            </a:path>
          </a:gradFill>
          <a:ln w="317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rgbClr val="0B5A9B"/>
                </a:solidFill>
                <a:latin typeface="Trebuchet MS" pitchFamily="34" charset="0"/>
              </a:rPr>
              <a:t>Vocollect</a:t>
            </a:r>
          </a:p>
          <a:p>
            <a:pPr algn="ctr" eaLnBrk="0" hangingPunct="0">
              <a:lnSpc>
                <a:spcPct val="100000"/>
              </a:lnSpc>
            </a:pPr>
            <a:r>
              <a:rPr lang="it-IT" sz="1400">
                <a:solidFill>
                  <a:srgbClr val="0B5A9B"/>
                </a:solidFill>
                <a:latin typeface="Trebuchet MS" pitchFamily="34" charset="0"/>
              </a:rPr>
              <a:t>Voice</a:t>
            </a:r>
            <a:r>
              <a:rPr lang="it-IT" sz="1400">
                <a:solidFill>
                  <a:srgbClr val="0B5A9B"/>
                </a:solidFill>
                <a:latin typeface="Trebuchet MS" pitchFamily="34" charset="0"/>
                <a:sym typeface="Symbol" pitchFamily="18" charset="2"/>
              </a:rPr>
              <a:t>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7019925" y="2860675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 sz="1000">
                <a:solidFill>
                  <a:srgbClr val="FF3300"/>
                </a:solidFill>
                <a:latin typeface="Trebuchet MS" pitchFamily="34" charset="0"/>
              </a:rPr>
              <a:t>Deployment</a:t>
            </a:r>
          </a:p>
          <a:p>
            <a:pPr eaLnBrk="0" hangingPunct="0">
              <a:lnSpc>
                <a:spcPct val="100000"/>
              </a:lnSpc>
            </a:pPr>
            <a:r>
              <a:rPr lang="it-IT" sz="1000">
                <a:solidFill>
                  <a:srgbClr val="FF3300"/>
                </a:solidFill>
                <a:latin typeface="Trebuchet MS" pitchFamily="34" charset="0"/>
              </a:rPr>
              <a:t>Management</a:t>
            </a:r>
            <a:endParaRPr lang="en-US" sz="1000">
              <a:solidFill>
                <a:srgbClr val="FF3300"/>
              </a:solidFill>
              <a:latin typeface="Trebuchet MS" pitchFamily="34" charset="0"/>
            </a:endParaRPr>
          </a:p>
        </p:txBody>
      </p:sp>
      <p:sp>
        <p:nvSpPr>
          <p:cNvPr id="19473" name="Rectangle 21"/>
          <p:cNvSpPr>
            <a:spLocks noChangeArrowheads="1"/>
          </p:cNvSpPr>
          <p:nvPr/>
        </p:nvSpPr>
        <p:spPr bwMode="auto">
          <a:xfrm>
            <a:off x="381000" y="1143000"/>
            <a:ext cx="8382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2400" i="1">
                <a:solidFill>
                  <a:srgbClr val="9D1C29"/>
                </a:solidFill>
                <a:latin typeface="Trebuchet MS" pitchFamily="34" charset="0"/>
              </a:rPr>
              <a:t>L’unica soluzione “end-to-end” sul mercato!</a:t>
            </a:r>
            <a:endParaRPr lang="en-US" sz="2400" i="1">
              <a:solidFill>
                <a:srgbClr val="9D1C29"/>
              </a:solidFill>
              <a:latin typeface="Trebuchet MS" pitchFamily="34" charset="0"/>
            </a:endParaRPr>
          </a:p>
        </p:txBody>
      </p:sp>
      <p:graphicFrame>
        <p:nvGraphicFramePr>
          <p:cNvPr id="19458" name="Object 22"/>
          <p:cNvGraphicFramePr>
            <a:graphicFrameLocks noChangeAspect="1"/>
          </p:cNvGraphicFramePr>
          <p:nvPr/>
        </p:nvGraphicFramePr>
        <p:xfrm>
          <a:off x="6811963" y="1936750"/>
          <a:ext cx="1027112" cy="947738"/>
        </p:xfrm>
        <a:graphic>
          <a:graphicData uri="http://schemas.openxmlformats.org/presentationml/2006/ole">
            <p:oleObj spid="_x0000_s19458" name="Visio" r:id="rId3" imgW="1027212" imgH="947618" progId="">
              <p:embed/>
            </p:oleObj>
          </a:graphicData>
        </a:graphic>
      </p:graphicFrame>
      <p:pic>
        <p:nvPicPr>
          <p:cNvPr id="19474" name="Picture 42" descr="Vocollect Voice iconic 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58" t="17964" r="20958" b="20958"/>
          <a:stretch>
            <a:fillRect/>
          </a:stretch>
        </p:blipFill>
        <p:spPr bwMode="auto">
          <a:xfrm>
            <a:off x="3971925" y="3219450"/>
            <a:ext cx="257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43" descr="Vocollect Voice iconic 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58" t="17964" r="20958" b="20958"/>
          <a:stretch>
            <a:fillRect/>
          </a:stretch>
        </p:blipFill>
        <p:spPr bwMode="auto">
          <a:xfrm>
            <a:off x="5000625" y="3219450"/>
            <a:ext cx="257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44" descr="Vocollect Voice iconic 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58" t="17964" r="20958" b="20958"/>
          <a:stretch>
            <a:fillRect/>
          </a:stretch>
        </p:blipFill>
        <p:spPr bwMode="auto">
          <a:xfrm>
            <a:off x="5381625" y="4038600"/>
            <a:ext cx="257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45" descr="Vocollect Voice iconic 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58" t="17964" r="20958" b="20958"/>
          <a:stretch>
            <a:fillRect/>
          </a:stretch>
        </p:blipFill>
        <p:spPr bwMode="auto">
          <a:xfrm>
            <a:off x="4924425" y="4791075"/>
            <a:ext cx="257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46" descr="Vocollect Voice iconic 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58" t="17964" r="20958" b="20958"/>
          <a:stretch>
            <a:fillRect/>
          </a:stretch>
        </p:blipFill>
        <p:spPr bwMode="auto">
          <a:xfrm>
            <a:off x="4067175" y="4800600"/>
            <a:ext cx="257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47" descr="Vocollect Voice iconic 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58" t="17964" r="20958" b="20958"/>
          <a:stretch>
            <a:fillRect/>
          </a:stretch>
        </p:blipFill>
        <p:spPr bwMode="auto">
          <a:xfrm>
            <a:off x="3581400" y="4048125"/>
            <a:ext cx="257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Competitività nella Logistica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8050" y="1828800"/>
            <a:ext cx="5314950" cy="4572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it-IT" sz="1800" dirty="0" smtClean="0">
                <a:solidFill>
                  <a:schemeClr val="tx2"/>
                </a:solidFill>
              </a:rPr>
              <a:t>Quali sono le vostre priorità? Cosa genera in voi le maggiori  preoccupazioni?</a:t>
            </a:r>
          </a:p>
          <a:p>
            <a:pPr lvl="1" eaLnBrk="1" hangingPunct="1"/>
            <a:r>
              <a:rPr lang="it-IT" sz="1500" i="1" dirty="0" smtClean="0"/>
              <a:t>Ritardi nella ricezione / spedizione delle merci</a:t>
            </a:r>
          </a:p>
          <a:p>
            <a:pPr lvl="1" eaLnBrk="1" hangingPunct="1"/>
            <a:r>
              <a:rPr lang="it-IT" sz="1500" i="1" dirty="0" smtClean="0"/>
              <a:t>Spedizione di ordini incompleti</a:t>
            </a:r>
          </a:p>
          <a:p>
            <a:pPr lvl="1" eaLnBrk="1" hangingPunct="1"/>
            <a:r>
              <a:rPr lang="it-IT" sz="1500" i="1" dirty="0" smtClean="0"/>
              <a:t>Accuratezza del </a:t>
            </a:r>
            <a:r>
              <a:rPr lang="it-IT" sz="1500" i="1" dirty="0" err="1" smtClean="0"/>
              <a:t>picking</a:t>
            </a:r>
            <a:endParaRPr lang="it-IT" sz="1500" i="1" dirty="0" smtClean="0"/>
          </a:p>
          <a:p>
            <a:pPr lvl="1" eaLnBrk="1" hangingPunct="1"/>
            <a:r>
              <a:rPr lang="it-IT" sz="1500" i="1" dirty="0" smtClean="0"/>
              <a:t>Elevato turnover del Personale</a:t>
            </a:r>
          </a:p>
          <a:p>
            <a:pPr lvl="1" eaLnBrk="1" hangingPunct="1"/>
            <a:r>
              <a:rPr lang="it-IT" sz="1500" i="1" dirty="0" smtClean="0"/>
              <a:t>Personale multi-etnico</a:t>
            </a:r>
          </a:p>
          <a:p>
            <a:pPr lvl="1" eaLnBrk="1" hangingPunct="1"/>
            <a:r>
              <a:rPr lang="it-IT" sz="1500" i="1" dirty="0" smtClean="0"/>
              <a:t>Condizioni ambientali estreme</a:t>
            </a:r>
          </a:p>
          <a:p>
            <a:pPr lvl="1" eaLnBrk="1" hangingPunct="1"/>
            <a:r>
              <a:rPr lang="it-IT" sz="1500" i="1" dirty="0" smtClean="0"/>
              <a:t>Sicurezza degli operatori</a:t>
            </a:r>
          </a:p>
          <a:p>
            <a:pPr lvl="1" eaLnBrk="1" hangingPunct="1"/>
            <a:r>
              <a:rPr lang="it-IT" sz="1500" i="1" dirty="0" err="1" smtClean="0"/>
              <a:t>Audit</a:t>
            </a:r>
            <a:r>
              <a:rPr lang="it-IT" sz="1500" i="1" dirty="0" smtClean="0"/>
              <a:t> alla spedizione</a:t>
            </a:r>
          </a:p>
          <a:p>
            <a:pPr eaLnBrk="1" hangingPunct="1">
              <a:lnSpc>
                <a:spcPct val="85000"/>
              </a:lnSpc>
            </a:pPr>
            <a:endParaRPr lang="it-IT" sz="1600" i="1" dirty="0" smtClean="0"/>
          </a:p>
          <a:p>
            <a:pPr eaLnBrk="1" hangingPunct="1">
              <a:lnSpc>
                <a:spcPct val="85000"/>
              </a:lnSpc>
            </a:pPr>
            <a:r>
              <a:rPr lang="it-IT" sz="1800" dirty="0" smtClean="0">
                <a:solidFill>
                  <a:schemeClr val="tx2"/>
                </a:solidFill>
              </a:rPr>
              <a:t>I sistemi IT Mobile fin qui adottati non vi supportano adeguatamente?</a:t>
            </a:r>
          </a:p>
          <a:p>
            <a:pPr lvl="1" eaLnBrk="1" hangingPunct="1"/>
            <a:r>
              <a:rPr lang="it-IT" sz="1500" i="1" dirty="0" smtClean="0"/>
              <a:t>In questi ultimi anni, sebbene la tecnologia abbia contribuito alla riduzione dei costi di Trasporto e di Inventario, i costi dei processi di </a:t>
            </a:r>
            <a:r>
              <a:rPr lang="it-IT" sz="1500" i="1" dirty="0" err="1" smtClean="0"/>
              <a:t>warehousing</a:t>
            </a:r>
            <a:r>
              <a:rPr lang="it-IT" sz="1500" i="1" dirty="0" smtClean="0"/>
              <a:t> hanno, al contrario, mantenuto un trend di crescita positivo fino a raggiungere un peso del 40-60% sui costi logistici totali.</a:t>
            </a:r>
          </a:p>
          <a:p>
            <a:pPr eaLnBrk="1" hangingPunct="1">
              <a:lnSpc>
                <a:spcPct val="85000"/>
              </a:lnSpc>
            </a:pPr>
            <a:endParaRPr lang="en-US" sz="1600" i="1" dirty="0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2120900"/>
            <a:ext cx="1468438" cy="227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5606" name="Group 5"/>
          <p:cNvGrpSpPr>
            <a:grpSpLocks/>
          </p:cNvGrpSpPr>
          <p:nvPr/>
        </p:nvGrpSpPr>
        <p:grpSpPr bwMode="auto">
          <a:xfrm>
            <a:off x="215900" y="4724400"/>
            <a:ext cx="2825750" cy="2133600"/>
            <a:chOff x="3718" y="1488"/>
            <a:chExt cx="1780" cy="1344"/>
          </a:xfrm>
        </p:grpSpPr>
        <p:sp>
          <p:nvSpPr>
            <p:cNvPr id="25608" name="AutoShape 6"/>
            <p:cNvSpPr>
              <a:spLocks noChangeArrowheads="1"/>
            </p:cNvSpPr>
            <p:nvPr/>
          </p:nvSpPr>
          <p:spPr bwMode="auto">
            <a:xfrm>
              <a:off x="3718" y="1594"/>
              <a:ext cx="1780" cy="1238"/>
            </a:xfrm>
            <a:prstGeom prst="roundRect">
              <a:avLst>
                <a:gd name="adj" fmla="val 4218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09" name="AutoShape 7"/>
            <p:cNvSpPr>
              <a:spLocks noChangeArrowheads="1"/>
            </p:cNvSpPr>
            <p:nvPr/>
          </p:nvSpPr>
          <p:spPr bwMode="auto">
            <a:xfrm>
              <a:off x="3866" y="1488"/>
              <a:ext cx="1502" cy="1050"/>
            </a:xfrm>
            <a:prstGeom prst="roundRect">
              <a:avLst>
                <a:gd name="adj" fmla="val 4218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PerspectiveFront"/>
              <a:lightRig rig="legacyFlat2" dir="t"/>
            </a:scene3d>
            <a:sp3d extrusionH="12540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lIns="0" tIns="0" rIns="0" bIns="0" anchor="ctr" anchorCtr="1">
              <a:flatTx/>
            </a:bodyPr>
            <a:lstStyle/>
            <a:p>
              <a:endParaRPr lang="it-IT"/>
            </a:p>
          </p:txBody>
        </p:sp>
        <p:sp>
          <p:nvSpPr>
            <p:cNvPr id="25610" name="AutoShape 8" descr="warehouse"/>
            <p:cNvSpPr>
              <a:spLocks noChangeArrowheads="1"/>
            </p:cNvSpPr>
            <p:nvPr/>
          </p:nvSpPr>
          <p:spPr bwMode="auto">
            <a:xfrm>
              <a:off x="3886" y="1511"/>
              <a:ext cx="1463" cy="1003"/>
            </a:xfrm>
            <a:prstGeom prst="roundRect">
              <a:avLst>
                <a:gd name="adj" fmla="val 2444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596900" y="1222375"/>
            <a:ext cx="8183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2400" i="1">
                <a:solidFill>
                  <a:srgbClr val="9D1C29"/>
                </a:solidFill>
                <a:latin typeface="Trebuchet MS" pitchFamily="34" charset="0"/>
                <a:cs typeface="Arial" charset="0"/>
              </a:rPr>
              <a:t>... quale tecnologia può supportare il bisogno di maggiore efficienza?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Vocollect Voice</a:t>
            </a:r>
            <a:r>
              <a:rPr lang="it-IT" smtClean="0">
                <a:sym typeface="Symbol" pitchFamily="18" charset="2"/>
              </a:rPr>
              <a:t></a:t>
            </a:r>
          </a:p>
        </p:txBody>
      </p:sp>
      <p:sp>
        <p:nvSpPr>
          <p:cNvPr id="26628" name="AutoShape 3" descr="Focus_men"/>
          <p:cNvSpPr>
            <a:spLocks noChangeArrowheads="1"/>
          </p:cNvSpPr>
          <p:nvPr/>
        </p:nvSpPr>
        <p:spPr bwMode="auto">
          <a:xfrm>
            <a:off x="4967288" y="2071688"/>
            <a:ext cx="3214687" cy="1495425"/>
          </a:xfrm>
          <a:prstGeom prst="roundRect">
            <a:avLst>
              <a:gd name="adj" fmla="val 5731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003800" y="3998913"/>
            <a:ext cx="3384550" cy="199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</a:pPr>
            <a:r>
              <a:rPr lang="it-IT" sz="1800">
                <a:solidFill>
                  <a:schemeClr val="folHlink"/>
                </a:solidFill>
                <a:latin typeface="Trebuchet MS" pitchFamily="34" charset="0"/>
                <a:cs typeface="Arial" charset="0"/>
              </a:rPr>
              <a:t>“Occhi liberi”:</a:t>
            </a:r>
            <a:r>
              <a:rPr lang="it-IT" sz="1800">
                <a:solidFill>
                  <a:srgbClr val="003582"/>
                </a:solidFill>
                <a:latin typeface="Trebuchet MS" pitchFamily="34" charset="0"/>
                <a:cs typeface="Arial" charset="0"/>
              </a:rPr>
              <a:t> più focus,</a:t>
            </a:r>
            <a:br>
              <a:rPr lang="it-IT" sz="1800">
                <a:solidFill>
                  <a:srgbClr val="003582"/>
                </a:solidFill>
                <a:latin typeface="Trebuchet MS" pitchFamily="34" charset="0"/>
                <a:cs typeface="Arial" charset="0"/>
              </a:rPr>
            </a:br>
            <a:r>
              <a:rPr lang="it-IT" sz="1800">
                <a:solidFill>
                  <a:srgbClr val="003582"/>
                </a:solidFill>
                <a:latin typeface="Trebuchet MS" pitchFamily="34" charset="0"/>
                <a:cs typeface="Arial" charset="0"/>
              </a:rPr>
              <a:t>maggiore</a:t>
            </a:r>
            <a:r>
              <a:rPr lang="it-IT" sz="180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it-IT" sz="1800" i="1">
                <a:solidFill>
                  <a:schemeClr val="folHlink"/>
                </a:solidFill>
                <a:latin typeface="Trebuchet MS" pitchFamily="34" charset="0"/>
                <a:cs typeface="Arial" charset="0"/>
              </a:rPr>
              <a:t>Precisione</a:t>
            </a:r>
            <a:r>
              <a:rPr lang="it-IT" sz="1800" i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.</a:t>
            </a:r>
            <a:r>
              <a:rPr lang="it-IT" sz="1800" b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sz="1400" b="0" i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Vocollect Voice</a:t>
            </a:r>
            <a:r>
              <a:rPr lang="it-IT" sz="18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it-IT" sz="14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rende il Team di</a:t>
            </a:r>
            <a:br>
              <a:rPr lang="it-IT" sz="1400" b="0">
                <a:solidFill>
                  <a:schemeClr val="tx1"/>
                </a:solidFill>
                <a:latin typeface="Verdana" pitchFamily="34" charset="0"/>
                <a:cs typeface="Arial" charset="0"/>
              </a:rPr>
            </a:br>
            <a:r>
              <a:rPr lang="it-IT" sz="14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lavoro più efficiente e responsabile.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it-IT" sz="1400" b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sz="14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Perchè funziona?</a:t>
            </a:r>
            <a:br>
              <a:rPr lang="it-IT" sz="1400" b="0">
                <a:solidFill>
                  <a:schemeClr val="tx1"/>
                </a:solidFill>
                <a:latin typeface="Verdana" pitchFamily="34" charset="0"/>
                <a:cs typeface="Arial" charset="0"/>
              </a:rPr>
            </a:br>
            <a:r>
              <a:rPr lang="it-IT" sz="14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Gli operatori sono “naturalmente” più attenti. 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854075" y="2063750"/>
            <a:ext cx="3155950" cy="150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it-IT" sz="2000">
                <a:solidFill>
                  <a:schemeClr val="folHlink"/>
                </a:solidFill>
                <a:latin typeface="Trebuchet MS" pitchFamily="34" charset="0"/>
                <a:cs typeface="Arial" charset="0"/>
              </a:rPr>
              <a:t>“Mani libere”:</a:t>
            </a:r>
            <a:r>
              <a:rPr lang="it-IT" sz="2000">
                <a:solidFill>
                  <a:srgbClr val="003582"/>
                </a:solidFill>
                <a:latin typeface="Trebuchet MS" pitchFamily="34" charset="0"/>
                <a:cs typeface="Arial" charset="0"/>
              </a:rPr>
              <a:t> </a:t>
            </a:r>
            <a:br>
              <a:rPr lang="it-IT" sz="2000">
                <a:solidFill>
                  <a:srgbClr val="003582"/>
                </a:solidFill>
                <a:latin typeface="Trebuchet MS" pitchFamily="34" charset="0"/>
                <a:cs typeface="Arial" charset="0"/>
              </a:rPr>
            </a:br>
            <a:r>
              <a:rPr lang="it-IT" sz="2000">
                <a:solidFill>
                  <a:srgbClr val="003582"/>
                </a:solidFill>
                <a:latin typeface="Trebuchet MS" pitchFamily="34" charset="0"/>
                <a:cs typeface="Arial" charset="0"/>
              </a:rPr>
              <a:t>maggiore</a:t>
            </a:r>
            <a:r>
              <a:rPr lang="it-IT" sz="200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it-IT" sz="2000" i="1">
                <a:solidFill>
                  <a:schemeClr val="folHlink"/>
                </a:solidFill>
                <a:latin typeface="Trebuchet MS" pitchFamily="34" charset="0"/>
                <a:cs typeface="Arial" charset="0"/>
              </a:rPr>
              <a:t>Produttività</a:t>
            </a:r>
            <a:r>
              <a:rPr lang="it-IT" sz="2000" i="1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.</a:t>
            </a:r>
            <a:endParaRPr lang="it-IT" sz="2600" i="1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it-IT" sz="600">
              <a:solidFill>
                <a:schemeClr val="accent2"/>
              </a:solidFill>
              <a:latin typeface="Verdana" pitchFamily="34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it-IT" sz="1400" b="0" i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Vocollect Voice</a:t>
            </a:r>
            <a:r>
              <a:rPr lang="it-IT" sz="1400" b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sostituisce altri strumenti, la carta e processi non-core.</a:t>
            </a:r>
          </a:p>
        </p:txBody>
      </p:sp>
      <p:sp>
        <p:nvSpPr>
          <p:cNvPr id="26631" name="AutoShape 6" descr="warehouse"/>
          <p:cNvSpPr>
            <a:spLocks noChangeArrowheads="1"/>
          </p:cNvSpPr>
          <p:nvPr/>
        </p:nvSpPr>
        <p:spPr bwMode="auto">
          <a:xfrm>
            <a:off x="874713" y="3868738"/>
            <a:ext cx="2970212" cy="2076450"/>
          </a:xfrm>
          <a:prstGeom prst="roundRect">
            <a:avLst>
              <a:gd name="adj" fmla="val 5736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596900" y="1222375"/>
            <a:ext cx="81835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2400" i="1">
                <a:solidFill>
                  <a:srgbClr val="9D1C29"/>
                </a:solidFill>
                <a:latin typeface="Trebuchet MS" pitchFamily="34" charset="0"/>
                <a:cs typeface="Arial" charset="0"/>
              </a:rPr>
              <a:t>Value proposition: “Hands-free, Eyes-free” 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 and Proprietary. © 2007, Vocollect Inc.</a:t>
            </a:r>
          </a:p>
        </p:txBody>
      </p:sp>
      <p:sp>
        <p:nvSpPr>
          <p:cNvPr id="140648" name="Rectangle 360"/>
          <p:cNvSpPr>
            <a:spLocks noChangeArrowheads="1"/>
          </p:cNvSpPr>
          <p:nvPr/>
        </p:nvSpPr>
        <p:spPr bwMode="auto">
          <a:xfrm>
            <a:off x="4880610" y="1348740"/>
            <a:ext cx="3771900" cy="50768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Vocollect</a:t>
            </a:r>
            <a:r>
              <a:rPr lang="it-IT" dirty="0"/>
              <a:t> Voice</a:t>
            </a:r>
            <a:endParaRPr lang="en-US" b="1" dirty="0"/>
          </a:p>
        </p:txBody>
      </p:sp>
      <p:sp>
        <p:nvSpPr>
          <p:cNvPr id="140299" name="AutoShape 11"/>
          <p:cNvSpPr>
            <a:spLocks noChangeArrowheads="1"/>
          </p:cNvSpPr>
          <p:nvPr/>
        </p:nvSpPr>
        <p:spPr bwMode="auto">
          <a:xfrm>
            <a:off x="469900" y="922338"/>
            <a:ext cx="8188325" cy="36671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Microstyle Extended ATT" pitchFamily="2" charset="0"/>
            </a:endParaRPr>
          </a:p>
        </p:txBody>
      </p:sp>
      <p:sp>
        <p:nvSpPr>
          <p:cNvPr id="140647" name="Rectangle 359"/>
          <p:cNvSpPr>
            <a:spLocks noChangeArrowheads="1"/>
          </p:cNvSpPr>
          <p:nvPr/>
        </p:nvSpPr>
        <p:spPr bwMode="auto">
          <a:xfrm>
            <a:off x="5086350" y="1666875"/>
            <a:ext cx="47815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5725" indent="-85725">
              <a:spcBef>
                <a:spcPct val="20000"/>
              </a:spcBef>
              <a:spcAft>
                <a:spcPct val="35000"/>
              </a:spcAft>
              <a:buFontTx/>
              <a:buBlip>
                <a:blip r:embed="rId3"/>
              </a:buBlip>
            </a:pPr>
            <a:r>
              <a:rPr lang="en-US" sz="2400" dirty="0" err="1">
                <a:solidFill>
                  <a:srgbClr val="003882"/>
                </a:solidFill>
                <a:latin typeface="Arial Narrow" pitchFamily="34" charset="0"/>
              </a:rPr>
              <a:t>Esempio</a:t>
            </a:r>
            <a:r>
              <a:rPr lang="it-IT" sz="2400" dirty="0">
                <a:solidFill>
                  <a:srgbClr val="003882"/>
                </a:solidFill>
                <a:latin typeface="Arial Narrow" pitchFamily="34" charset="0"/>
              </a:rPr>
              <a:t>: “</a:t>
            </a:r>
            <a:r>
              <a:rPr lang="it-IT" sz="2400" dirty="0" err="1">
                <a:solidFill>
                  <a:srgbClr val="003882"/>
                </a:solidFill>
                <a:latin typeface="Arial Narrow" pitchFamily="34" charset="0"/>
              </a:rPr>
              <a:t>Picking</a:t>
            </a:r>
            <a:r>
              <a:rPr lang="it-IT" sz="2400" dirty="0">
                <a:solidFill>
                  <a:srgbClr val="003882"/>
                </a:solidFill>
                <a:latin typeface="Arial Narrow" pitchFamily="34" charset="0"/>
              </a:rPr>
              <a:t> Task”</a:t>
            </a:r>
          </a:p>
          <a:p>
            <a:pPr marL="85725" indent="-85725">
              <a:spcBef>
                <a:spcPct val="20000"/>
              </a:spcBef>
              <a:spcAft>
                <a:spcPct val="35000"/>
              </a:spcAft>
              <a:buFontTx/>
              <a:buBlip>
                <a:blip r:embed="rId3"/>
              </a:buBlip>
            </a:pPr>
            <a:endParaRPr lang="it-IT" sz="1700" dirty="0">
              <a:solidFill>
                <a:srgbClr val="003882"/>
              </a:solidFill>
              <a:latin typeface="Arial Narrow" pitchFamily="34" charset="0"/>
            </a:endParaRPr>
          </a:p>
          <a:p>
            <a:pPr marL="85725" indent="-85725">
              <a:spcBef>
                <a:spcPct val="20000"/>
              </a:spcBef>
              <a:spcAft>
                <a:spcPct val="35000"/>
              </a:spcAft>
              <a:buFontTx/>
              <a:buBlip>
                <a:blip r:embed="rId3"/>
              </a:buBlip>
            </a:pPr>
            <a:endParaRPr lang="en-US" sz="1700" dirty="0">
              <a:solidFill>
                <a:srgbClr val="003882"/>
              </a:solidFill>
              <a:latin typeface="Arial Narrow" pitchFamily="34" charset="0"/>
            </a:endParaRPr>
          </a:p>
          <a:p>
            <a:pPr marL="85725" indent="-8572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 sz="1500" b="1" i="1" dirty="0" err="1" smtClean="0">
                <a:solidFill>
                  <a:schemeClr val="bg1"/>
                </a:solidFill>
                <a:latin typeface="Arial Narrow" pitchFamily="34" charset="0"/>
              </a:rPr>
              <a:t>ìTalkman</a:t>
            </a:r>
            <a:r>
              <a:rPr lang="en-US" sz="1500" b="1" i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r>
              <a:rPr lang="en-US" sz="1500" b="1" i="1" dirty="0" smtClean="0">
                <a:solidFill>
                  <a:schemeClr val="accent1"/>
                </a:solidFill>
                <a:latin typeface="Arial Narrow" pitchFamily="34" charset="0"/>
              </a:rPr>
              <a:t>“</a:t>
            </a:r>
            <a:r>
              <a:rPr lang="en-US" sz="1500" b="1" i="1" dirty="0" err="1" smtClean="0">
                <a:solidFill>
                  <a:schemeClr val="accent1"/>
                </a:solidFill>
                <a:latin typeface="Arial Narrow" pitchFamily="34" charset="0"/>
              </a:rPr>
              <a:t>Corridoio</a:t>
            </a:r>
            <a:r>
              <a:rPr lang="en-US" sz="1500" b="1" i="1" dirty="0" smtClean="0">
                <a:solidFill>
                  <a:schemeClr val="accent1"/>
                </a:solidFill>
                <a:latin typeface="Arial Narrow" pitchFamily="34" charset="0"/>
              </a:rPr>
              <a:t> Uno </a:t>
            </a:r>
            <a:r>
              <a:rPr lang="en-US" sz="1500" b="1" i="1" dirty="0" err="1" smtClean="0">
                <a:solidFill>
                  <a:schemeClr val="accent1"/>
                </a:solidFill>
                <a:latin typeface="Arial Narrow" pitchFamily="34" charset="0"/>
              </a:rPr>
              <a:t>Tre</a:t>
            </a:r>
            <a:r>
              <a:rPr lang="en-US" sz="1500" b="1" i="1" dirty="0" smtClean="0">
                <a:solidFill>
                  <a:schemeClr val="accent1"/>
                </a:solidFill>
                <a:latin typeface="Arial Narrow" pitchFamily="34" charset="0"/>
              </a:rPr>
              <a:t>”</a:t>
            </a:r>
          </a:p>
          <a:p>
            <a:pPr marL="447675" lvl="1" indent="-18097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 sz="1400" b="1" i="1" dirty="0" err="1" smtClean="0">
                <a:solidFill>
                  <a:srgbClr val="003882"/>
                </a:solidFill>
                <a:latin typeface="Arial Narrow" pitchFamily="34" charset="0"/>
              </a:rPr>
              <a:t>Operatore</a:t>
            </a:r>
            <a:r>
              <a:rPr lang="en-US" sz="1400" b="1" i="1" dirty="0" smtClean="0">
                <a:solidFill>
                  <a:srgbClr val="003882"/>
                </a:solidFill>
                <a:latin typeface="Arial Narrow" pitchFamily="34" charset="0"/>
              </a:rPr>
              <a:t>: </a:t>
            </a:r>
            <a:r>
              <a:rPr lang="en-US" sz="1400" b="1" i="1" dirty="0" smtClean="0">
                <a:solidFill>
                  <a:schemeClr val="accent1"/>
                </a:solidFill>
                <a:latin typeface="Arial Narrow" pitchFamily="34" charset="0"/>
              </a:rPr>
              <a:t>“Pronto”</a:t>
            </a:r>
          </a:p>
          <a:p>
            <a:pPr marL="85725" indent="-8572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 sz="1500" b="0" i="1" dirty="0" err="1" smtClean="0">
                <a:solidFill>
                  <a:schemeClr val="bg1"/>
                </a:solidFill>
                <a:latin typeface="Arial Narrow" pitchFamily="34" charset="0"/>
              </a:rPr>
              <a:t>Talkman</a:t>
            </a:r>
            <a:r>
              <a:rPr lang="en-US" sz="1500" b="0" i="1" dirty="0">
                <a:solidFill>
                  <a:schemeClr val="bg1"/>
                </a:solidFill>
                <a:latin typeface="Arial Narrow" pitchFamily="34" charset="0"/>
              </a:rPr>
              <a:t>: </a:t>
            </a:r>
            <a:r>
              <a:rPr lang="en-US" sz="1500" b="0" i="1" dirty="0">
                <a:solidFill>
                  <a:schemeClr val="accent1"/>
                </a:solidFill>
                <a:latin typeface="Arial Narrow" pitchFamily="34" charset="0"/>
              </a:rPr>
              <a:t>“Quattro Uno Quattro”</a:t>
            </a:r>
          </a:p>
          <a:p>
            <a:pPr marL="447675" lvl="1" indent="-18097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 sz="1400" b="0" i="1" dirty="0" err="1">
                <a:solidFill>
                  <a:srgbClr val="003882"/>
                </a:solidFill>
                <a:latin typeface="Arial Narrow" pitchFamily="34" charset="0"/>
              </a:rPr>
              <a:t>Operatore</a:t>
            </a:r>
            <a:r>
              <a:rPr lang="en-US" sz="1400" b="0" i="1" dirty="0">
                <a:solidFill>
                  <a:srgbClr val="003882"/>
                </a:solidFill>
                <a:latin typeface="Arial Narrow" pitchFamily="34" charset="0"/>
              </a:rPr>
              <a:t>: </a:t>
            </a:r>
            <a:r>
              <a:rPr lang="en-US" sz="1400" b="0" i="1" dirty="0">
                <a:solidFill>
                  <a:schemeClr val="accent1"/>
                </a:solidFill>
                <a:latin typeface="Arial Narrow" pitchFamily="34" charset="0"/>
              </a:rPr>
              <a:t>due </a:t>
            </a:r>
            <a:r>
              <a:rPr lang="en-US" sz="1400" b="0" i="1" dirty="0" err="1">
                <a:solidFill>
                  <a:schemeClr val="accent1"/>
                </a:solidFill>
                <a:latin typeface="Arial Narrow" pitchFamily="34" charset="0"/>
              </a:rPr>
              <a:t>otto</a:t>
            </a:r>
            <a:endParaRPr lang="en-US" sz="1400" b="0" i="1" dirty="0">
              <a:solidFill>
                <a:schemeClr val="accent1"/>
              </a:solidFill>
              <a:latin typeface="Arial Narrow" pitchFamily="34" charset="0"/>
            </a:endParaRPr>
          </a:p>
          <a:p>
            <a:pPr marL="85725" indent="-8572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 sz="1500" b="1" i="1" dirty="0" err="1">
                <a:solidFill>
                  <a:schemeClr val="bg1"/>
                </a:solidFill>
                <a:latin typeface="Arial Narrow" pitchFamily="34" charset="0"/>
              </a:rPr>
              <a:t>Talkman</a:t>
            </a:r>
            <a:r>
              <a:rPr lang="en-US" sz="1500" b="1" i="1" dirty="0">
                <a:solidFill>
                  <a:schemeClr val="bg1"/>
                </a:solidFill>
                <a:latin typeface="Arial Narrow" pitchFamily="34" charset="0"/>
              </a:rPr>
              <a:t>: </a:t>
            </a:r>
            <a:r>
              <a:rPr lang="en-US" sz="1500" b="1" i="1" dirty="0">
                <a:solidFill>
                  <a:schemeClr val="accent1"/>
                </a:solidFill>
                <a:latin typeface="Arial Narrow" pitchFamily="34" charset="0"/>
              </a:rPr>
              <a:t>“</a:t>
            </a:r>
            <a:r>
              <a:rPr lang="en-US" sz="1500" b="1" i="1" dirty="0" err="1">
                <a:solidFill>
                  <a:schemeClr val="accent1"/>
                </a:solidFill>
                <a:latin typeface="Arial Narrow" pitchFamily="34" charset="0"/>
              </a:rPr>
              <a:t>Prendi</a:t>
            </a:r>
            <a:r>
              <a:rPr lang="en-US" sz="1500" b="1" i="1" dirty="0">
                <a:solidFill>
                  <a:schemeClr val="accent1"/>
                </a:solidFill>
                <a:latin typeface="Arial Narrow" pitchFamily="34" charset="0"/>
              </a:rPr>
              <a:t> due”</a:t>
            </a:r>
          </a:p>
          <a:p>
            <a:pPr marL="447675" lvl="1" indent="-18097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 sz="1400" b="1" i="1" dirty="0" err="1" smtClean="0">
                <a:solidFill>
                  <a:srgbClr val="003882"/>
                </a:solidFill>
                <a:latin typeface="Arial Narrow" pitchFamily="34" charset="0"/>
              </a:rPr>
              <a:t>Operatore</a:t>
            </a:r>
            <a:r>
              <a:rPr lang="en-US" sz="1400" b="1" i="1" dirty="0" smtClean="0">
                <a:solidFill>
                  <a:srgbClr val="003882"/>
                </a:solidFill>
                <a:latin typeface="Arial Narrow" pitchFamily="34" charset="0"/>
              </a:rPr>
              <a:t>: </a:t>
            </a:r>
            <a:r>
              <a:rPr lang="en-US" sz="1400" b="1" i="1" dirty="0" smtClean="0">
                <a:solidFill>
                  <a:schemeClr val="accent1"/>
                </a:solidFill>
                <a:latin typeface="Arial Narrow" pitchFamily="34" charset="0"/>
              </a:rPr>
              <a:t>“Due </a:t>
            </a:r>
          </a:p>
          <a:p>
            <a:pPr marL="85725" indent="-8572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en-US" sz="1500" b="1" i="1" dirty="0" err="1" smtClean="0">
                <a:solidFill>
                  <a:schemeClr val="bg1"/>
                </a:solidFill>
                <a:latin typeface="Arial Narrow" pitchFamily="34" charset="0"/>
              </a:rPr>
              <a:t>Talkman</a:t>
            </a:r>
            <a:r>
              <a:rPr lang="en-US" sz="1500" b="1" i="1" dirty="0">
                <a:solidFill>
                  <a:schemeClr val="bg1"/>
                </a:solidFill>
                <a:latin typeface="Arial Narrow" pitchFamily="34" charset="0"/>
              </a:rPr>
              <a:t>: </a:t>
            </a:r>
            <a:r>
              <a:rPr lang="en-US" sz="1500" b="1" i="1" dirty="0">
                <a:solidFill>
                  <a:schemeClr val="accent1"/>
                </a:solidFill>
                <a:latin typeface="Arial Narrow" pitchFamily="34" charset="0"/>
              </a:rPr>
              <a:t>“Beep”; “Quattro Uno </a:t>
            </a:r>
            <a:r>
              <a:rPr lang="en-US" sz="1500" b="1" i="1" dirty="0" err="1">
                <a:solidFill>
                  <a:schemeClr val="accent1"/>
                </a:solidFill>
                <a:latin typeface="Arial Narrow" pitchFamily="34" charset="0"/>
              </a:rPr>
              <a:t>Sette</a:t>
            </a:r>
            <a:r>
              <a:rPr lang="en-US" sz="1500" b="1" i="1" dirty="0">
                <a:solidFill>
                  <a:schemeClr val="accent1"/>
                </a:solidFill>
                <a:latin typeface="Arial Narrow" pitchFamily="34" charset="0"/>
              </a:rPr>
              <a:t>”</a:t>
            </a:r>
          </a:p>
          <a:p>
            <a:pPr marL="85725" indent="-8572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r>
              <a:rPr lang="it-IT" sz="1500" b="1" i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it-IT" sz="1500" b="1" i="1" dirty="0">
                <a:solidFill>
                  <a:schemeClr val="accent1"/>
                </a:solidFill>
                <a:latin typeface="Arial Narrow" pitchFamily="34" charset="0"/>
              </a:rPr>
              <a:t>...</a:t>
            </a:r>
            <a:endParaRPr lang="en-US" sz="1500" b="1" i="1" dirty="0">
              <a:solidFill>
                <a:schemeClr val="accent1"/>
              </a:solidFill>
              <a:latin typeface="Arial Narrow" pitchFamily="34" charset="0"/>
            </a:endParaRPr>
          </a:p>
          <a:p>
            <a:pPr marL="85725" indent="-8572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endParaRPr lang="en-US" sz="1600" b="1" i="1" dirty="0">
              <a:solidFill>
                <a:schemeClr val="accent1"/>
              </a:solidFill>
              <a:latin typeface="Arial Narrow" pitchFamily="34" charset="0"/>
            </a:endParaRPr>
          </a:p>
          <a:p>
            <a:pPr marL="85725" indent="-85725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</a:pPr>
            <a:endParaRPr lang="en-US" sz="16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19100" y="925513"/>
            <a:ext cx="4338638" cy="5932487"/>
            <a:chOff x="-31" y="582"/>
            <a:chExt cx="2733" cy="3737"/>
          </a:xfrm>
        </p:grpSpPr>
        <p:sp>
          <p:nvSpPr>
            <p:cNvPr id="140301" name="Freeform 13"/>
            <p:cNvSpPr>
              <a:spLocks/>
            </p:cNvSpPr>
            <p:nvPr/>
          </p:nvSpPr>
          <p:spPr bwMode="auto">
            <a:xfrm>
              <a:off x="1822" y="4018"/>
              <a:ext cx="767" cy="30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8" y="29"/>
                </a:cxn>
                <a:cxn ang="0">
                  <a:pos x="21" y="38"/>
                </a:cxn>
                <a:cxn ang="0">
                  <a:pos x="34" y="44"/>
                </a:cxn>
                <a:cxn ang="0">
                  <a:pos x="44" y="48"/>
                </a:cxn>
                <a:cxn ang="0">
                  <a:pos x="36" y="63"/>
                </a:cxn>
                <a:cxn ang="0">
                  <a:pos x="42" y="63"/>
                </a:cxn>
                <a:cxn ang="0">
                  <a:pos x="52" y="63"/>
                </a:cxn>
                <a:cxn ang="0">
                  <a:pos x="65" y="63"/>
                </a:cxn>
                <a:cxn ang="0">
                  <a:pos x="82" y="65"/>
                </a:cxn>
                <a:cxn ang="0">
                  <a:pos x="103" y="71"/>
                </a:cxn>
                <a:cxn ang="0">
                  <a:pos x="128" y="77"/>
                </a:cxn>
                <a:cxn ang="0">
                  <a:pos x="159" y="84"/>
                </a:cxn>
                <a:cxn ang="0">
                  <a:pos x="191" y="96"/>
                </a:cxn>
                <a:cxn ang="0">
                  <a:pos x="224" y="109"/>
                </a:cxn>
                <a:cxn ang="0">
                  <a:pos x="256" y="122"/>
                </a:cxn>
                <a:cxn ang="0">
                  <a:pos x="285" y="136"/>
                </a:cxn>
                <a:cxn ang="0">
                  <a:pos x="310" y="151"/>
                </a:cxn>
                <a:cxn ang="0">
                  <a:pos x="327" y="165"/>
                </a:cxn>
                <a:cxn ang="0">
                  <a:pos x="336" y="178"/>
                </a:cxn>
                <a:cxn ang="0">
                  <a:pos x="336" y="187"/>
                </a:cxn>
                <a:cxn ang="0">
                  <a:pos x="327" y="197"/>
                </a:cxn>
                <a:cxn ang="0">
                  <a:pos x="312" y="207"/>
                </a:cxn>
                <a:cxn ang="0">
                  <a:pos x="296" y="212"/>
                </a:cxn>
                <a:cxn ang="0">
                  <a:pos x="277" y="218"/>
                </a:cxn>
                <a:cxn ang="0">
                  <a:pos x="262" y="222"/>
                </a:cxn>
                <a:cxn ang="0">
                  <a:pos x="250" y="224"/>
                </a:cxn>
                <a:cxn ang="0">
                  <a:pos x="247" y="226"/>
                </a:cxn>
                <a:cxn ang="0">
                  <a:pos x="258" y="260"/>
                </a:cxn>
                <a:cxn ang="0">
                  <a:pos x="598" y="191"/>
                </a:cxn>
                <a:cxn ang="0">
                  <a:pos x="499" y="172"/>
                </a:cxn>
                <a:cxn ang="0">
                  <a:pos x="535" y="203"/>
                </a:cxn>
                <a:cxn ang="0">
                  <a:pos x="528" y="199"/>
                </a:cxn>
                <a:cxn ang="0">
                  <a:pos x="514" y="193"/>
                </a:cxn>
                <a:cxn ang="0">
                  <a:pos x="495" y="187"/>
                </a:cxn>
                <a:cxn ang="0">
                  <a:pos x="474" y="178"/>
                </a:cxn>
                <a:cxn ang="0">
                  <a:pos x="453" y="168"/>
                </a:cxn>
                <a:cxn ang="0">
                  <a:pos x="430" y="157"/>
                </a:cxn>
                <a:cxn ang="0">
                  <a:pos x="413" y="145"/>
                </a:cxn>
                <a:cxn ang="0">
                  <a:pos x="398" y="136"/>
                </a:cxn>
                <a:cxn ang="0">
                  <a:pos x="386" y="126"/>
                </a:cxn>
                <a:cxn ang="0">
                  <a:pos x="377" y="117"/>
                </a:cxn>
                <a:cxn ang="0">
                  <a:pos x="371" y="107"/>
                </a:cxn>
                <a:cxn ang="0">
                  <a:pos x="361" y="98"/>
                </a:cxn>
                <a:cxn ang="0">
                  <a:pos x="352" y="88"/>
                </a:cxn>
                <a:cxn ang="0">
                  <a:pos x="336" y="78"/>
                </a:cxn>
                <a:cxn ang="0">
                  <a:pos x="319" y="71"/>
                </a:cxn>
                <a:cxn ang="0">
                  <a:pos x="292" y="65"/>
                </a:cxn>
                <a:cxn ang="0">
                  <a:pos x="258" y="57"/>
                </a:cxn>
                <a:cxn ang="0">
                  <a:pos x="222" y="52"/>
                </a:cxn>
                <a:cxn ang="0">
                  <a:pos x="185" y="48"/>
                </a:cxn>
                <a:cxn ang="0">
                  <a:pos x="151" y="42"/>
                </a:cxn>
                <a:cxn ang="0">
                  <a:pos x="120" y="38"/>
                </a:cxn>
                <a:cxn ang="0">
                  <a:pos x="97" y="36"/>
                </a:cxn>
                <a:cxn ang="0">
                  <a:pos x="86" y="36"/>
                </a:cxn>
                <a:cxn ang="0">
                  <a:pos x="4" y="0"/>
                </a:cxn>
              </a:cxnLst>
              <a:rect l="0" t="0" r="r" b="b"/>
              <a:pathLst>
                <a:path w="663" h="260">
                  <a:moveTo>
                    <a:pt x="4" y="0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8" y="29"/>
                  </a:lnTo>
                  <a:lnTo>
                    <a:pt x="13" y="35"/>
                  </a:lnTo>
                  <a:lnTo>
                    <a:pt x="21" y="38"/>
                  </a:lnTo>
                  <a:lnTo>
                    <a:pt x="27" y="42"/>
                  </a:lnTo>
                  <a:lnTo>
                    <a:pt x="34" y="44"/>
                  </a:lnTo>
                  <a:lnTo>
                    <a:pt x="40" y="46"/>
                  </a:lnTo>
                  <a:lnTo>
                    <a:pt x="44" y="48"/>
                  </a:lnTo>
                  <a:lnTo>
                    <a:pt x="31" y="65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6" y="63"/>
                  </a:lnTo>
                  <a:lnTo>
                    <a:pt x="52" y="63"/>
                  </a:lnTo>
                  <a:lnTo>
                    <a:pt x="57" y="63"/>
                  </a:lnTo>
                  <a:lnTo>
                    <a:pt x="65" y="63"/>
                  </a:lnTo>
                  <a:lnTo>
                    <a:pt x="73" y="63"/>
                  </a:lnTo>
                  <a:lnTo>
                    <a:pt x="82" y="65"/>
                  </a:lnTo>
                  <a:lnTo>
                    <a:pt x="92" y="67"/>
                  </a:lnTo>
                  <a:lnTo>
                    <a:pt x="103" y="71"/>
                  </a:lnTo>
                  <a:lnTo>
                    <a:pt x="115" y="73"/>
                  </a:lnTo>
                  <a:lnTo>
                    <a:pt x="128" y="77"/>
                  </a:lnTo>
                  <a:lnTo>
                    <a:pt x="143" y="80"/>
                  </a:lnTo>
                  <a:lnTo>
                    <a:pt x="159" y="84"/>
                  </a:lnTo>
                  <a:lnTo>
                    <a:pt x="174" y="90"/>
                  </a:lnTo>
                  <a:lnTo>
                    <a:pt x="191" y="96"/>
                  </a:lnTo>
                  <a:lnTo>
                    <a:pt x="206" y="101"/>
                  </a:lnTo>
                  <a:lnTo>
                    <a:pt x="224" y="109"/>
                  </a:lnTo>
                  <a:lnTo>
                    <a:pt x="241" y="115"/>
                  </a:lnTo>
                  <a:lnTo>
                    <a:pt x="256" y="122"/>
                  </a:lnTo>
                  <a:lnTo>
                    <a:pt x="271" y="130"/>
                  </a:lnTo>
                  <a:lnTo>
                    <a:pt x="285" y="136"/>
                  </a:lnTo>
                  <a:lnTo>
                    <a:pt x="298" y="144"/>
                  </a:lnTo>
                  <a:lnTo>
                    <a:pt x="310" y="151"/>
                  </a:lnTo>
                  <a:lnTo>
                    <a:pt x="319" y="157"/>
                  </a:lnTo>
                  <a:lnTo>
                    <a:pt x="327" y="165"/>
                  </a:lnTo>
                  <a:lnTo>
                    <a:pt x="333" y="170"/>
                  </a:lnTo>
                  <a:lnTo>
                    <a:pt x="336" y="178"/>
                  </a:lnTo>
                  <a:lnTo>
                    <a:pt x="336" y="182"/>
                  </a:lnTo>
                  <a:lnTo>
                    <a:pt x="336" y="187"/>
                  </a:lnTo>
                  <a:lnTo>
                    <a:pt x="333" y="193"/>
                  </a:lnTo>
                  <a:lnTo>
                    <a:pt x="327" y="197"/>
                  </a:lnTo>
                  <a:lnTo>
                    <a:pt x="319" y="201"/>
                  </a:lnTo>
                  <a:lnTo>
                    <a:pt x="312" y="207"/>
                  </a:lnTo>
                  <a:lnTo>
                    <a:pt x="304" y="209"/>
                  </a:lnTo>
                  <a:lnTo>
                    <a:pt x="296" y="212"/>
                  </a:lnTo>
                  <a:lnTo>
                    <a:pt x="287" y="216"/>
                  </a:lnTo>
                  <a:lnTo>
                    <a:pt x="277" y="218"/>
                  </a:lnTo>
                  <a:lnTo>
                    <a:pt x="268" y="220"/>
                  </a:lnTo>
                  <a:lnTo>
                    <a:pt x="262" y="222"/>
                  </a:lnTo>
                  <a:lnTo>
                    <a:pt x="254" y="222"/>
                  </a:lnTo>
                  <a:lnTo>
                    <a:pt x="250" y="224"/>
                  </a:lnTo>
                  <a:lnTo>
                    <a:pt x="247" y="226"/>
                  </a:lnTo>
                  <a:lnTo>
                    <a:pt x="247" y="226"/>
                  </a:lnTo>
                  <a:lnTo>
                    <a:pt x="275" y="235"/>
                  </a:lnTo>
                  <a:lnTo>
                    <a:pt x="258" y="260"/>
                  </a:lnTo>
                  <a:lnTo>
                    <a:pt x="663" y="258"/>
                  </a:lnTo>
                  <a:lnTo>
                    <a:pt x="598" y="191"/>
                  </a:lnTo>
                  <a:lnTo>
                    <a:pt x="516" y="172"/>
                  </a:lnTo>
                  <a:lnTo>
                    <a:pt x="499" y="172"/>
                  </a:lnTo>
                  <a:lnTo>
                    <a:pt x="537" y="203"/>
                  </a:lnTo>
                  <a:lnTo>
                    <a:pt x="535" y="203"/>
                  </a:lnTo>
                  <a:lnTo>
                    <a:pt x="531" y="201"/>
                  </a:lnTo>
                  <a:lnTo>
                    <a:pt x="528" y="199"/>
                  </a:lnTo>
                  <a:lnTo>
                    <a:pt x="522" y="197"/>
                  </a:lnTo>
                  <a:lnTo>
                    <a:pt x="514" y="193"/>
                  </a:lnTo>
                  <a:lnTo>
                    <a:pt x="505" y="191"/>
                  </a:lnTo>
                  <a:lnTo>
                    <a:pt x="495" y="187"/>
                  </a:lnTo>
                  <a:lnTo>
                    <a:pt x="485" y="182"/>
                  </a:lnTo>
                  <a:lnTo>
                    <a:pt x="474" y="178"/>
                  </a:lnTo>
                  <a:lnTo>
                    <a:pt x="463" y="172"/>
                  </a:lnTo>
                  <a:lnTo>
                    <a:pt x="453" y="168"/>
                  </a:lnTo>
                  <a:lnTo>
                    <a:pt x="442" y="163"/>
                  </a:lnTo>
                  <a:lnTo>
                    <a:pt x="430" y="157"/>
                  </a:lnTo>
                  <a:lnTo>
                    <a:pt x="420" y="151"/>
                  </a:lnTo>
                  <a:lnTo>
                    <a:pt x="413" y="145"/>
                  </a:lnTo>
                  <a:lnTo>
                    <a:pt x="405" y="142"/>
                  </a:lnTo>
                  <a:lnTo>
                    <a:pt x="398" y="136"/>
                  </a:lnTo>
                  <a:lnTo>
                    <a:pt x="392" y="132"/>
                  </a:lnTo>
                  <a:lnTo>
                    <a:pt x="386" y="126"/>
                  </a:lnTo>
                  <a:lnTo>
                    <a:pt x="382" y="121"/>
                  </a:lnTo>
                  <a:lnTo>
                    <a:pt x="377" y="117"/>
                  </a:lnTo>
                  <a:lnTo>
                    <a:pt x="375" y="111"/>
                  </a:lnTo>
                  <a:lnTo>
                    <a:pt x="371" y="107"/>
                  </a:lnTo>
                  <a:lnTo>
                    <a:pt x="367" y="101"/>
                  </a:lnTo>
                  <a:lnTo>
                    <a:pt x="361" y="98"/>
                  </a:lnTo>
                  <a:lnTo>
                    <a:pt x="357" y="92"/>
                  </a:lnTo>
                  <a:lnTo>
                    <a:pt x="352" y="88"/>
                  </a:lnTo>
                  <a:lnTo>
                    <a:pt x="346" y="84"/>
                  </a:lnTo>
                  <a:lnTo>
                    <a:pt x="336" y="78"/>
                  </a:lnTo>
                  <a:lnTo>
                    <a:pt x="329" y="75"/>
                  </a:lnTo>
                  <a:lnTo>
                    <a:pt x="319" y="71"/>
                  </a:lnTo>
                  <a:lnTo>
                    <a:pt x="306" y="69"/>
                  </a:lnTo>
                  <a:lnTo>
                    <a:pt x="292" y="65"/>
                  </a:lnTo>
                  <a:lnTo>
                    <a:pt x="277" y="61"/>
                  </a:lnTo>
                  <a:lnTo>
                    <a:pt x="258" y="57"/>
                  </a:lnTo>
                  <a:lnTo>
                    <a:pt x="241" y="56"/>
                  </a:lnTo>
                  <a:lnTo>
                    <a:pt x="222" y="52"/>
                  </a:lnTo>
                  <a:lnTo>
                    <a:pt x="204" y="50"/>
                  </a:lnTo>
                  <a:lnTo>
                    <a:pt x="185" y="48"/>
                  </a:lnTo>
                  <a:lnTo>
                    <a:pt x="168" y="46"/>
                  </a:lnTo>
                  <a:lnTo>
                    <a:pt x="151" y="42"/>
                  </a:lnTo>
                  <a:lnTo>
                    <a:pt x="134" y="40"/>
                  </a:lnTo>
                  <a:lnTo>
                    <a:pt x="120" y="38"/>
                  </a:lnTo>
                  <a:lnTo>
                    <a:pt x="109" y="38"/>
                  </a:lnTo>
                  <a:lnTo>
                    <a:pt x="97" y="36"/>
                  </a:lnTo>
                  <a:lnTo>
                    <a:pt x="90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02" name="Freeform 14"/>
            <p:cNvSpPr>
              <a:spLocks/>
            </p:cNvSpPr>
            <p:nvPr/>
          </p:nvSpPr>
          <p:spPr bwMode="auto">
            <a:xfrm>
              <a:off x="956" y="3053"/>
              <a:ext cx="1746" cy="9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1510" y="846"/>
                </a:cxn>
                <a:cxn ang="0">
                  <a:pos x="1510" y="5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0" h="846">
                  <a:moveTo>
                    <a:pt x="0" y="0"/>
                  </a:moveTo>
                  <a:lnTo>
                    <a:pt x="0" y="39"/>
                  </a:lnTo>
                  <a:lnTo>
                    <a:pt x="1510" y="846"/>
                  </a:lnTo>
                  <a:lnTo>
                    <a:pt x="1510" y="5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03" name="Freeform 15"/>
            <p:cNvSpPr>
              <a:spLocks/>
            </p:cNvSpPr>
            <p:nvPr/>
          </p:nvSpPr>
          <p:spPr bwMode="auto">
            <a:xfrm>
              <a:off x="292" y="2359"/>
              <a:ext cx="795" cy="617"/>
            </a:xfrm>
            <a:custGeom>
              <a:avLst/>
              <a:gdLst/>
              <a:ahLst/>
              <a:cxnLst>
                <a:cxn ang="0">
                  <a:pos x="166" y="530"/>
                </a:cxn>
                <a:cxn ang="0">
                  <a:pos x="161" y="262"/>
                </a:cxn>
                <a:cxn ang="0">
                  <a:pos x="356" y="279"/>
                </a:cxn>
                <a:cxn ang="0">
                  <a:pos x="356" y="524"/>
                </a:cxn>
                <a:cxn ang="0">
                  <a:pos x="688" y="533"/>
                </a:cxn>
                <a:cxn ang="0">
                  <a:pos x="669" y="76"/>
                </a:cxn>
                <a:cxn ang="0">
                  <a:pos x="0" y="0"/>
                </a:cxn>
                <a:cxn ang="0">
                  <a:pos x="19" y="530"/>
                </a:cxn>
                <a:cxn ang="0">
                  <a:pos x="166" y="530"/>
                </a:cxn>
                <a:cxn ang="0">
                  <a:pos x="166" y="530"/>
                </a:cxn>
              </a:cxnLst>
              <a:rect l="0" t="0" r="r" b="b"/>
              <a:pathLst>
                <a:path w="688" h="533">
                  <a:moveTo>
                    <a:pt x="166" y="530"/>
                  </a:moveTo>
                  <a:lnTo>
                    <a:pt x="161" y="262"/>
                  </a:lnTo>
                  <a:lnTo>
                    <a:pt x="356" y="279"/>
                  </a:lnTo>
                  <a:lnTo>
                    <a:pt x="356" y="524"/>
                  </a:lnTo>
                  <a:lnTo>
                    <a:pt x="688" y="533"/>
                  </a:lnTo>
                  <a:lnTo>
                    <a:pt x="669" y="76"/>
                  </a:lnTo>
                  <a:lnTo>
                    <a:pt x="0" y="0"/>
                  </a:lnTo>
                  <a:lnTo>
                    <a:pt x="19" y="530"/>
                  </a:lnTo>
                  <a:lnTo>
                    <a:pt x="166" y="530"/>
                  </a:lnTo>
                  <a:lnTo>
                    <a:pt x="166" y="53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04" name="Freeform 16"/>
            <p:cNvSpPr>
              <a:spLocks/>
            </p:cNvSpPr>
            <p:nvPr/>
          </p:nvSpPr>
          <p:spPr bwMode="auto">
            <a:xfrm>
              <a:off x="-22" y="582"/>
              <a:ext cx="2686" cy="1910"/>
            </a:xfrm>
            <a:custGeom>
              <a:avLst/>
              <a:gdLst/>
              <a:ahLst/>
              <a:cxnLst>
                <a:cxn ang="0">
                  <a:pos x="21" y="31"/>
                </a:cxn>
                <a:cxn ang="0">
                  <a:pos x="26" y="29"/>
                </a:cxn>
                <a:cxn ang="0">
                  <a:pos x="47" y="27"/>
                </a:cxn>
                <a:cxn ang="0">
                  <a:pos x="82" y="23"/>
                </a:cxn>
                <a:cxn ang="0">
                  <a:pos x="128" y="21"/>
                </a:cxn>
                <a:cxn ang="0">
                  <a:pos x="183" y="17"/>
                </a:cxn>
                <a:cxn ang="0">
                  <a:pos x="248" y="16"/>
                </a:cxn>
                <a:cxn ang="0">
                  <a:pos x="323" y="10"/>
                </a:cxn>
                <a:cxn ang="0">
                  <a:pos x="405" y="8"/>
                </a:cxn>
                <a:cxn ang="0">
                  <a:pos x="493" y="4"/>
                </a:cxn>
                <a:cxn ang="0">
                  <a:pos x="588" y="2"/>
                </a:cxn>
                <a:cxn ang="0">
                  <a:pos x="688" y="0"/>
                </a:cxn>
                <a:cxn ang="0">
                  <a:pos x="791" y="2"/>
                </a:cxn>
                <a:cxn ang="0">
                  <a:pos x="896" y="4"/>
                </a:cxn>
                <a:cxn ang="0">
                  <a:pos x="1003" y="6"/>
                </a:cxn>
                <a:cxn ang="0">
                  <a:pos x="1112" y="12"/>
                </a:cxn>
                <a:cxn ang="0">
                  <a:pos x="1221" y="19"/>
                </a:cxn>
                <a:cxn ang="0">
                  <a:pos x="1328" y="29"/>
                </a:cxn>
                <a:cxn ang="0">
                  <a:pos x="1433" y="37"/>
                </a:cxn>
                <a:cxn ang="0">
                  <a:pos x="1535" y="46"/>
                </a:cxn>
                <a:cxn ang="0">
                  <a:pos x="1634" y="58"/>
                </a:cxn>
                <a:cxn ang="0">
                  <a:pos x="1730" y="65"/>
                </a:cxn>
                <a:cxn ang="0">
                  <a:pos x="1821" y="75"/>
                </a:cxn>
                <a:cxn ang="0">
                  <a:pos x="1906" y="84"/>
                </a:cxn>
                <a:cxn ang="0">
                  <a:pos x="1986" y="94"/>
                </a:cxn>
                <a:cxn ang="0">
                  <a:pos x="2058" y="102"/>
                </a:cxn>
                <a:cxn ang="0">
                  <a:pos x="2123" y="109"/>
                </a:cxn>
                <a:cxn ang="0">
                  <a:pos x="2181" y="117"/>
                </a:cxn>
                <a:cxn ang="0">
                  <a:pos x="2231" y="123"/>
                </a:cxn>
                <a:cxn ang="0">
                  <a:pos x="2269" y="126"/>
                </a:cxn>
                <a:cxn ang="0">
                  <a:pos x="2297" y="132"/>
                </a:cxn>
                <a:cxn ang="0">
                  <a:pos x="2317" y="134"/>
                </a:cxn>
                <a:cxn ang="0">
                  <a:pos x="2322" y="136"/>
                </a:cxn>
                <a:cxn ang="0">
                  <a:pos x="946" y="1651"/>
                </a:cxn>
                <a:cxn ang="0">
                  <a:pos x="292" y="1591"/>
                </a:cxn>
                <a:cxn ang="0">
                  <a:pos x="0" y="956"/>
                </a:cxn>
                <a:cxn ang="0">
                  <a:pos x="21" y="31"/>
                </a:cxn>
                <a:cxn ang="0">
                  <a:pos x="21" y="31"/>
                </a:cxn>
              </a:cxnLst>
              <a:rect l="0" t="0" r="r" b="b"/>
              <a:pathLst>
                <a:path w="2322" h="1651">
                  <a:moveTo>
                    <a:pt x="21" y="31"/>
                  </a:moveTo>
                  <a:lnTo>
                    <a:pt x="26" y="29"/>
                  </a:lnTo>
                  <a:lnTo>
                    <a:pt x="47" y="27"/>
                  </a:lnTo>
                  <a:lnTo>
                    <a:pt x="82" y="23"/>
                  </a:lnTo>
                  <a:lnTo>
                    <a:pt x="128" y="21"/>
                  </a:lnTo>
                  <a:lnTo>
                    <a:pt x="183" y="17"/>
                  </a:lnTo>
                  <a:lnTo>
                    <a:pt x="248" y="16"/>
                  </a:lnTo>
                  <a:lnTo>
                    <a:pt x="323" y="10"/>
                  </a:lnTo>
                  <a:lnTo>
                    <a:pt x="405" y="8"/>
                  </a:lnTo>
                  <a:lnTo>
                    <a:pt x="493" y="4"/>
                  </a:lnTo>
                  <a:lnTo>
                    <a:pt x="588" y="2"/>
                  </a:lnTo>
                  <a:lnTo>
                    <a:pt x="688" y="0"/>
                  </a:lnTo>
                  <a:lnTo>
                    <a:pt x="791" y="2"/>
                  </a:lnTo>
                  <a:lnTo>
                    <a:pt x="896" y="4"/>
                  </a:lnTo>
                  <a:lnTo>
                    <a:pt x="1003" y="6"/>
                  </a:lnTo>
                  <a:lnTo>
                    <a:pt x="1112" y="12"/>
                  </a:lnTo>
                  <a:lnTo>
                    <a:pt x="1221" y="19"/>
                  </a:lnTo>
                  <a:lnTo>
                    <a:pt x="1328" y="29"/>
                  </a:lnTo>
                  <a:lnTo>
                    <a:pt x="1433" y="37"/>
                  </a:lnTo>
                  <a:lnTo>
                    <a:pt x="1535" y="46"/>
                  </a:lnTo>
                  <a:lnTo>
                    <a:pt x="1634" y="58"/>
                  </a:lnTo>
                  <a:lnTo>
                    <a:pt x="1730" y="65"/>
                  </a:lnTo>
                  <a:lnTo>
                    <a:pt x="1821" y="75"/>
                  </a:lnTo>
                  <a:lnTo>
                    <a:pt x="1906" y="84"/>
                  </a:lnTo>
                  <a:lnTo>
                    <a:pt x="1986" y="94"/>
                  </a:lnTo>
                  <a:lnTo>
                    <a:pt x="2058" y="102"/>
                  </a:lnTo>
                  <a:lnTo>
                    <a:pt x="2123" y="109"/>
                  </a:lnTo>
                  <a:lnTo>
                    <a:pt x="2181" y="117"/>
                  </a:lnTo>
                  <a:lnTo>
                    <a:pt x="2231" y="123"/>
                  </a:lnTo>
                  <a:lnTo>
                    <a:pt x="2269" y="126"/>
                  </a:lnTo>
                  <a:lnTo>
                    <a:pt x="2297" y="132"/>
                  </a:lnTo>
                  <a:lnTo>
                    <a:pt x="2317" y="134"/>
                  </a:lnTo>
                  <a:lnTo>
                    <a:pt x="2322" y="136"/>
                  </a:lnTo>
                  <a:lnTo>
                    <a:pt x="946" y="1651"/>
                  </a:lnTo>
                  <a:lnTo>
                    <a:pt x="292" y="1591"/>
                  </a:lnTo>
                  <a:lnTo>
                    <a:pt x="0" y="956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B3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05" name="Freeform 17"/>
            <p:cNvSpPr>
              <a:spLocks/>
            </p:cNvSpPr>
            <p:nvPr/>
          </p:nvSpPr>
          <p:spPr bwMode="auto">
            <a:xfrm>
              <a:off x="-11" y="1089"/>
              <a:ext cx="1525" cy="4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13" y="354"/>
                </a:cxn>
                <a:cxn ang="0">
                  <a:pos x="1319" y="392"/>
                </a:cxn>
                <a:cxn ang="0">
                  <a:pos x="0" y="5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319" h="392">
                  <a:moveTo>
                    <a:pt x="4" y="0"/>
                  </a:moveTo>
                  <a:lnTo>
                    <a:pt x="1313" y="354"/>
                  </a:lnTo>
                  <a:lnTo>
                    <a:pt x="1319" y="392"/>
                  </a:lnTo>
                  <a:lnTo>
                    <a:pt x="0" y="5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06" name="Freeform 18"/>
            <p:cNvSpPr>
              <a:spLocks/>
            </p:cNvSpPr>
            <p:nvPr/>
          </p:nvSpPr>
          <p:spPr bwMode="auto">
            <a:xfrm>
              <a:off x="267" y="591"/>
              <a:ext cx="1736" cy="575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501" y="442"/>
                </a:cxn>
                <a:cxn ang="0">
                  <a:pos x="1501" y="497"/>
                </a:cxn>
                <a:cxn ang="0">
                  <a:pos x="0" y="2"/>
                </a:cxn>
                <a:cxn ang="0">
                  <a:pos x="193" y="0"/>
                </a:cxn>
                <a:cxn ang="0">
                  <a:pos x="193" y="0"/>
                </a:cxn>
              </a:cxnLst>
              <a:rect l="0" t="0" r="r" b="b"/>
              <a:pathLst>
                <a:path w="1501" h="497">
                  <a:moveTo>
                    <a:pt x="193" y="0"/>
                  </a:moveTo>
                  <a:lnTo>
                    <a:pt x="1501" y="442"/>
                  </a:lnTo>
                  <a:lnTo>
                    <a:pt x="1501" y="497"/>
                  </a:lnTo>
                  <a:lnTo>
                    <a:pt x="0" y="2"/>
                  </a:ln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07" name="Freeform 19"/>
            <p:cNvSpPr>
              <a:spLocks/>
            </p:cNvSpPr>
            <p:nvPr/>
          </p:nvSpPr>
          <p:spPr bwMode="auto">
            <a:xfrm>
              <a:off x="-22" y="1562"/>
              <a:ext cx="1502" cy="33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98" y="257"/>
                </a:cxn>
                <a:cxn ang="0">
                  <a:pos x="1267" y="285"/>
                </a:cxn>
                <a:cxn ang="0">
                  <a:pos x="0" y="5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298" h="285">
                  <a:moveTo>
                    <a:pt x="9" y="0"/>
                  </a:moveTo>
                  <a:lnTo>
                    <a:pt x="1298" y="257"/>
                  </a:lnTo>
                  <a:lnTo>
                    <a:pt x="1267" y="285"/>
                  </a:lnTo>
                  <a:lnTo>
                    <a:pt x="0" y="5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08" name="Freeform 20"/>
            <p:cNvSpPr>
              <a:spLocks/>
            </p:cNvSpPr>
            <p:nvPr/>
          </p:nvSpPr>
          <p:spPr bwMode="auto">
            <a:xfrm>
              <a:off x="68" y="1879"/>
              <a:ext cx="1206" cy="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2" y="183"/>
                </a:cxn>
                <a:cxn ang="0">
                  <a:pos x="1007" y="204"/>
                </a:cxn>
                <a:cxn ang="0">
                  <a:pos x="23" y="5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42" h="204">
                  <a:moveTo>
                    <a:pt x="0" y="0"/>
                  </a:moveTo>
                  <a:lnTo>
                    <a:pt x="1042" y="183"/>
                  </a:lnTo>
                  <a:lnTo>
                    <a:pt x="1007" y="204"/>
                  </a:lnTo>
                  <a:lnTo>
                    <a:pt x="23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09" name="Freeform 21"/>
            <p:cNvSpPr>
              <a:spLocks/>
            </p:cNvSpPr>
            <p:nvPr/>
          </p:nvSpPr>
          <p:spPr bwMode="auto">
            <a:xfrm>
              <a:off x="153" y="2080"/>
              <a:ext cx="1063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9" y="139"/>
                </a:cxn>
                <a:cxn ang="0">
                  <a:pos x="881" y="161"/>
                </a:cxn>
                <a:cxn ang="0">
                  <a:pos x="21" y="3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19" h="161">
                  <a:moveTo>
                    <a:pt x="0" y="0"/>
                  </a:moveTo>
                  <a:lnTo>
                    <a:pt x="919" y="139"/>
                  </a:lnTo>
                  <a:lnTo>
                    <a:pt x="881" y="161"/>
                  </a:lnTo>
                  <a:lnTo>
                    <a:pt x="21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0" name="Freeform 22"/>
            <p:cNvSpPr>
              <a:spLocks/>
            </p:cNvSpPr>
            <p:nvPr/>
          </p:nvSpPr>
          <p:spPr bwMode="auto">
            <a:xfrm>
              <a:off x="241" y="2264"/>
              <a:ext cx="853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8" y="93"/>
                </a:cxn>
                <a:cxn ang="0">
                  <a:pos x="719" y="111"/>
                </a:cxn>
                <a:cxn ang="0">
                  <a:pos x="10" y="2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38" h="111">
                  <a:moveTo>
                    <a:pt x="0" y="0"/>
                  </a:moveTo>
                  <a:lnTo>
                    <a:pt x="738" y="93"/>
                  </a:lnTo>
                  <a:lnTo>
                    <a:pt x="719" y="111"/>
                  </a:lnTo>
                  <a:lnTo>
                    <a:pt x="1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1" name="Freeform 23"/>
            <p:cNvSpPr>
              <a:spLocks/>
            </p:cNvSpPr>
            <p:nvPr/>
          </p:nvSpPr>
          <p:spPr bwMode="auto">
            <a:xfrm>
              <a:off x="285" y="2355"/>
              <a:ext cx="676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5" y="67"/>
                </a:cxn>
                <a:cxn ang="0">
                  <a:pos x="572" y="78"/>
                </a:cxn>
                <a:cxn ang="0">
                  <a:pos x="10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5" h="78">
                  <a:moveTo>
                    <a:pt x="0" y="0"/>
                  </a:moveTo>
                  <a:lnTo>
                    <a:pt x="585" y="67"/>
                  </a:lnTo>
                  <a:lnTo>
                    <a:pt x="572" y="78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2" name="Freeform 24"/>
            <p:cNvSpPr>
              <a:spLocks/>
            </p:cNvSpPr>
            <p:nvPr/>
          </p:nvSpPr>
          <p:spPr bwMode="auto">
            <a:xfrm>
              <a:off x="927" y="698"/>
              <a:ext cx="1775" cy="3141"/>
            </a:xfrm>
            <a:custGeom>
              <a:avLst/>
              <a:gdLst/>
              <a:ahLst/>
              <a:cxnLst>
                <a:cxn ang="0">
                  <a:pos x="0" y="1533"/>
                </a:cxn>
                <a:cxn ang="0">
                  <a:pos x="1246" y="0"/>
                </a:cxn>
                <a:cxn ang="0">
                  <a:pos x="1535" y="26"/>
                </a:cxn>
                <a:cxn ang="0">
                  <a:pos x="1535" y="2641"/>
                </a:cxn>
                <a:cxn ang="0">
                  <a:pos x="1535" y="2715"/>
                </a:cxn>
                <a:cxn ang="0">
                  <a:pos x="1412" y="2688"/>
                </a:cxn>
                <a:cxn ang="0">
                  <a:pos x="1372" y="2599"/>
                </a:cxn>
                <a:cxn ang="0">
                  <a:pos x="805" y="2413"/>
                </a:cxn>
                <a:cxn ang="0">
                  <a:pos x="34" y="2050"/>
                </a:cxn>
                <a:cxn ang="0">
                  <a:pos x="0" y="1533"/>
                </a:cxn>
                <a:cxn ang="0">
                  <a:pos x="0" y="1533"/>
                </a:cxn>
              </a:cxnLst>
              <a:rect l="0" t="0" r="r" b="b"/>
              <a:pathLst>
                <a:path w="1535" h="2715">
                  <a:moveTo>
                    <a:pt x="0" y="1533"/>
                  </a:moveTo>
                  <a:lnTo>
                    <a:pt x="1246" y="0"/>
                  </a:lnTo>
                  <a:lnTo>
                    <a:pt x="1535" y="26"/>
                  </a:lnTo>
                  <a:lnTo>
                    <a:pt x="1535" y="2641"/>
                  </a:lnTo>
                  <a:lnTo>
                    <a:pt x="1535" y="2715"/>
                  </a:lnTo>
                  <a:lnTo>
                    <a:pt x="1412" y="2688"/>
                  </a:lnTo>
                  <a:lnTo>
                    <a:pt x="1372" y="2599"/>
                  </a:lnTo>
                  <a:lnTo>
                    <a:pt x="805" y="2413"/>
                  </a:lnTo>
                  <a:lnTo>
                    <a:pt x="34" y="2050"/>
                  </a:lnTo>
                  <a:lnTo>
                    <a:pt x="0" y="1533"/>
                  </a:lnTo>
                  <a:lnTo>
                    <a:pt x="0" y="1533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3" name="Freeform 25"/>
            <p:cNvSpPr>
              <a:spLocks/>
            </p:cNvSpPr>
            <p:nvPr/>
          </p:nvSpPr>
          <p:spPr bwMode="auto">
            <a:xfrm>
              <a:off x="2138" y="3094"/>
              <a:ext cx="564" cy="11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51" y="0"/>
                </a:cxn>
                <a:cxn ang="0">
                  <a:pos x="488" y="15"/>
                </a:cxn>
                <a:cxn ang="0">
                  <a:pos x="488" y="65"/>
                </a:cxn>
                <a:cxn ang="0">
                  <a:pos x="379" y="101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88" h="101">
                  <a:moveTo>
                    <a:pt x="0" y="23"/>
                  </a:moveTo>
                  <a:lnTo>
                    <a:pt x="251" y="0"/>
                  </a:lnTo>
                  <a:lnTo>
                    <a:pt x="488" y="15"/>
                  </a:lnTo>
                  <a:lnTo>
                    <a:pt x="488" y="65"/>
                  </a:lnTo>
                  <a:lnTo>
                    <a:pt x="379" y="101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4" name="Freeform 26"/>
            <p:cNvSpPr>
              <a:spLocks/>
            </p:cNvSpPr>
            <p:nvPr/>
          </p:nvSpPr>
          <p:spPr bwMode="auto">
            <a:xfrm>
              <a:off x="1555" y="3000"/>
              <a:ext cx="371" cy="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0" y="0"/>
                </a:cxn>
                <a:cxn ang="0">
                  <a:pos x="321" y="29"/>
                </a:cxn>
                <a:cxn ang="0">
                  <a:pos x="132" y="69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21" h="69">
                  <a:moveTo>
                    <a:pt x="0" y="16"/>
                  </a:moveTo>
                  <a:lnTo>
                    <a:pt x="160" y="0"/>
                  </a:lnTo>
                  <a:lnTo>
                    <a:pt x="321" y="29"/>
                  </a:lnTo>
                  <a:lnTo>
                    <a:pt x="132" y="69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5" name="Freeform 27"/>
            <p:cNvSpPr>
              <a:spLocks/>
            </p:cNvSpPr>
            <p:nvPr/>
          </p:nvSpPr>
          <p:spPr bwMode="auto">
            <a:xfrm>
              <a:off x="1534" y="996"/>
              <a:ext cx="520" cy="6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8" y="94"/>
                </a:cxn>
                <a:cxn ang="0">
                  <a:pos x="266" y="23"/>
                </a:cxn>
                <a:cxn ang="0">
                  <a:pos x="450" y="50"/>
                </a:cxn>
                <a:cxn ang="0">
                  <a:pos x="0" y="58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50" h="583">
                  <a:moveTo>
                    <a:pt x="12" y="0"/>
                  </a:moveTo>
                  <a:lnTo>
                    <a:pt x="228" y="94"/>
                  </a:lnTo>
                  <a:lnTo>
                    <a:pt x="266" y="23"/>
                  </a:lnTo>
                  <a:lnTo>
                    <a:pt x="450" y="50"/>
                  </a:lnTo>
                  <a:lnTo>
                    <a:pt x="0" y="58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6" name="Freeform 28"/>
            <p:cNvSpPr>
              <a:spLocks/>
            </p:cNvSpPr>
            <p:nvPr/>
          </p:nvSpPr>
          <p:spPr bwMode="auto">
            <a:xfrm>
              <a:off x="1611" y="3000"/>
              <a:ext cx="410" cy="516"/>
            </a:xfrm>
            <a:custGeom>
              <a:avLst/>
              <a:gdLst/>
              <a:ahLst/>
              <a:cxnLst>
                <a:cxn ang="0">
                  <a:pos x="77" y="56"/>
                </a:cxn>
                <a:cxn ang="0">
                  <a:pos x="251" y="29"/>
                </a:cxn>
                <a:cxn ang="0">
                  <a:pos x="0" y="6"/>
                </a:cxn>
                <a:cxn ang="0">
                  <a:pos x="111" y="0"/>
                </a:cxn>
                <a:cxn ang="0">
                  <a:pos x="302" y="25"/>
                </a:cxn>
                <a:cxn ang="0">
                  <a:pos x="310" y="188"/>
                </a:cxn>
                <a:cxn ang="0">
                  <a:pos x="354" y="245"/>
                </a:cxn>
                <a:cxn ang="0">
                  <a:pos x="344" y="417"/>
                </a:cxn>
                <a:cxn ang="0">
                  <a:pos x="203" y="446"/>
                </a:cxn>
                <a:cxn ang="0">
                  <a:pos x="128" y="352"/>
                </a:cxn>
                <a:cxn ang="0">
                  <a:pos x="83" y="356"/>
                </a:cxn>
                <a:cxn ang="0">
                  <a:pos x="77" y="56"/>
                </a:cxn>
                <a:cxn ang="0">
                  <a:pos x="77" y="56"/>
                </a:cxn>
              </a:cxnLst>
              <a:rect l="0" t="0" r="r" b="b"/>
              <a:pathLst>
                <a:path w="354" h="446">
                  <a:moveTo>
                    <a:pt x="77" y="56"/>
                  </a:moveTo>
                  <a:lnTo>
                    <a:pt x="251" y="29"/>
                  </a:lnTo>
                  <a:lnTo>
                    <a:pt x="0" y="6"/>
                  </a:lnTo>
                  <a:lnTo>
                    <a:pt x="111" y="0"/>
                  </a:lnTo>
                  <a:lnTo>
                    <a:pt x="302" y="25"/>
                  </a:lnTo>
                  <a:lnTo>
                    <a:pt x="310" y="188"/>
                  </a:lnTo>
                  <a:lnTo>
                    <a:pt x="354" y="245"/>
                  </a:lnTo>
                  <a:lnTo>
                    <a:pt x="344" y="417"/>
                  </a:lnTo>
                  <a:lnTo>
                    <a:pt x="203" y="446"/>
                  </a:lnTo>
                  <a:lnTo>
                    <a:pt x="128" y="352"/>
                  </a:lnTo>
                  <a:lnTo>
                    <a:pt x="83" y="356"/>
                  </a:lnTo>
                  <a:lnTo>
                    <a:pt x="77" y="56"/>
                  </a:lnTo>
                  <a:lnTo>
                    <a:pt x="77" y="56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7" name="Freeform 29"/>
            <p:cNvSpPr>
              <a:spLocks/>
            </p:cNvSpPr>
            <p:nvPr/>
          </p:nvSpPr>
          <p:spPr bwMode="auto">
            <a:xfrm>
              <a:off x="1187" y="2284"/>
              <a:ext cx="223" cy="20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98" y="27"/>
                </a:cxn>
                <a:cxn ang="0">
                  <a:pos x="102" y="13"/>
                </a:cxn>
                <a:cxn ang="0">
                  <a:pos x="186" y="27"/>
                </a:cxn>
                <a:cxn ang="0">
                  <a:pos x="193" y="86"/>
                </a:cxn>
                <a:cxn ang="0">
                  <a:pos x="0" y="178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193" h="178">
                  <a:moveTo>
                    <a:pt x="33" y="0"/>
                  </a:moveTo>
                  <a:lnTo>
                    <a:pt x="98" y="27"/>
                  </a:lnTo>
                  <a:lnTo>
                    <a:pt x="102" y="13"/>
                  </a:lnTo>
                  <a:lnTo>
                    <a:pt x="186" y="27"/>
                  </a:lnTo>
                  <a:lnTo>
                    <a:pt x="193" y="86"/>
                  </a:lnTo>
                  <a:lnTo>
                    <a:pt x="0" y="178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8" name="Freeform 30"/>
            <p:cNvSpPr>
              <a:spLocks/>
            </p:cNvSpPr>
            <p:nvPr/>
          </p:nvSpPr>
          <p:spPr bwMode="auto">
            <a:xfrm>
              <a:off x="1160" y="2279"/>
              <a:ext cx="160" cy="255"/>
            </a:xfrm>
            <a:custGeom>
              <a:avLst/>
              <a:gdLst/>
              <a:ahLst/>
              <a:cxnLst>
                <a:cxn ang="0">
                  <a:pos x="10" y="220"/>
                </a:cxn>
                <a:cxn ang="0">
                  <a:pos x="8" y="214"/>
                </a:cxn>
                <a:cxn ang="0">
                  <a:pos x="8" y="208"/>
                </a:cxn>
                <a:cxn ang="0">
                  <a:pos x="8" y="199"/>
                </a:cxn>
                <a:cxn ang="0">
                  <a:pos x="8" y="189"/>
                </a:cxn>
                <a:cxn ang="0">
                  <a:pos x="6" y="176"/>
                </a:cxn>
                <a:cxn ang="0">
                  <a:pos x="6" y="164"/>
                </a:cxn>
                <a:cxn ang="0">
                  <a:pos x="4" y="151"/>
                </a:cxn>
                <a:cxn ang="0">
                  <a:pos x="4" y="138"/>
                </a:cxn>
                <a:cxn ang="0">
                  <a:pos x="4" y="124"/>
                </a:cxn>
                <a:cxn ang="0">
                  <a:pos x="2" y="111"/>
                </a:cxn>
                <a:cxn ang="0">
                  <a:pos x="2" y="98"/>
                </a:cxn>
                <a:cxn ang="0">
                  <a:pos x="2" y="88"/>
                </a:cxn>
                <a:cxn ang="0">
                  <a:pos x="0" y="78"/>
                </a:cxn>
                <a:cxn ang="0">
                  <a:pos x="0" y="7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56" y="0"/>
                </a:cxn>
                <a:cxn ang="0">
                  <a:pos x="62" y="76"/>
                </a:cxn>
                <a:cxn ang="0">
                  <a:pos x="128" y="11"/>
                </a:cxn>
                <a:cxn ang="0">
                  <a:pos x="138" y="130"/>
                </a:cxn>
                <a:cxn ang="0">
                  <a:pos x="10" y="220"/>
                </a:cxn>
                <a:cxn ang="0">
                  <a:pos x="10" y="220"/>
                </a:cxn>
              </a:cxnLst>
              <a:rect l="0" t="0" r="r" b="b"/>
              <a:pathLst>
                <a:path w="138" h="220">
                  <a:moveTo>
                    <a:pt x="10" y="220"/>
                  </a:moveTo>
                  <a:lnTo>
                    <a:pt x="8" y="214"/>
                  </a:lnTo>
                  <a:lnTo>
                    <a:pt x="8" y="208"/>
                  </a:lnTo>
                  <a:lnTo>
                    <a:pt x="8" y="199"/>
                  </a:lnTo>
                  <a:lnTo>
                    <a:pt x="8" y="189"/>
                  </a:lnTo>
                  <a:lnTo>
                    <a:pt x="6" y="176"/>
                  </a:lnTo>
                  <a:lnTo>
                    <a:pt x="6" y="164"/>
                  </a:lnTo>
                  <a:lnTo>
                    <a:pt x="4" y="151"/>
                  </a:lnTo>
                  <a:lnTo>
                    <a:pt x="4" y="138"/>
                  </a:lnTo>
                  <a:lnTo>
                    <a:pt x="4" y="124"/>
                  </a:lnTo>
                  <a:lnTo>
                    <a:pt x="2" y="111"/>
                  </a:lnTo>
                  <a:lnTo>
                    <a:pt x="2" y="98"/>
                  </a:lnTo>
                  <a:lnTo>
                    <a:pt x="2" y="88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56" y="0"/>
                  </a:lnTo>
                  <a:lnTo>
                    <a:pt x="62" y="76"/>
                  </a:lnTo>
                  <a:lnTo>
                    <a:pt x="128" y="11"/>
                  </a:lnTo>
                  <a:lnTo>
                    <a:pt x="138" y="130"/>
                  </a:lnTo>
                  <a:lnTo>
                    <a:pt x="10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19" name="Freeform 31"/>
            <p:cNvSpPr>
              <a:spLocks/>
            </p:cNvSpPr>
            <p:nvPr/>
          </p:nvSpPr>
          <p:spPr bwMode="auto">
            <a:xfrm>
              <a:off x="1687" y="1016"/>
              <a:ext cx="177" cy="46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53" y="222"/>
                </a:cxn>
                <a:cxn ang="0">
                  <a:pos x="21" y="398"/>
                </a:cxn>
                <a:cxn ang="0">
                  <a:pos x="0" y="174"/>
                </a:cxn>
                <a:cxn ang="0">
                  <a:pos x="126" y="0"/>
                </a:cxn>
                <a:cxn ang="0">
                  <a:pos x="126" y="0"/>
                </a:cxn>
              </a:cxnLst>
              <a:rect l="0" t="0" r="r" b="b"/>
              <a:pathLst>
                <a:path w="153" h="398">
                  <a:moveTo>
                    <a:pt x="126" y="0"/>
                  </a:moveTo>
                  <a:lnTo>
                    <a:pt x="153" y="222"/>
                  </a:lnTo>
                  <a:lnTo>
                    <a:pt x="21" y="398"/>
                  </a:lnTo>
                  <a:lnTo>
                    <a:pt x="0" y="174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0" name="Freeform 32"/>
            <p:cNvSpPr>
              <a:spLocks/>
            </p:cNvSpPr>
            <p:nvPr/>
          </p:nvSpPr>
          <p:spPr bwMode="auto">
            <a:xfrm>
              <a:off x="1737" y="3244"/>
              <a:ext cx="109" cy="272"/>
            </a:xfrm>
            <a:custGeom>
              <a:avLst/>
              <a:gdLst/>
              <a:ahLst/>
              <a:cxnLst>
                <a:cxn ang="0">
                  <a:pos x="63" y="21"/>
                </a:cxn>
                <a:cxn ang="0">
                  <a:pos x="4" y="0"/>
                </a:cxn>
                <a:cxn ang="0">
                  <a:pos x="0" y="170"/>
                </a:cxn>
                <a:cxn ang="0">
                  <a:pos x="94" y="235"/>
                </a:cxn>
                <a:cxn ang="0">
                  <a:pos x="94" y="42"/>
                </a:cxn>
                <a:cxn ang="0">
                  <a:pos x="63" y="21"/>
                </a:cxn>
                <a:cxn ang="0">
                  <a:pos x="63" y="21"/>
                </a:cxn>
              </a:cxnLst>
              <a:rect l="0" t="0" r="r" b="b"/>
              <a:pathLst>
                <a:path w="94" h="235">
                  <a:moveTo>
                    <a:pt x="63" y="21"/>
                  </a:moveTo>
                  <a:lnTo>
                    <a:pt x="4" y="0"/>
                  </a:lnTo>
                  <a:lnTo>
                    <a:pt x="0" y="170"/>
                  </a:lnTo>
                  <a:lnTo>
                    <a:pt x="94" y="235"/>
                  </a:lnTo>
                  <a:lnTo>
                    <a:pt x="94" y="42"/>
                  </a:lnTo>
                  <a:lnTo>
                    <a:pt x="63" y="21"/>
                  </a:lnTo>
                  <a:lnTo>
                    <a:pt x="63" y="2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1" name="Freeform 33"/>
            <p:cNvSpPr>
              <a:spLocks/>
            </p:cNvSpPr>
            <p:nvPr/>
          </p:nvSpPr>
          <p:spPr bwMode="auto">
            <a:xfrm>
              <a:off x="1859" y="2339"/>
              <a:ext cx="254" cy="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59"/>
                </a:cxn>
                <a:cxn ang="0">
                  <a:pos x="220" y="399"/>
                </a:cxn>
                <a:cxn ang="0">
                  <a:pos x="12" y="4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" h="420">
                  <a:moveTo>
                    <a:pt x="0" y="0"/>
                  </a:moveTo>
                  <a:lnTo>
                    <a:pt x="220" y="59"/>
                  </a:lnTo>
                  <a:lnTo>
                    <a:pt x="220" y="399"/>
                  </a:lnTo>
                  <a:lnTo>
                    <a:pt x="12" y="4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2" name="Freeform 34"/>
            <p:cNvSpPr>
              <a:spLocks/>
            </p:cNvSpPr>
            <p:nvPr/>
          </p:nvSpPr>
          <p:spPr bwMode="auto">
            <a:xfrm>
              <a:off x="1548" y="2498"/>
              <a:ext cx="170" cy="332"/>
            </a:xfrm>
            <a:custGeom>
              <a:avLst/>
              <a:gdLst/>
              <a:ahLst/>
              <a:cxnLst>
                <a:cxn ang="0">
                  <a:pos x="120" y="31"/>
                </a:cxn>
                <a:cxn ang="0">
                  <a:pos x="0" y="0"/>
                </a:cxn>
                <a:cxn ang="0">
                  <a:pos x="11" y="287"/>
                </a:cxn>
                <a:cxn ang="0">
                  <a:pos x="147" y="280"/>
                </a:cxn>
                <a:cxn ang="0">
                  <a:pos x="120" y="31"/>
                </a:cxn>
                <a:cxn ang="0">
                  <a:pos x="120" y="31"/>
                </a:cxn>
              </a:cxnLst>
              <a:rect l="0" t="0" r="r" b="b"/>
              <a:pathLst>
                <a:path w="147" h="287">
                  <a:moveTo>
                    <a:pt x="120" y="31"/>
                  </a:moveTo>
                  <a:lnTo>
                    <a:pt x="0" y="0"/>
                  </a:lnTo>
                  <a:lnTo>
                    <a:pt x="11" y="287"/>
                  </a:lnTo>
                  <a:lnTo>
                    <a:pt x="147" y="280"/>
                  </a:lnTo>
                  <a:lnTo>
                    <a:pt x="120" y="31"/>
                  </a:lnTo>
                  <a:lnTo>
                    <a:pt x="120" y="31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3" name="Freeform 35"/>
            <p:cNvSpPr>
              <a:spLocks/>
            </p:cNvSpPr>
            <p:nvPr/>
          </p:nvSpPr>
          <p:spPr bwMode="auto">
            <a:xfrm>
              <a:off x="1349" y="2594"/>
              <a:ext cx="131" cy="248"/>
            </a:xfrm>
            <a:custGeom>
              <a:avLst/>
              <a:gdLst/>
              <a:ahLst/>
              <a:cxnLst>
                <a:cxn ang="0">
                  <a:pos x="94" y="2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7"/>
                </a:cxn>
                <a:cxn ang="0">
                  <a:pos x="2" y="19"/>
                </a:cxn>
                <a:cxn ang="0">
                  <a:pos x="2" y="32"/>
                </a:cxn>
                <a:cxn ang="0">
                  <a:pos x="0" y="49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07"/>
                </a:cxn>
                <a:cxn ang="0">
                  <a:pos x="0" y="126"/>
                </a:cxn>
                <a:cxn ang="0">
                  <a:pos x="0" y="145"/>
                </a:cxn>
                <a:cxn ang="0">
                  <a:pos x="0" y="162"/>
                </a:cxn>
                <a:cxn ang="0">
                  <a:pos x="2" y="179"/>
                </a:cxn>
                <a:cxn ang="0">
                  <a:pos x="2" y="193"/>
                </a:cxn>
                <a:cxn ang="0">
                  <a:pos x="4" y="204"/>
                </a:cxn>
                <a:cxn ang="0">
                  <a:pos x="4" y="210"/>
                </a:cxn>
                <a:cxn ang="0">
                  <a:pos x="8" y="214"/>
                </a:cxn>
                <a:cxn ang="0">
                  <a:pos x="8" y="212"/>
                </a:cxn>
                <a:cxn ang="0">
                  <a:pos x="13" y="212"/>
                </a:cxn>
                <a:cxn ang="0">
                  <a:pos x="19" y="212"/>
                </a:cxn>
                <a:cxn ang="0">
                  <a:pos x="27" y="212"/>
                </a:cxn>
                <a:cxn ang="0">
                  <a:pos x="34" y="210"/>
                </a:cxn>
                <a:cxn ang="0">
                  <a:pos x="44" y="210"/>
                </a:cxn>
                <a:cxn ang="0">
                  <a:pos x="53" y="208"/>
                </a:cxn>
                <a:cxn ang="0">
                  <a:pos x="63" y="208"/>
                </a:cxn>
                <a:cxn ang="0">
                  <a:pos x="72" y="208"/>
                </a:cxn>
                <a:cxn ang="0">
                  <a:pos x="82" y="206"/>
                </a:cxn>
                <a:cxn ang="0">
                  <a:pos x="90" y="206"/>
                </a:cxn>
                <a:cxn ang="0">
                  <a:pos x="97" y="206"/>
                </a:cxn>
                <a:cxn ang="0">
                  <a:pos x="103" y="204"/>
                </a:cxn>
                <a:cxn ang="0">
                  <a:pos x="107" y="204"/>
                </a:cxn>
                <a:cxn ang="0">
                  <a:pos x="111" y="204"/>
                </a:cxn>
                <a:cxn ang="0">
                  <a:pos x="113" y="204"/>
                </a:cxn>
                <a:cxn ang="0">
                  <a:pos x="94" y="21"/>
                </a:cxn>
                <a:cxn ang="0">
                  <a:pos x="94" y="21"/>
                </a:cxn>
              </a:cxnLst>
              <a:rect l="0" t="0" r="r" b="b"/>
              <a:pathLst>
                <a:path w="113" h="214">
                  <a:moveTo>
                    <a:pt x="94" y="21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2" y="7"/>
                  </a:lnTo>
                  <a:lnTo>
                    <a:pt x="2" y="19"/>
                  </a:lnTo>
                  <a:lnTo>
                    <a:pt x="2" y="32"/>
                  </a:lnTo>
                  <a:lnTo>
                    <a:pt x="0" y="49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0" y="107"/>
                  </a:lnTo>
                  <a:lnTo>
                    <a:pt x="0" y="126"/>
                  </a:lnTo>
                  <a:lnTo>
                    <a:pt x="0" y="145"/>
                  </a:lnTo>
                  <a:lnTo>
                    <a:pt x="0" y="162"/>
                  </a:lnTo>
                  <a:lnTo>
                    <a:pt x="2" y="179"/>
                  </a:lnTo>
                  <a:lnTo>
                    <a:pt x="2" y="193"/>
                  </a:lnTo>
                  <a:lnTo>
                    <a:pt x="4" y="204"/>
                  </a:lnTo>
                  <a:lnTo>
                    <a:pt x="4" y="210"/>
                  </a:lnTo>
                  <a:lnTo>
                    <a:pt x="8" y="214"/>
                  </a:lnTo>
                  <a:lnTo>
                    <a:pt x="8" y="212"/>
                  </a:lnTo>
                  <a:lnTo>
                    <a:pt x="13" y="212"/>
                  </a:lnTo>
                  <a:lnTo>
                    <a:pt x="19" y="212"/>
                  </a:lnTo>
                  <a:lnTo>
                    <a:pt x="27" y="212"/>
                  </a:lnTo>
                  <a:lnTo>
                    <a:pt x="34" y="210"/>
                  </a:lnTo>
                  <a:lnTo>
                    <a:pt x="44" y="210"/>
                  </a:lnTo>
                  <a:lnTo>
                    <a:pt x="53" y="208"/>
                  </a:lnTo>
                  <a:lnTo>
                    <a:pt x="63" y="208"/>
                  </a:lnTo>
                  <a:lnTo>
                    <a:pt x="72" y="208"/>
                  </a:lnTo>
                  <a:lnTo>
                    <a:pt x="82" y="206"/>
                  </a:lnTo>
                  <a:lnTo>
                    <a:pt x="90" y="206"/>
                  </a:lnTo>
                  <a:lnTo>
                    <a:pt x="97" y="206"/>
                  </a:lnTo>
                  <a:lnTo>
                    <a:pt x="103" y="204"/>
                  </a:lnTo>
                  <a:lnTo>
                    <a:pt x="107" y="204"/>
                  </a:lnTo>
                  <a:lnTo>
                    <a:pt x="111" y="204"/>
                  </a:lnTo>
                  <a:lnTo>
                    <a:pt x="113" y="204"/>
                  </a:lnTo>
                  <a:lnTo>
                    <a:pt x="94" y="21"/>
                  </a:lnTo>
                  <a:lnTo>
                    <a:pt x="94" y="21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4" name="Freeform 36"/>
            <p:cNvSpPr>
              <a:spLocks/>
            </p:cNvSpPr>
            <p:nvPr/>
          </p:nvSpPr>
          <p:spPr bwMode="auto">
            <a:xfrm>
              <a:off x="2518" y="2117"/>
              <a:ext cx="184" cy="6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53" y="35"/>
                </a:cxn>
                <a:cxn ang="0">
                  <a:pos x="159" y="563"/>
                </a:cxn>
                <a:cxn ang="0">
                  <a:pos x="0" y="57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59" h="570">
                  <a:moveTo>
                    <a:pt x="2" y="0"/>
                  </a:moveTo>
                  <a:lnTo>
                    <a:pt x="153" y="35"/>
                  </a:lnTo>
                  <a:lnTo>
                    <a:pt x="159" y="563"/>
                  </a:lnTo>
                  <a:lnTo>
                    <a:pt x="0" y="57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5" name="Freeform 37"/>
            <p:cNvSpPr>
              <a:spLocks/>
            </p:cNvSpPr>
            <p:nvPr/>
          </p:nvSpPr>
          <p:spPr bwMode="auto">
            <a:xfrm>
              <a:off x="2562" y="3174"/>
              <a:ext cx="140" cy="643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121" y="0"/>
                </a:cxn>
                <a:cxn ang="0">
                  <a:pos x="121" y="504"/>
                </a:cxn>
                <a:cxn ang="0">
                  <a:pos x="0" y="556"/>
                </a:cxn>
                <a:cxn ang="0">
                  <a:pos x="6" y="32"/>
                </a:cxn>
                <a:cxn ang="0">
                  <a:pos x="6" y="32"/>
                </a:cxn>
              </a:cxnLst>
              <a:rect l="0" t="0" r="r" b="b"/>
              <a:pathLst>
                <a:path w="121" h="556">
                  <a:moveTo>
                    <a:pt x="6" y="32"/>
                  </a:moveTo>
                  <a:lnTo>
                    <a:pt x="121" y="0"/>
                  </a:lnTo>
                  <a:lnTo>
                    <a:pt x="121" y="504"/>
                  </a:lnTo>
                  <a:lnTo>
                    <a:pt x="0" y="556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6" name="Freeform 38"/>
            <p:cNvSpPr>
              <a:spLocks/>
            </p:cNvSpPr>
            <p:nvPr/>
          </p:nvSpPr>
          <p:spPr bwMode="auto">
            <a:xfrm>
              <a:off x="982" y="2965"/>
              <a:ext cx="105" cy="12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3" y="0"/>
                </a:cxn>
                <a:cxn ang="0">
                  <a:pos x="43" y="32"/>
                </a:cxn>
                <a:cxn ang="0">
                  <a:pos x="91" y="42"/>
                </a:cxn>
                <a:cxn ang="0">
                  <a:pos x="91" y="95"/>
                </a:cxn>
                <a:cxn ang="0">
                  <a:pos x="36" y="103"/>
                </a:cxn>
                <a:cxn ang="0">
                  <a:pos x="0" y="34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91" h="103">
                  <a:moveTo>
                    <a:pt x="17" y="0"/>
                  </a:moveTo>
                  <a:lnTo>
                    <a:pt x="43" y="0"/>
                  </a:lnTo>
                  <a:lnTo>
                    <a:pt x="43" y="32"/>
                  </a:lnTo>
                  <a:lnTo>
                    <a:pt x="91" y="42"/>
                  </a:lnTo>
                  <a:lnTo>
                    <a:pt x="91" y="95"/>
                  </a:lnTo>
                  <a:lnTo>
                    <a:pt x="36" y="103"/>
                  </a:lnTo>
                  <a:lnTo>
                    <a:pt x="0" y="3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7" name="Freeform 39"/>
            <p:cNvSpPr>
              <a:spLocks/>
            </p:cNvSpPr>
            <p:nvPr/>
          </p:nvSpPr>
          <p:spPr bwMode="auto">
            <a:xfrm>
              <a:off x="953" y="2117"/>
              <a:ext cx="195" cy="228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68" y="12"/>
                </a:cxn>
                <a:cxn ang="0">
                  <a:pos x="166" y="83"/>
                </a:cxn>
                <a:cxn ang="0">
                  <a:pos x="55" y="192"/>
                </a:cxn>
                <a:cxn ang="0">
                  <a:pos x="51" y="192"/>
                </a:cxn>
                <a:cxn ang="0">
                  <a:pos x="46" y="194"/>
                </a:cxn>
                <a:cxn ang="0">
                  <a:pos x="40" y="194"/>
                </a:cxn>
                <a:cxn ang="0">
                  <a:pos x="34" y="195"/>
                </a:cxn>
                <a:cxn ang="0">
                  <a:pos x="28" y="195"/>
                </a:cxn>
                <a:cxn ang="0">
                  <a:pos x="25" y="197"/>
                </a:cxn>
                <a:cxn ang="0">
                  <a:pos x="19" y="197"/>
                </a:cxn>
                <a:cxn ang="0">
                  <a:pos x="13" y="197"/>
                </a:cxn>
                <a:cxn ang="0">
                  <a:pos x="9" y="197"/>
                </a:cxn>
                <a:cxn ang="0">
                  <a:pos x="5" y="197"/>
                </a:cxn>
                <a:cxn ang="0">
                  <a:pos x="0" y="197"/>
                </a:cxn>
                <a:cxn ang="0">
                  <a:pos x="0" y="194"/>
                </a:cxn>
                <a:cxn ang="0">
                  <a:pos x="0" y="192"/>
                </a:cxn>
                <a:cxn ang="0">
                  <a:pos x="0" y="188"/>
                </a:cxn>
                <a:cxn ang="0">
                  <a:pos x="2" y="182"/>
                </a:cxn>
                <a:cxn ang="0">
                  <a:pos x="2" y="178"/>
                </a:cxn>
                <a:cxn ang="0">
                  <a:pos x="2" y="171"/>
                </a:cxn>
                <a:cxn ang="0">
                  <a:pos x="3" y="165"/>
                </a:cxn>
                <a:cxn ang="0">
                  <a:pos x="3" y="159"/>
                </a:cxn>
                <a:cxn ang="0">
                  <a:pos x="5" y="153"/>
                </a:cxn>
                <a:cxn ang="0">
                  <a:pos x="5" y="148"/>
                </a:cxn>
                <a:cxn ang="0">
                  <a:pos x="7" y="142"/>
                </a:cxn>
                <a:cxn ang="0">
                  <a:pos x="7" y="136"/>
                </a:cxn>
                <a:cxn ang="0">
                  <a:pos x="7" y="132"/>
                </a:cxn>
                <a:cxn ang="0">
                  <a:pos x="7" y="127"/>
                </a:cxn>
                <a:cxn ang="0">
                  <a:pos x="9" y="125"/>
                </a:cxn>
                <a:cxn ang="0">
                  <a:pos x="9" y="123"/>
                </a:cxn>
                <a:cxn ang="0">
                  <a:pos x="9" y="123"/>
                </a:cxn>
                <a:cxn ang="0">
                  <a:pos x="59" y="111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168" h="197">
                  <a:moveTo>
                    <a:pt x="76" y="0"/>
                  </a:moveTo>
                  <a:lnTo>
                    <a:pt x="168" y="12"/>
                  </a:lnTo>
                  <a:lnTo>
                    <a:pt x="166" y="83"/>
                  </a:lnTo>
                  <a:lnTo>
                    <a:pt x="55" y="192"/>
                  </a:lnTo>
                  <a:lnTo>
                    <a:pt x="51" y="192"/>
                  </a:lnTo>
                  <a:lnTo>
                    <a:pt x="46" y="194"/>
                  </a:lnTo>
                  <a:lnTo>
                    <a:pt x="40" y="194"/>
                  </a:lnTo>
                  <a:lnTo>
                    <a:pt x="34" y="195"/>
                  </a:lnTo>
                  <a:lnTo>
                    <a:pt x="28" y="195"/>
                  </a:lnTo>
                  <a:lnTo>
                    <a:pt x="25" y="197"/>
                  </a:lnTo>
                  <a:lnTo>
                    <a:pt x="19" y="197"/>
                  </a:lnTo>
                  <a:lnTo>
                    <a:pt x="13" y="197"/>
                  </a:lnTo>
                  <a:lnTo>
                    <a:pt x="9" y="197"/>
                  </a:lnTo>
                  <a:lnTo>
                    <a:pt x="5" y="197"/>
                  </a:lnTo>
                  <a:lnTo>
                    <a:pt x="0" y="197"/>
                  </a:lnTo>
                  <a:lnTo>
                    <a:pt x="0" y="194"/>
                  </a:lnTo>
                  <a:lnTo>
                    <a:pt x="0" y="192"/>
                  </a:lnTo>
                  <a:lnTo>
                    <a:pt x="0" y="188"/>
                  </a:lnTo>
                  <a:lnTo>
                    <a:pt x="2" y="182"/>
                  </a:lnTo>
                  <a:lnTo>
                    <a:pt x="2" y="178"/>
                  </a:lnTo>
                  <a:lnTo>
                    <a:pt x="2" y="171"/>
                  </a:lnTo>
                  <a:lnTo>
                    <a:pt x="3" y="165"/>
                  </a:lnTo>
                  <a:lnTo>
                    <a:pt x="3" y="159"/>
                  </a:lnTo>
                  <a:lnTo>
                    <a:pt x="5" y="153"/>
                  </a:lnTo>
                  <a:lnTo>
                    <a:pt x="5" y="148"/>
                  </a:lnTo>
                  <a:lnTo>
                    <a:pt x="7" y="142"/>
                  </a:lnTo>
                  <a:lnTo>
                    <a:pt x="7" y="136"/>
                  </a:lnTo>
                  <a:lnTo>
                    <a:pt x="7" y="132"/>
                  </a:lnTo>
                  <a:lnTo>
                    <a:pt x="7" y="127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59" y="11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8" name="Freeform 40"/>
            <p:cNvSpPr>
              <a:spLocks/>
            </p:cNvSpPr>
            <p:nvPr/>
          </p:nvSpPr>
          <p:spPr bwMode="auto">
            <a:xfrm>
              <a:off x="1267" y="1567"/>
              <a:ext cx="155" cy="4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" y="8"/>
                </a:cxn>
                <a:cxn ang="0">
                  <a:pos x="134" y="245"/>
                </a:cxn>
                <a:cxn ang="0">
                  <a:pos x="29" y="3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385">
                  <a:moveTo>
                    <a:pt x="0" y="0"/>
                  </a:moveTo>
                  <a:lnTo>
                    <a:pt x="117" y="8"/>
                  </a:lnTo>
                  <a:lnTo>
                    <a:pt x="134" y="245"/>
                  </a:lnTo>
                  <a:lnTo>
                    <a:pt x="29" y="3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29" name="Freeform 41"/>
            <p:cNvSpPr>
              <a:spLocks/>
            </p:cNvSpPr>
            <p:nvPr/>
          </p:nvSpPr>
          <p:spPr bwMode="auto">
            <a:xfrm>
              <a:off x="2147" y="2115"/>
              <a:ext cx="388" cy="686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333" y="0"/>
                </a:cxn>
                <a:cxn ang="0">
                  <a:pos x="336" y="574"/>
                </a:cxn>
                <a:cxn ang="0">
                  <a:pos x="6" y="593"/>
                </a:cxn>
                <a:cxn ang="0">
                  <a:pos x="0" y="152"/>
                </a:cxn>
                <a:cxn ang="0">
                  <a:pos x="0" y="152"/>
                </a:cxn>
              </a:cxnLst>
              <a:rect l="0" t="0" r="r" b="b"/>
              <a:pathLst>
                <a:path w="336" h="593">
                  <a:moveTo>
                    <a:pt x="0" y="152"/>
                  </a:moveTo>
                  <a:lnTo>
                    <a:pt x="333" y="0"/>
                  </a:lnTo>
                  <a:lnTo>
                    <a:pt x="336" y="574"/>
                  </a:lnTo>
                  <a:lnTo>
                    <a:pt x="6" y="593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0" name="Freeform 42"/>
            <p:cNvSpPr>
              <a:spLocks/>
            </p:cNvSpPr>
            <p:nvPr/>
          </p:nvSpPr>
          <p:spPr bwMode="auto">
            <a:xfrm>
              <a:off x="1628" y="2335"/>
              <a:ext cx="262" cy="495"/>
            </a:xfrm>
            <a:custGeom>
              <a:avLst/>
              <a:gdLst/>
              <a:ahLst/>
              <a:cxnLst>
                <a:cxn ang="0">
                  <a:pos x="227" y="424"/>
                </a:cxn>
                <a:cxn ang="0">
                  <a:pos x="202" y="0"/>
                </a:cxn>
                <a:cxn ang="0">
                  <a:pos x="0" y="101"/>
                </a:cxn>
                <a:cxn ang="0">
                  <a:pos x="21" y="428"/>
                </a:cxn>
                <a:cxn ang="0">
                  <a:pos x="227" y="424"/>
                </a:cxn>
                <a:cxn ang="0">
                  <a:pos x="227" y="424"/>
                </a:cxn>
              </a:cxnLst>
              <a:rect l="0" t="0" r="r" b="b"/>
              <a:pathLst>
                <a:path w="227" h="428">
                  <a:moveTo>
                    <a:pt x="227" y="424"/>
                  </a:moveTo>
                  <a:lnTo>
                    <a:pt x="202" y="0"/>
                  </a:lnTo>
                  <a:lnTo>
                    <a:pt x="0" y="101"/>
                  </a:lnTo>
                  <a:lnTo>
                    <a:pt x="21" y="428"/>
                  </a:lnTo>
                  <a:lnTo>
                    <a:pt x="227" y="424"/>
                  </a:lnTo>
                  <a:lnTo>
                    <a:pt x="227" y="424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1" name="Freeform 43"/>
            <p:cNvSpPr>
              <a:spLocks/>
            </p:cNvSpPr>
            <p:nvPr/>
          </p:nvSpPr>
          <p:spPr bwMode="auto">
            <a:xfrm>
              <a:off x="1415" y="2492"/>
              <a:ext cx="162" cy="350"/>
            </a:xfrm>
            <a:custGeom>
              <a:avLst/>
              <a:gdLst/>
              <a:ahLst/>
              <a:cxnLst>
                <a:cxn ang="0">
                  <a:pos x="140" y="296"/>
                </a:cxn>
                <a:cxn ang="0">
                  <a:pos x="121" y="0"/>
                </a:cxn>
                <a:cxn ang="0">
                  <a:pos x="0" y="53"/>
                </a:cxn>
                <a:cxn ang="0">
                  <a:pos x="21" y="302"/>
                </a:cxn>
                <a:cxn ang="0">
                  <a:pos x="140" y="296"/>
                </a:cxn>
                <a:cxn ang="0">
                  <a:pos x="140" y="296"/>
                </a:cxn>
              </a:cxnLst>
              <a:rect l="0" t="0" r="r" b="b"/>
              <a:pathLst>
                <a:path w="140" h="302">
                  <a:moveTo>
                    <a:pt x="140" y="296"/>
                  </a:moveTo>
                  <a:lnTo>
                    <a:pt x="121" y="0"/>
                  </a:lnTo>
                  <a:lnTo>
                    <a:pt x="0" y="53"/>
                  </a:lnTo>
                  <a:lnTo>
                    <a:pt x="21" y="302"/>
                  </a:lnTo>
                  <a:lnTo>
                    <a:pt x="140" y="296"/>
                  </a:lnTo>
                  <a:lnTo>
                    <a:pt x="140" y="296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2" name="Freeform 44"/>
            <p:cNvSpPr>
              <a:spLocks/>
            </p:cNvSpPr>
            <p:nvPr/>
          </p:nvSpPr>
          <p:spPr bwMode="auto">
            <a:xfrm>
              <a:off x="1187" y="2594"/>
              <a:ext cx="184" cy="258"/>
            </a:xfrm>
            <a:custGeom>
              <a:avLst/>
              <a:gdLst/>
              <a:ahLst/>
              <a:cxnLst>
                <a:cxn ang="0">
                  <a:pos x="159" y="218"/>
                </a:cxn>
                <a:cxn ang="0">
                  <a:pos x="144" y="0"/>
                </a:cxn>
                <a:cxn ang="0">
                  <a:pos x="56" y="38"/>
                </a:cxn>
                <a:cxn ang="0">
                  <a:pos x="60" y="105"/>
                </a:cxn>
                <a:cxn ang="0">
                  <a:pos x="0" y="124"/>
                </a:cxn>
                <a:cxn ang="0">
                  <a:pos x="0" y="223"/>
                </a:cxn>
                <a:cxn ang="0">
                  <a:pos x="159" y="218"/>
                </a:cxn>
                <a:cxn ang="0">
                  <a:pos x="159" y="218"/>
                </a:cxn>
              </a:cxnLst>
              <a:rect l="0" t="0" r="r" b="b"/>
              <a:pathLst>
                <a:path w="159" h="223">
                  <a:moveTo>
                    <a:pt x="159" y="218"/>
                  </a:moveTo>
                  <a:lnTo>
                    <a:pt x="144" y="0"/>
                  </a:lnTo>
                  <a:lnTo>
                    <a:pt x="56" y="38"/>
                  </a:lnTo>
                  <a:lnTo>
                    <a:pt x="60" y="105"/>
                  </a:lnTo>
                  <a:lnTo>
                    <a:pt x="0" y="124"/>
                  </a:lnTo>
                  <a:lnTo>
                    <a:pt x="0" y="223"/>
                  </a:lnTo>
                  <a:lnTo>
                    <a:pt x="159" y="218"/>
                  </a:lnTo>
                  <a:lnTo>
                    <a:pt x="159" y="218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3" name="Freeform 45"/>
            <p:cNvSpPr>
              <a:spLocks/>
            </p:cNvSpPr>
            <p:nvPr/>
          </p:nvSpPr>
          <p:spPr bwMode="auto">
            <a:xfrm>
              <a:off x="1358" y="989"/>
              <a:ext cx="234" cy="903"/>
            </a:xfrm>
            <a:custGeom>
              <a:avLst/>
              <a:gdLst/>
              <a:ahLst/>
              <a:cxnLst>
                <a:cxn ang="0">
                  <a:pos x="202" y="553"/>
                </a:cxn>
                <a:cxn ang="0">
                  <a:pos x="166" y="0"/>
                </a:cxn>
                <a:cxn ang="0">
                  <a:pos x="0" y="289"/>
                </a:cxn>
                <a:cxn ang="0">
                  <a:pos x="28" y="780"/>
                </a:cxn>
                <a:cxn ang="0">
                  <a:pos x="202" y="553"/>
                </a:cxn>
                <a:cxn ang="0">
                  <a:pos x="202" y="553"/>
                </a:cxn>
              </a:cxnLst>
              <a:rect l="0" t="0" r="r" b="b"/>
              <a:pathLst>
                <a:path w="202" h="780">
                  <a:moveTo>
                    <a:pt x="202" y="553"/>
                  </a:moveTo>
                  <a:lnTo>
                    <a:pt x="166" y="0"/>
                  </a:lnTo>
                  <a:lnTo>
                    <a:pt x="0" y="289"/>
                  </a:lnTo>
                  <a:lnTo>
                    <a:pt x="28" y="780"/>
                  </a:lnTo>
                  <a:lnTo>
                    <a:pt x="202" y="553"/>
                  </a:lnTo>
                  <a:lnTo>
                    <a:pt x="202" y="553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4" name="Freeform 46"/>
            <p:cNvSpPr>
              <a:spLocks/>
            </p:cNvSpPr>
            <p:nvPr/>
          </p:nvSpPr>
          <p:spPr bwMode="auto">
            <a:xfrm>
              <a:off x="1114" y="1556"/>
              <a:ext cx="194" cy="631"/>
            </a:xfrm>
            <a:custGeom>
              <a:avLst/>
              <a:gdLst/>
              <a:ahLst/>
              <a:cxnLst>
                <a:cxn ang="0">
                  <a:pos x="168" y="394"/>
                </a:cxn>
                <a:cxn ang="0">
                  <a:pos x="134" y="0"/>
                </a:cxn>
                <a:cxn ang="0">
                  <a:pos x="63" y="155"/>
                </a:cxn>
                <a:cxn ang="0">
                  <a:pos x="63" y="262"/>
                </a:cxn>
                <a:cxn ang="0">
                  <a:pos x="0" y="352"/>
                </a:cxn>
                <a:cxn ang="0">
                  <a:pos x="27" y="545"/>
                </a:cxn>
                <a:cxn ang="0">
                  <a:pos x="168" y="394"/>
                </a:cxn>
                <a:cxn ang="0">
                  <a:pos x="168" y="394"/>
                </a:cxn>
              </a:cxnLst>
              <a:rect l="0" t="0" r="r" b="b"/>
              <a:pathLst>
                <a:path w="168" h="545">
                  <a:moveTo>
                    <a:pt x="168" y="394"/>
                  </a:moveTo>
                  <a:lnTo>
                    <a:pt x="134" y="0"/>
                  </a:lnTo>
                  <a:lnTo>
                    <a:pt x="63" y="155"/>
                  </a:lnTo>
                  <a:lnTo>
                    <a:pt x="63" y="262"/>
                  </a:lnTo>
                  <a:lnTo>
                    <a:pt x="0" y="352"/>
                  </a:lnTo>
                  <a:lnTo>
                    <a:pt x="27" y="545"/>
                  </a:lnTo>
                  <a:lnTo>
                    <a:pt x="168" y="394"/>
                  </a:lnTo>
                  <a:lnTo>
                    <a:pt x="168" y="394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5" name="Freeform 47"/>
            <p:cNvSpPr>
              <a:spLocks/>
            </p:cNvSpPr>
            <p:nvPr/>
          </p:nvSpPr>
          <p:spPr bwMode="auto">
            <a:xfrm>
              <a:off x="935" y="2109"/>
              <a:ext cx="122" cy="316"/>
            </a:xfrm>
            <a:custGeom>
              <a:avLst/>
              <a:gdLst/>
              <a:ahLst/>
              <a:cxnLst>
                <a:cxn ang="0">
                  <a:pos x="106" y="158"/>
                </a:cxn>
                <a:cxn ang="0">
                  <a:pos x="98" y="0"/>
                </a:cxn>
                <a:cxn ang="0">
                  <a:pos x="58" y="63"/>
                </a:cxn>
                <a:cxn ang="0">
                  <a:pos x="58" y="111"/>
                </a:cxn>
                <a:cxn ang="0">
                  <a:pos x="29" y="155"/>
                </a:cxn>
                <a:cxn ang="0">
                  <a:pos x="25" y="126"/>
                </a:cxn>
                <a:cxn ang="0">
                  <a:pos x="0" y="164"/>
                </a:cxn>
                <a:cxn ang="0">
                  <a:pos x="14" y="273"/>
                </a:cxn>
                <a:cxn ang="0">
                  <a:pos x="106" y="158"/>
                </a:cxn>
                <a:cxn ang="0">
                  <a:pos x="106" y="158"/>
                </a:cxn>
              </a:cxnLst>
              <a:rect l="0" t="0" r="r" b="b"/>
              <a:pathLst>
                <a:path w="106" h="273">
                  <a:moveTo>
                    <a:pt x="106" y="158"/>
                  </a:moveTo>
                  <a:lnTo>
                    <a:pt x="98" y="0"/>
                  </a:lnTo>
                  <a:lnTo>
                    <a:pt x="58" y="63"/>
                  </a:lnTo>
                  <a:lnTo>
                    <a:pt x="58" y="111"/>
                  </a:lnTo>
                  <a:lnTo>
                    <a:pt x="29" y="155"/>
                  </a:lnTo>
                  <a:lnTo>
                    <a:pt x="25" y="126"/>
                  </a:lnTo>
                  <a:lnTo>
                    <a:pt x="0" y="164"/>
                  </a:lnTo>
                  <a:lnTo>
                    <a:pt x="14" y="273"/>
                  </a:lnTo>
                  <a:lnTo>
                    <a:pt x="106" y="158"/>
                  </a:lnTo>
                  <a:lnTo>
                    <a:pt x="106" y="158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6" name="Freeform 48"/>
            <p:cNvSpPr>
              <a:spLocks/>
            </p:cNvSpPr>
            <p:nvPr/>
          </p:nvSpPr>
          <p:spPr bwMode="auto">
            <a:xfrm>
              <a:off x="2135" y="3114"/>
              <a:ext cx="441" cy="7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82"/>
                </a:cxn>
                <a:cxn ang="0">
                  <a:pos x="375" y="608"/>
                </a:cxn>
                <a:cxn ang="0">
                  <a:pos x="16" y="44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1" h="608">
                  <a:moveTo>
                    <a:pt x="0" y="0"/>
                  </a:moveTo>
                  <a:lnTo>
                    <a:pt x="381" y="82"/>
                  </a:lnTo>
                  <a:lnTo>
                    <a:pt x="375" y="608"/>
                  </a:lnTo>
                  <a:lnTo>
                    <a:pt x="16" y="4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7" name="Freeform 49"/>
            <p:cNvSpPr>
              <a:spLocks/>
            </p:cNvSpPr>
            <p:nvPr/>
          </p:nvSpPr>
          <p:spPr bwMode="auto">
            <a:xfrm>
              <a:off x="1517" y="3031"/>
              <a:ext cx="196" cy="386"/>
            </a:xfrm>
            <a:custGeom>
              <a:avLst/>
              <a:gdLst/>
              <a:ahLst/>
              <a:cxnLst>
                <a:cxn ang="0">
                  <a:pos x="168" y="333"/>
                </a:cxn>
                <a:cxn ang="0">
                  <a:pos x="170" y="23"/>
                </a:cxn>
                <a:cxn ang="0">
                  <a:pos x="0" y="0"/>
                </a:cxn>
                <a:cxn ang="0">
                  <a:pos x="4" y="260"/>
                </a:cxn>
                <a:cxn ang="0">
                  <a:pos x="168" y="333"/>
                </a:cxn>
                <a:cxn ang="0">
                  <a:pos x="168" y="333"/>
                </a:cxn>
              </a:cxnLst>
              <a:rect l="0" t="0" r="r" b="b"/>
              <a:pathLst>
                <a:path w="170" h="333">
                  <a:moveTo>
                    <a:pt x="168" y="333"/>
                  </a:moveTo>
                  <a:lnTo>
                    <a:pt x="170" y="23"/>
                  </a:lnTo>
                  <a:lnTo>
                    <a:pt x="0" y="0"/>
                  </a:lnTo>
                  <a:lnTo>
                    <a:pt x="4" y="260"/>
                  </a:lnTo>
                  <a:lnTo>
                    <a:pt x="168" y="333"/>
                  </a:lnTo>
                  <a:lnTo>
                    <a:pt x="168" y="333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8" name="Freeform 50"/>
            <p:cNvSpPr>
              <a:spLocks/>
            </p:cNvSpPr>
            <p:nvPr/>
          </p:nvSpPr>
          <p:spPr bwMode="auto">
            <a:xfrm>
              <a:off x="961" y="2963"/>
              <a:ext cx="80" cy="124"/>
            </a:xfrm>
            <a:custGeom>
              <a:avLst/>
              <a:gdLst/>
              <a:ahLst/>
              <a:cxnLst>
                <a:cxn ang="0">
                  <a:pos x="65" y="107"/>
                </a:cxn>
                <a:cxn ang="0">
                  <a:pos x="69" y="48"/>
                </a:cxn>
                <a:cxn ang="0">
                  <a:pos x="40" y="48"/>
                </a:cxn>
                <a:cxn ang="0">
                  <a:pos x="37" y="0"/>
                </a:cxn>
                <a:cxn ang="0">
                  <a:pos x="0" y="2"/>
                </a:cxn>
                <a:cxn ang="0">
                  <a:pos x="0" y="82"/>
                </a:cxn>
                <a:cxn ang="0">
                  <a:pos x="65" y="107"/>
                </a:cxn>
                <a:cxn ang="0">
                  <a:pos x="65" y="107"/>
                </a:cxn>
              </a:cxnLst>
              <a:rect l="0" t="0" r="r" b="b"/>
              <a:pathLst>
                <a:path w="69" h="107">
                  <a:moveTo>
                    <a:pt x="65" y="107"/>
                  </a:moveTo>
                  <a:lnTo>
                    <a:pt x="69" y="48"/>
                  </a:lnTo>
                  <a:lnTo>
                    <a:pt x="40" y="48"/>
                  </a:lnTo>
                  <a:lnTo>
                    <a:pt x="37" y="0"/>
                  </a:lnTo>
                  <a:lnTo>
                    <a:pt x="0" y="2"/>
                  </a:lnTo>
                  <a:lnTo>
                    <a:pt x="0" y="82"/>
                  </a:lnTo>
                  <a:lnTo>
                    <a:pt x="65" y="107"/>
                  </a:lnTo>
                  <a:lnTo>
                    <a:pt x="65" y="107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39" name="Freeform 51"/>
            <p:cNvSpPr>
              <a:spLocks/>
            </p:cNvSpPr>
            <p:nvPr/>
          </p:nvSpPr>
          <p:spPr bwMode="auto">
            <a:xfrm>
              <a:off x="1890" y="664"/>
              <a:ext cx="235" cy="30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2618"/>
                </a:cxn>
                <a:cxn ang="0">
                  <a:pos x="203" y="2631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3" h="2631">
                  <a:moveTo>
                    <a:pt x="0" y="0"/>
                  </a:moveTo>
                  <a:lnTo>
                    <a:pt x="151" y="2618"/>
                  </a:lnTo>
                  <a:lnTo>
                    <a:pt x="203" y="26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0" name="Freeform 52"/>
            <p:cNvSpPr>
              <a:spLocks/>
            </p:cNvSpPr>
            <p:nvPr/>
          </p:nvSpPr>
          <p:spPr bwMode="auto">
            <a:xfrm>
              <a:off x="917" y="693"/>
              <a:ext cx="1535" cy="2401"/>
            </a:xfrm>
            <a:custGeom>
              <a:avLst/>
              <a:gdLst/>
              <a:ahLst/>
              <a:cxnLst>
                <a:cxn ang="0">
                  <a:pos x="1195" y="0"/>
                </a:cxn>
                <a:cxn ang="0">
                  <a:pos x="0" y="1539"/>
                </a:cxn>
                <a:cxn ang="0">
                  <a:pos x="21" y="2069"/>
                </a:cxn>
                <a:cxn ang="0">
                  <a:pos x="33" y="2075"/>
                </a:cxn>
                <a:cxn ang="0">
                  <a:pos x="17" y="1543"/>
                </a:cxn>
                <a:cxn ang="0">
                  <a:pos x="1327" y="2"/>
                </a:cxn>
                <a:cxn ang="0">
                  <a:pos x="1195" y="0"/>
                </a:cxn>
                <a:cxn ang="0">
                  <a:pos x="1195" y="0"/>
                </a:cxn>
              </a:cxnLst>
              <a:rect l="0" t="0" r="r" b="b"/>
              <a:pathLst>
                <a:path w="1327" h="2075">
                  <a:moveTo>
                    <a:pt x="1195" y="0"/>
                  </a:moveTo>
                  <a:lnTo>
                    <a:pt x="0" y="1539"/>
                  </a:lnTo>
                  <a:lnTo>
                    <a:pt x="21" y="2069"/>
                  </a:lnTo>
                  <a:lnTo>
                    <a:pt x="33" y="2075"/>
                  </a:lnTo>
                  <a:lnTo>
                    <a:pt x="17" y="1543"/>
                  </a:lnTo>
                  <a:lnTo>
                    <a:pt x="1327" y="2"/>
                  </a:lnTo>
                  <a:lnTo>
                    <a:pt x="1195" y="0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1" name="Freeform 53"/>
            <p:cNvSpPr>
              <a:spLocks/>
            </p:cNvSpPr>
            <p:nvPr/>
          </p:nvSpPr>
          <p:spPr bwMode="auto">
            <a:xfrm>
              <a:off x="1362" y="1888"/>
              <a:ext cx="97" cy="147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84" y="1277"/>
                </a:cxn>
                <a:cxn ang="0">
                  <a:pos x="58" y="1260"/>
                </a:cxn>
                <a:cxn ang="0">
                  <a:pos x="0" y="4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84" h="1277">
                  <a:moveTo>
                    <a:pt x="27" y="0"/>
                  </a:moveTo>
                  <a:lnTo>
                    <a:pt x="84" y="1277"/>
                  </a:lnTo>
                  <a:lnTo>
                    <a:pt x="58" y="1260"/>
                  </a:lnTo>
                  <a:lnTo>
                    <a:pt x="0" y="4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2" name="Freeform 54"/>
            <p:cNvSpPr>
              <a:spLocks/>
            </p:cNvSpPr>
            <p:nvPr/>
          </p:nvSpPr>
          <p:spPr bwMode="auto">
            <a:xfrm>
              <a:off x="935" y="1503"/>
              <a:ext cx="1767" cy="1191"/>
            </a:xfrm>
            <a:custGeom>
              <a:avLst/>
              <a:gdLst/>
              <a:ahLst/>
              <a:cxnLst>
                <a:cxn ang="0">
                  <a:pos x="0" y="1004"/>
                </a:cxn>
                <a:cxn ang="0">
                  <a:pos x="1528" y="0"/>
                </a:cxn>
                <a:cxn ang="0">
                  <a:pos x="1528" y="143"/>
                </a:cxn>
                <a:cxn ang="0">
                  <a:pos x="2" y="1029"/>
                </a:cxn>
                <a:cxn ang="0">
                  <a:pos x="0" y="1004"/>
                </a:cxn>
                <a:cxn ang="0">
                  <a:pos x="0" y="1004"/>
                </a:cxn>
              </a:cxnLst>
              <a:rect l="0" t="0" r="r" b="b"/>
              <a:pathLst>
                <a:path w="1528" h="1029">
                  <a:moveTo>
                    <a:pt x="0" y="1004"/>
                  </a:moveTo>
                  <a:lnTo>
                    <a:pt x="1528" y="0"/>
                  </a:lnTo>
                  <a:lnTo>
                    <a:pt x="1528" y="143"/>
                  </a:lnTo>
                  <a:lnTo>
                    <a:pt x="2" y="1029"/>
                  </a:lnTo>
                  <a:lnTo>
                    <a:pt x="0" y="1004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3" name="Freeform 55"/>
            <p:cNvSpPr>
              <a:spLocks/>
            </p:cNvSpPr>
            <p:nvPr/>
          </p:nvSpPr>
          <p:spPr bwMode="auto">
            <a:xfrm>
              <a:off x="937" y="2742"/>
              <a:ext cx="1765" cy="146"/>
            </a:xfrm>
            <a:custGeom>
              <a:avLst/>
              <a:gdLst/>
              <a:ahLst/>
              <a:cxnLst>
                <a:cxn ang="0">
                  <a:pos x="8" y="107"/>
                </a:cxn>
                <a:cxn ang="0">
                  <a:pos x="1526" y="0"/>
                </a:cxn>
                <a:cxn ang="0">
                  <a:pos x="1526" y="103"/>
                </a:cxn>
                <a:cxn ang="0">
                  <a:pos x="0" y="126"/>
                </a:cxn>
                <a:cxn ang="0">
                  <a:pos x="8" y="107"/>
                </a:cxn>
                <a:cxn ang="0">
                  <a:pos x="8" y="107"/>
                </a:cxn>
              </a:cxnLst>
              <a:rect l="0" t="0" r="r" b="b"/>
              <a:pathLst>
                <a:path w="1526" h="126">
                  <a:moveTo>
                    <a:pt x="8" y="107"/>
                  </a:moveTo>
                  <a:lnTo>
                    <a:pt x="1526" y="0"/>
                  </a:lnTo>
                  <a:lnTo>
                    <a:pt x="1526" y="103"/>
                  </a:lnTo>
                  <a:lnTo>
                    <a:pt x="0" y="126"/>
                  </a:lnTo>
                  <a:lnTo>
                    <a:pt x="8" y="107"/>
                  </a:lnTo>
                  <a:lnTo>
                    <a:pt x="8" y="107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4" name="Freeform 56"/>
            <p:cNvSpPr>
              <a:spLocks/>
            </p:cNvSpPr>
            <p:nvPr/>
          </p:nvSpPr>
          <p:spPr bwMode="auto">
            <a:xfrm>
              <a:off x="1434" y="2881"/>
              <a:ext cx="48" cy="48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16" y="421"/>
                </a:cxn>
                <a:cxn ang="0">
                  <a:pos x="41" y="415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1" h="421">
                  <a:moveTo>
                    <a:pt x="16" y="0"/>
                  </a:moveTo>
                  <a:lnTo>
                    <a:pt x="0" y="0"/>
                  </a:lnTo>
                  <a:lnTo>
                    <a:pt x="16" y="421"/>
                  </a:lnTo>
                  <a:lnTo>
                    <a:pt x="41" y="41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5" name="Freeform 57"/>
            <p:cNvSpPr>
              <a:spLocks/>
            </p:cNvSpPr>
            <p:nvPr/>
          </p:nvSpPr>
          <p:spPr bwMode="auto">
            <a:xfrm>
              <a:off x="2060" y="2871"/>
              <a:ext cx="89" cy="8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2" y="0"/>
                </a:cxn>
                <a:cxn ang="0">
                  <a:pos x="77" y="726"/>
                </a:cxn>
                <a:cxn ang="0">
                  <a:pos x="39" y="72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7" h="726">
                  <a:moveTo>
                    <a:pt x="0" y="3"/>
                  </a:moveTo>
                  <a:lnTo>
                    <a:pt x="42" y="0"/>
                  </a:lnTo>
                  <a:lnTo>
                    <a:pt x="77" y="726"/>
                  </a:lnTo>
                  <a:lnTo>
                    <a:pt x="39" y="72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6" name="Freeform 58"/>
            <p:cNvSpPr>
              <a:spLocks/>
            </p:cNvSpPr>
            <p:nvPr/>
          </p:nvSpPr>
          <p:spPr bwMode="auto">
            <a:xfrm>
              <a:off x="1407" y="2056"/>
              <a:ext cx="563" cy="772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483" y="0"/>
                </a:cxn>
                <a:cxn ang="0">
                  <a:pos x="487" y="46"/>
                </a:cxn>
                <a:cxn ang="0">
                  <a:pos x="19" y="310"/>
                </a:cxn>
                <a:cxn ang="0">
                  <a:pos x="32" y="667"/>
                </a:cxn>
                <a:cxn ang="0">
                  <a:pos x="17" y="667"/>
                </a:cxn>
                <a:cxn ang="0">
                  <a:pos x="0" y="300"/>
                </a:cxn>
                <a:cxn ang="0">
                  <a:pos x="0" y="300"/>
                </a:cxn>
              </a:cxnLst>
              <a:rect l="0" t="0" r="r" b="b"/>
              <a:pathLst>
                <a:path w="487" h="667">
                  <a:moveTo>
                    <a:pt x="0" y="300"/>
                  </a:moveTo>
                  <a:lnTo>
                    <a:pt x="483" y="0"/>
                  </a:lnTo>
                  <a:lnTo>
                    <a:pt x="487" y="46"/>
                  </a:lnTo>
                  <a:lnTo>
                    <a:pt x="19" y="310"/>
                  </a:lnTo>
                  <a:lnTo>
                    <a:pt x="32" y="667"/>
                  </a:lnTo>
                  <a:lnTo>
                    <a:pt x="17" y="667"/>
                  </a:lnTo>
                  <a:lnTo>
                    <a:pt x="0" y="300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7" name="Freeform 59"/>
            <p:cNvSpPr>
              <a:spLocks/>
            </p:cNvSpPr>
            <p:nvPr/>
          </p:nvSpPr>
          <p:spPr bwMode="auto">
            <a:xfrm>
              <a:off x="1123" y="1952"/>
              <a:ext cx="243" cy="580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0" y="262"/>
                </a:cxn>
                <a:cxn ang="0">
                  <a:pos x="11" y="501"/>
                </a:cxn>
                <a:cxn ang="0">
                  <a:pos x="27" y="491"/>
                </a:cxn>
                <a:cxn ang="0">
                  <a:pos x="13" y="262"/>
                </a:cxn>
                <a:cxn ang="0">
                  <a:pos x="210" y="27"/>
                </a:cxn>
                <a:cxn ang="0">
                  <a:pos x="210" y="0"/>
                </a:cxn>
                <a:cxn ang="0">
                  <a:pos x="210" y="0"/>
                </a:cxn>
              </a:cxnLst>
              <a:rect l="0" t="0" r="r" b="b"/>
              <a:pathLst>
                <a:path w="210" h="501">
                  <a:moveTo>
                    <a:pt x="210" y="0"/>
                  </a:moveTo>
                  <a:lnTo>
                    <a:pt x="0" y="262"/>
                  </a:lnTo>
                  <a:lnTo>
                    <a:pt x="11" y="501"/>
                  </a:lnTo>
                  <a:lnTo>
                    <a:pt x="27" y="491"/>
                  </a:lnTo>
                  <a:lnTo>
                    <a:pt x="13" y="262"/>
                  </a:lnTo>
                  <a:lnTo>
                    <a:pt x="210" y="27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8" name="Freeform 60"/>
            <p:cNvSpPr>
              <a:spLocks/>
            </p:cNvSpPr>
            <p:nvPr/>
          </p:nvSpPr>
          <p:spPr bwMode="auto">
            <a:xfrm>
              <a:off x="932" y="2272"/>
              <a:ext cx="182" cy="39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78"/>
                </a:cxn>
                <a:cxn ang="0">
                  <a:pos x="4" y="337"/>
                </a:cxn>
                <a:cxn ang="0">
                  <a:pos x="18" y="329"/>
                </a:cxn>
                <a:cxn ang="0">
                  <a:pos x="8" y="182"/>
                </a:cxn>
                <a:cxn ang="0">
                  <a:pos x="157" y="10"/>
                </a:cxn>
                <a:cxn ang="0">
                  <a:pos x="155" y="0"/>
                </a:cxn>
                <a:cxn ang="0">
                  <a:pos x="155" y="0"/>
                </a:cxn>
              </a:cxnLst>
              <a:rect l="0" t="0" r="r" b="b"/>
              <a:pathLst>
                <a:path w="157" h="337">
                  <a:moveTo>
                    <a:pt x="155" y="0"/>
                  </a:moveTo>
                  <a:lnTo>
                    <a:pt x="0" y="178"/>
                  </a:lnTo>
                  <a:lnTo>
                    <a:pt x="4" y="337"/>
                  </a:lnTo>
                  <a:lnTo>
                    <a:pt x="18" y="329"/>
                  </a:lnTo>
                  <a:lnTo>
                    <a:pt x="8" y="182"/>
                  </a:lnTo>
                  <a:lnTo>
                    <a:pt x="157" y="10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49" name="Freeform 61"/>
            <p:cNvSpPr>
              <a:spLocks/>
            </p:cNvSpPr>
            <p:nvPr/>
          </p:nvSpPr>
          <p:spPr bwMode="auto">
            <a:xfrm>
              <a:off x="1138" y="2415"/>
              <a:ext cx="246" cy="432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0" y="128"/>
                </a:cxn>
                <a:cxn ang="0">
                  <a:pos x="8" y="374"/>
                </a:cxn>
                <a:cxn ang="0">
                  <a:pos x="27" y="374"/>
                </a:cxn>
                <a:cxn ang="0">
                  <a:pos x="16" y="137"/>
                </a:cxn>
                <a:cxn ang="0">
                  <a:pos x="212" y="21"/>
                </a:cxn>
                <a:cxn ang="0">
                  <a:pos x="209" y="0"/>
                </a:cxn>
                <a:cxn ang="0">
                  <a:pos x="209" y="0"/>
                </a:cxn>
              </a:cxnLst>
              <a:rect l="0" t="0" r="r" b="b"/>
              <a:pathLst>
                <a:path w="212" h="374">
                  <a:moveTo>
                    <a:pt x="209" y="0"/>
                  </a:moveTo>
                  <a:lnTo>
                    <a:pt x="0" y="128"/>
                  </a:lnTo>
                  <a:lnTo>
                    <a:pt x="8" y="374"/>
                  </a:lnTo>
                  <a:lnTo>
                    <a:pt x="27" y="374"/>
                  </a:lnTo>
                  <a:lnTo>
                    <a:pt x="16" y="137"/>
                  </a:lnTo>
                  <a:lnTo>
                    <a:pt x="212" y="2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0" name="Freeform 62"/>
            <p:cNvSpPr>
              <a:spLocks/>
            </p:cNvSpPr>
            <p:nvPr/>
          </p:nvSpPr>
          <p:spPr bwMode="auto">
            <a:xfrm>
              <a:off x="937" y="2578"/>
              <a:ext cx="186" cy="283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0" y="90"/>
                </a:cxn>
                <a:cxn ang="0">
                  <a:pos x="8" y="245"/>
                </a:cxn>
                <a:cxn ang="0">
                  <a:pos x="19" y="245"/>
                </a:cxn>
                <a:cxn ang="0">
                  <a:pos x="14" y="98"/>
                </a:cxn>
                <a:cxn ang="0">
                  <a:pos x="161" y="15"/>
                </a:cxn>
                <a:cxn ang="0">
                  <a:pos x="159" y="0"/>
                </a:cxn>
                <a:cxn ang="0">
                  <a:pos x="159" y="0"/>
                </a:cxn>
              </a:cxnLst>
              <a:rect l="0" t="0" r="r" b="b"/>
              <a:pathLst>
                <a:path w="161" h="245">
                  <a:moveTo>
                    <a:pt x="159" y="0"/>
                  </a:moveTo>
                  <a:lnTo>
                    <a:pt x="0" y="90"/>
                  </a:lnTo>
                  <a:lnTo>
                    <a:pt x="8" y="245"/>
                  </a:lnTo>
                  <a:lnTo>
                    <a:pt x="19" y="245"/>
                  </a:lnTo>
                  <a:lnTo>
                    <a:pt x="14" y="98"/>
                  </a:lnTo>
                  <a:lnTo>
                    <a:pt x="161" y="15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1" name="Freeform 63"/>
            <p:cNvSpPr>
              <a:spLocks/>
            </p:cNvSpPr>
            <p:nvPr/>
          </p:nvSpPr>
          <p:spPr bwMode="auto">
            <a:xfrm>
              <a:off x="946" y="2886"/>
              <a:ext cx="25" cy="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21" y="180"/>
                </a:cxn>
                <a:cxn ang="0">
                  <a:pos x="6" y="18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180">
                  <a:moveTo>
                    <a:pt x="0" y="0"/>
                  </a:moveTo>
                  <a:lnTo>
                    <a:pt x="15" y="0"/>
                  </a:lnTo>
                  <a:lnTo>
                    <a:pt x="21" y="180"/>
                  </a:lnTo>
                  <a:lnTo>
                    <a:pt x="6" y="1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2" name="Freeform 64"/>
            <p:cNvSpPr>
              <a:spLocks/>
            </p:cNvSpPr>
            <p:nvPr/>
          </p:nvSpPr>
          <p:spPr bwMode="auto">
            <a:xfrm>
              <a:off x="1150" y="2883"/>
              <a:ext cx="42" cy="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36" y="277"/>
                </a:cxn>
                <a:cxn ang="0">
                  <a:pos x="9" y="27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277">
                  <a:moveTo>
                    <a:pt x="0" y="0"/>
                  </a:moveTo>
                  <a:lnTo>
                    <a:pt x="21" y="0"/>
                  </a:lnTo>
                  <a:lnTo>
                    <a:pt x="36" y="277"/>
                  </a:lnTo>
                  <a:lnTo>
                    <a:pt x="9" y="2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3" name="Freeform 65"/>
            <p:cNvSpPr>
              <a:spLocks/>
            </p:cNvSpPr>
            <p:nvPr/>
          </p:nvSpPr>
          <p:spPr bwMode="auto">
            <a:xfrm>
              <a:off x="1950" y="657"/>
              <a:ext cx="64" cy="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394"/>
                </a:cxn>
                <a:cxn ang="0">
                  <a:pos x="55" y="348"/>
                </a:cxn>
                <a:cxn ang="0">
                  <a:pos x="38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" h="394">
                  <a:moveTo>
                    <a:pt x="0" y="0"/>
                  </a:moveTo>
                  <a:lnTo>
                    <a:pt x="17" y="394"/>
                  </a:lnTo>
                  <a:lnTo>
                    <a:pt x="55" y="348"/>
                  </a:lnTo>
                  <a:lnTo>
                    <a:pt x="3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4" name="Freeform 66"/>
            <p:cNvSpPr>
              <a:spLocks/>
            </p:cNvSpPr>
            <p:nvPr/>
          </p:nvSpPr>
          <p:spPr bwMode="auto">
            <a:xfrm>
              <a:off x="1970" y="698"/>
              <a:ext cx="526" cy="1271"/>
            </a:xfrm>
            <a:custGeom>
              <a:avLst/>
              <a:gdLst/>
              <a:ahLst/>
              <a:cxnLst>
                <a:cxn ang="0">
                  <a:pos x="380" y="0"/>
                </a:cxn>
                <a:cxn ang="0">
                  <a:pos x="0" y="476"/>
                </a:cxn>
                <a:cxn ang="0">
                  <a:pos x="33" y="1099"/>
                </a:cxn>
                <a:cxn ang="0">
                  <a:pos x="88" y="1065"/>
                </a:cxn>
                <a:cxn ang="0">
                  <a:pos x="38" y="480"/>
                </a:cxn>
                <a:cxn ang="0">
                  <a:pos x="455" y="11"/>
                </a:cxn>
                <a:cxn ang="0">
                  <a:pos x="380" y="0"/>
                </a:cxn>
                <a:cxn ang="0">
                  <a:pos x="380" y="0"/>
                </a:cxn>
              </a:cxnLst>
              <a:rect l="0" t="0" r="r" b="b"/>
              <a:pathLst>
                <a:path w="455" h="1099">
                  <a:moveTo>
                    <a:pt x="380" y="0"/>
                  </a:moveTo>
                  <a:lnTo>
                    <a:pt x="0" y="476"/>
                  </a:lnTo>
                  <a:lnTo>
                    <a:pt x="33" y="1099"/>
                  </a:lnTo>
                  <a:lnTo>
                    <a:pt x="88" y="1065"/>
                  </a:lnTo>
                  <a:lnTo>
                    <a:pt x="38" y="480"/>
                  </a:lnTo>
                  <a:lnTo>
                    <a:pt x="455" y="11"/>
                  </a:lnTo>
                  <a:lnTo>
                    <a:pt x="380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5" name="Freeform 67"/>
            <p:cNvSpPr>
              <a:spLocks/>
            </p:cNvSpPr>
            <p:nvPr/>
          </p:nvSpPr>
          <p:spPr bwMode="auto">
            <a:xfrm>
              <a:off x="2018" y="1607"/>
              <a:ext cx="684" cy="1184"/>
            </a:xfrm>
            <a:custGeom>
              <a:avLst/>
              <a:gdLst/>
              <a:ahLst/>
              <a:cxnLst>
                <a:cxn ang="0">
                  <a:pos x="591" y="0"/>
                </a:cxn>
                <a:cxn ang="0">
                  <a:pos x="0" y="369"/>
                </a:cxn>
                <a:cxn ang="0">
                  <a:pos x="36" y="1023"/>
                </a:cxn>
                <a:cxn ang="0">
                  <a:pos x="77" y="1017"/>
                </a:cxn>
                <a:cxn ang="0">
                  <a:pos x="50" y="388"/>
                </a:cxn>
                <a:cxn ang="0">
                  <a:pos x="591" y="88"/>
                </a:cxn>
                <a:cxn ang="0">
                  <a:pos x="591" y="0"/>
                </a:cxn>
                <a:cxn ang="0">
                  <a:pos x="591" y="0"/>
                </a:cxn>
              </a:cxnLst>
              <a:rect l="0" t="0" r="r" b="b"/>
              <a:pathLst>
                <a:path w="591" h="1023">
                  <a:moveTo>
                    <a:pt x="591" y="0"/>
                  </a:moveTo>
                  <a:lnTo>
                    <a:pt x="0" y="369"/>
                  </a:lnTo>
                  <a:lnTo>
                    <a:pt x="36" y="1023"/>
                  </a:lnTo>
                  <a:lnTo>
                    <a:pt x="77" y="1017"/>
                  </a:lnTo>
                  <a:lnTo>
                    <a:pt x="50" y="388"/>
                  </a:lnTo>
                  <a:lnTo>
                    <a:pt x="591" y="88"/>
                  </a:lnTo>
                  <a:lnTo>
                    <a:pt x="591" y="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6" name="Freeform 68"/>
            <p:cNvSpPr>
              <a:spLocks/>
            </p:cNvSpPr>
            <p:nvPr/>
          </p:nvSpPr>
          <p:spPr bwMode="auto">
            <a:xfrm>
              <a:off x="2273" y="2195"/>
              <a:ext cx="86" cy="580"/>
            </a:xfrm>
            <a:custGeom>
              <a:avLst/>
              <a:gdLst/>
              <a:ahLst/>
              <a:cxnLst>
                <a:cxn ang="0">
                  <a:pos x="0" y="501"/>
                </a:cxn>
                <a:cxn ang="0">
                  <a:pos x="11" y="27"/>
                </a:cxn>
                <a:cxn ang="0">
                  <a:pos x="67" y="0"/>
                </a:cxn>
                <a:cxn ang="0">
                  <a:pos x="74" y="490"/>
                </a:cxn>
                <a:cxn ang="0">
                  <a:pos x="0" y="501"/>
                </a:cxn>
                <a:cxn ang="0">
                  <a:pos x="0" y="501"/>
                </a:cxn>
              </a:cxnLst>
              <a:rect l="0" t="0" r="r" b="b"/>
              <a:pathLst>
                <a:path w="74" h="501">
                  <a:moveTo>
                    <a:pt x="0" y="501"/>
                  </a:moveTo>
                  <a:lnTo>
                    <a:pt x="11" y="27"/>
                  </a:lnTo>
                  <a:lnTo>
                    <a:pt x="67" y="0"/>
                  </a:lnTo>
                  <a:lnTo>
                    <a:pt x="74" y="490"/>
                  </a:lnTo>
                  <a:lnTo>
                    <a:pt x="0" y="501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7" name="Freeform 69"/>
            <p:cNvSpPr>
              <a:spLocks/>
            </p:cNvSpPr>
            <p:nvPr/>
          </p:nvSpPr>
          <p:spPr bwMode="auto">
            <a:xfrm>
              <a:off x="2180" y="3125"/>
              <a:ext cx="78" cy="537"/>
            </a:xfrm>
            <a:custGeom>
              <a:avLst/>
              <a:gdLst/>
              <a:ahLst/>
              <a:cxnLst>
                <a:cxn ang="0">
                  <a:pos x="67" y="17"/>
                </a:cxn>
                <a:cxn ang="0">
                  <a:pos x="59" y="464"/>
                </a:cxn>
                <a:cxn ang="0">
                  <a:pos x="0" y="441"/>
                </a:cxn>
                <a:cxn ang="0">
                  <a:pos x="0" y="0"/>
                </a:cxn>
                <a:cxn ang="0">
                  <a:pos x="67" y="17"/>
                </a:cxn>
                <a:cxn ang="0">
                  <a:pos x="67" y="17"/>
                </a:cxn>
              </a:cxnLst>
              <a:rect l="0" t="0" r="r" b="b"/>
              <a:pathLst>
                <a:path w="67" h="464">
                  <a:moveTo>
                    <a:pt x="67" y="17"/>
                  </a:moveTo>
                  <a:lnTo>
                    <a:pt x="59" y="464"/>
                  </a:lnTo>
                  <a:lnTo>
                    <a:pt x="0" y="441"/>
                  </a:lnTo>
                  <a:lnTo>
                    <a:pt x="0" y="0"/>
                  </a:lnTo>
                  <a:lnTo>
                    <a:pt x="67" y="17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8" name="Freeform 70"/>
            <p:cNvSpPr>
              <a:spLocks/>
            </p:cNvSpPr>
            <p:nvPr/>
          </p:nvSpPr>
          <p:spPr bwMode="auto">
            <a:xfrm>
              <a:off x="2193" y="3092"/>
              <a:ext cx="509" cy="8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66" y="25"/>
                </a:cxn>
                <a:cxn ang="0">
                  <a:pos x="67" y="11"/>
                </a:cxn>
                <a:cxn ang="0">
                  <a:pos x="247" y="0"/>
                </a:cxn>
                <a:cxn ang="0">
                  <a:pos x="440" y="11"/>
                </a:cxn>
                <a:cxn ang="0">
                  <a:pos x="440" y="74"/>
                </a:cxn>
                <a:cxn ang="0">
                  <a:pos x="207" y="32"/>
                </a:cxn>
                <a:cxn ang="0">
                  <a:pos x="54" y="48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440" h="74">
                  <a:moveTo>
                    <a:pt x="0" y="29"/>
                  </a:moveTo>
                  <a:lnTo>
                    <a:pt x="166" y="25"/>
                  </a:lnTo>
                  <a:lnTo>
                    <a:pt x="67" y="11"/>
                  </a:lnTo>
                  <a:lnTo>
                    <a:pt x="247" y="0"/>
                  </a:lnTo>
                  <a:lnTo>
                    <a:pt x="440" y="11"/>
                  </a:lnTo>
                  <a:lnTo>
                    <a:pt x="440" y="74"/>
                  </a:lnTo>
                  <a:lnTo>
                    <a:pt x="207" y="32"/>
                  </a:lnTo>
                  <a:lnTo>
                    <a:pt x="54" y="48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59" name="Freeform 71"/>
            <p:cNvSpPr>
              <a:spLocks/>
            </p:cNvSpPr>
            <p:nvPr/>
          </p:nvSpPr>
          <p:spPr bwMode="auto">
            <a:xfrm>
              <a:off x="1667" y="2415"/>
              <a:ext cx="44" cy="39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8" y="338"/>
                </a:cxn>
                <a:cxn ang="0">
                  <a:pos x="6" y="338"/>
                </a:cxn>
                <a:cxn ang="0">
                  <a:pos x="0" y="17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8" h="338">
                  <a:moveTo>
                    <a:pt x="31" y="0"/>
                  </a:moveTo>
                  <a:lnTo>
                    <a:pt x="38" y="338"/>
                  </a:lnTo>
                  <a:lnTo>
                    <a:pt x="6" y="338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0" name="Freeform 72"/>
            <p:cNvSpPr>
              <a:spLocks/>
            </p:cNvSpPr>
            <p:nvPr/>
          </p:nvSpPr>
          <p:spPr bwMode="auto">
            <a:xfrm>
              <a:off x="1216" y="2721"/>
              <a:ext cx="24" cy="12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104"/>
                </a:cxn>
                <a:cxn ang="0">
                  <a:pos x="0" y="108"/>
                </a:cxn>
                <a:cxn ang="0">
                  <a:pos x="0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1" h="108">
                  <a:moveTo>
                    <a:pt x="19" y="0"/>
                  </a:moveTo>
                  <a:lnTo>
                    <a:pt x="21" y="104"/>
                  </a:lnTo>
                  <a:lnTo>
                    <a:pt x="0" y="108"/>
                  </a:lnTo>
                  <a:lnTo>
                    <a:pt x="0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1" name="Freeform 73"/>
            <p:cNvSpPr>
              <a:spLocks/>
            </p:cNvSpPr>
            <p:nvPr/>
          </p:nvSpPr>
          <p:spPr bwMode="auto">
            <a:xfrm>
              <a:off x="1192" y="2292"/>
              <a:ext cx="24" cy="21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161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1" h="182">
                  <a:moveTo>
                    <a:pt x="17" y="0"/>
                  </a:moveTo>
                  <a:lnTo>
                    <a:pt x="21" y="161"/>
                  </a:lnTo>
                  <a:lnTo>
                    <a:pt x="0" y="182"/>
                  </a:lnTo>
                  <a:lnTo>
                    <a:pt x="0" y="2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2" name="Freeform 74"/>
            <p:cNvSpPr>
              <a:spLocks/>
            </p:cNvSpPr>
            <p:nvPr/>
          </p:nvSpPr>
          <p:spPr bwMode="auto">
            <a:xfrm>
              <a:off x="1820" y="4003"/>
              <a:ext cx="94" cy="59"/>
            </a:xfrm>
            <a:custGeom>
              <a:avLst/>
              <a:gdLst/>
              <a:ahLst/>
              <a:cxnLst>
                <a:cxn ang="0">
                  <a:pos x="71" y="11"/>
                </a:cxn>
                <a:cxn ang="0">
                  <a:pos x="75" y="15"/>
                </a:cxn>
                <a:cxn ang="0">
                  <a:pos x="76" y="21"/>
                </a:cxn>
                <a:cxn ang="0">
                  <a:pos x="78" y="26"/>
                </a:cxn>
                <a:cxn ang="0">
                  <a:pos x="80" y="32"/>
                </a:cxn>
                <a:cxn ang="0">
                  <a:pos x="80" y="36"/>
                </a:cxn>
                <a:cxn ang="0">
                  <a:pos x="80" y="42"/>
                </a:cxn>
                <a:cxn ang="0">
                  <a:pos x="80" y="46"/>
                </a:cxn>
                <a:cxn ang="0">
                  <a:pos x="82" y="48"/>
                </a:cxn>
                <a:cxn ang="0">
                  <a:pos x="52" y="51"/>
                </a:cxn>
                <a:cxn ang="0">
                  <a:pos x="34" y="42"/>
                </a:cxn>
                <a:cxn ang="0">
                  <a:pos x="34" y="34"/>
                </a:cxn>
                <a:cxn ang="0">
                  <a:pos x="19" y="32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4" y="2"/>
                </a:cxn>
                <a:cxn ang="0">
                  <a:pos x="50" y="2"/>
                </a:cxn>
                <a:cxn ang="0">
                  <a:pos x="55" y="4"/>
                </a:cxn>
                <a:cxn ang="0">
                  <a:pos x="59" y="5"/>
                </a:cxn>
                <a:cxn ang="0">
                  <a:pos x="65" y="7"/>
                </a:cxn>
                <a:cxn ang="0">
                  <a:pos x="67" y="9"/>
                </a:cxn>
                <a:cxn ang="0">
                  <a:pos x="71" y="11"/>
                </a:cxn>
                <a:cxn ang="0">
                  <a:pos x="71" y="11"/>
                </a:cxn>
              </a:cxnLst>
              <a:rect l="0" t="0" r="r" b="b"/>
              <a:pathLst>
                <a:path w="82" h="51">
                  <a:moveTo>
                    <a:pt x="71" y="11"/>
                  </a:moveTo>
                  <a:lnTo>
                    <a:pt x="75" y="15"/>
                  </a:lnTo>
                  <a:lnTo>
                    <a:pt x="76" y="21"/>
                  </a:lnTo>
                  <a:lnTo>
                    <a:pt x="78" y="26"/>
                  </a:lnTo>
                  <a:lnTo>
                    <a:pt x="80" y="32"/>
                  </a:lnTo>
                  <a:lnTo>
                    <a:pt x="80" y="36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82" y="48"/>
                  </a:lnTo>
                  <a:lnTo>
                    <a:pt x="52" y="51"/>
                  </a:lnTo>
                  <a:lnTo>
                    <a:pt x="34" y="42"/>
                  </a:lnTo>
                  <a:lnTo>
                    <a:pt x="34" y="34"/>
                  </a:lnTo>
                  <a:lnTo>
                    <a:pt x="19" y="32"/>
                  </a:lnTo>
                  <a:lnTo>
                    <a:pt x="0" y="1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59" y="5"/>
                  </a:lnTo>
                  <a:lnTo>
                    <a:pt x="65" y="7"/>
                  </a:lnTo>
                  <a:lnTo>
                    <a:pt x="67" y="9"/>
                  </a:lnTo>
                  <a:lnTo>
                    <a:pt x="71" y="11"/>
                  </a:lnTo>
                  <a:lnTo>
                    <a:pt x="71" y="11"/>
                  </a:lnTo>
                  <a:close/>
                </a:path>
              </a:pathLst>
            </a:custGeom>
            <a:solidFill>
              <a:srgbClr val="B069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3" name="Freeform 75"/>
            <p:cNvSpPr>
              <a:spLocks/>
            </p:cNvSpPr>
            <p:nvPr/>
          </p:nvSpPr>
          <p:spPr bwMode="auto">
            <a:xfrm>
              <a:off x="2105" y="4222"/>
              <a:ext cx="156" cy="6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74" y="11"/>
                </a:cxn>
                <a:cxn ang="0">
                  <a:pos x="112" y="17"/>
                </a:cxn>
                <a:cxn ang="0">
                  <a:pos x="114" y="17"/>
                </a:cxn>
                <a:cxn ang="0">
                  <a:pos x="120" y="19"/>
                </a:cxn>
                <a:cxn ang="0">
                  <a:pos x="126" y="23"/>
                </a:cxn>
                <a:cxn ang="0">
                  <a:pos x="132" y="27"/>
                </a:cxn>
                <a:cxn ang="0">
                  <a:pos x="133" y="31"/>
                </a:cxn>
                <a:cxn ang="0">
                  <a:pos x="133" y="36"/>
                </a:cxn>
                <a:cxn ang="0">
                  <a:pos x="133" y="40"/>
                </a:cxn>
                <a:cxn ang="0">
                  <a:pos x="135" y="42"/>
                </a:cxn>
                <a:cxn ang="0">
                  <a:pos x="72" y="54"/>
                </a:cxn>
                <a:cxn ang="0">
                  <a:pos x="46" y="48"/>
                </a:cxn>
                <a:cxn ang="0">
                  <a:pos x="38" y="52"/>
                </a:cxn>
                <a:cxn ang="0">
                  <a:pos x="0" y="50"/>
                </a:cxn>
                <a:cxn ang="0">
                  <a:pos x="0" y="48"/>
                </a:cxn>
                <a:cxn ang="0">
                  <a:pos x="0" y="46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2" y="33"/>
                </a:cxn>
                <a:cxn ang="0">
                  <a:pos x="3" y="25"/>
                </a:cxn>
                <a:cxn ang="0">
                  <a:pos x="9" y="17"/>
                </a:cxn>
                <a:cxn ang="0">
                  <a:pos x="11" y="11"/>
                </a:cxn>
                <a:cxn ang="0">
                  <a:pos x="13" y="11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135" h="54">
                  <a:moveTo>
                    <a:pt x="38" y="0"/>
                  </a:moveTo>
                  <a:lnTo>
                    <a:pt x="74" y="11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20" y="19"/>
                  </a:lnTo>
                  <a:lnTo>
                    <a:pt x="126" y="23"/>
                  </a:lnTo>
                  <a:lnTo>
                    <a:pt x="132" y="27"/>
                  </a:lnTo>
                  <a:lnTo>
                    <a:pt x="133" y="31"/>
                  </a:lnTo>
                  <a:lnTo>
                    <a:pt x="133" y="36"/>
                  </a:lnTo>
                  <a:lnTo>
                    <a:pt x="133" y="40"/>
                  </a:lnTo>
                  <a:lnTo>
                    <a:pt x="135" y="42"/>
                  </a:lnTo>
                  <a:lnTo>
                    <a:pt x="72" y="54"/>
                  </a:lnTo>
                  <a:lnTo>
                    <a:pt x="46" y="48"/>
                  </a:lnTo>
                  <a:lnTo>
                    <a:pt x="38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3" y="25"/>
                  </a:lnTo>
                  <a:lnTo>
                    <a:pt x="9" y="17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069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4" name="Freeform 76"/>
            <p:cNvSpPr>
              <a:spLocks/>
            </p:cNvSpPr>
            <p:nvPr/>
          </p:nvSpPr>
          <p:spPr bwMode="auto">
            <a:xfrm>
              <a:off x="1868" y="3616"/>
              <a:ext cx="412" cy="640"/>
            </a:xfrm>
            <a:custGeom>
              <a:avLst/>
              <a:gdLst/>
              <a:ahLst/>
              <a:cxnLst>
                <a:cxn ang="0">
                  <a:pos x="316" y="42"/>
                </a:cxn>
                <a:cxn ang="0">
                  <a:pos x="319" y="59"/>
                </a:cxn>
                <a:cxn ang="0">
                  <a:pos x="325" y="84"/>
                </a:cxn>
                <a:cxn ang="0">
                  <a:pos x="331" y="117"/>
                </a:cxn>
                <a:cxn ang="0">
                  <a:pos x="338" y="153"/>
                </a:cxn>
                <a:cxn ang="0">
                  <a:pos x="344" y="193"/>
                </a:cxn>
                <a:cxn ang="0">
                  <a:pos x="348" y="233"/>
                </a:cxn>
                <a:cxn ang="0">
                  <a:pos x="352" y="272"/>
                </a:cxn>
                <a:cxn ang="0">
                  <a:pos x="352" y="300"/>
                </a:cxn>
                <a:cxn ang="0">
                  <a:pos x="354" y="317"/>
                </a:cxn>
                <a:cxn ang="0">
                  <a:pos x="354" y="321"/>
                </a:cxn>
                <a:cxn ang="0">
                  <a:pos x="350" y="337"/>
                </a:cxn>
                <a:cxn ang="0">
                  <a:pos x="342" y="361"/>
                </a:cxn>
                <a:cxn ang="0">
                  <a:pos x="331" y="394"/>
                </a:cxn>
                <a:cxn ang="0">
                  <a:pos x="316" y="428"/>
                </a:cxn>
                <a:cxn ang="0">
                  <a:pos x="304" y="463"/>
                </a:cxn>
                <a:cxn ang="0">
                  <a:pos x="291" y="488"/>
                </a:cxn>
                <a:cxn ang="0">
                  <a:pos x="279" y="509"/>
                </a:cxn>
                <a:cxn ang="0">
                  <a:pos x="266" y="528"/>
                </a:cxn>
                <a:cxn ang="0">
                  <a:pos x="258" y="539"/>
                </a:cxn>
                <a:cxn ang="0">
                  <a:pos x="249" y="541"/>
                </a:cxn>
                <a:cxn ang="0">
                  <a:pos x="231" y="547"/>
                </a:cxn>
                <a:cxn ang="0">
                  <a:pos x="214" y="551"/>
                </a:cxn>
                <a:cxn ang="0">
                  <a:pos x="205" y="553"/>
                </a:cxn>
                <a:cxn ang="0">
                  <a:pos x="201" y="547"/>
                </a:cxn>
                <a:cxn ang="0">
                  <a:pos x="201" y="534"/>
                </a:cxn>
                <a:cxn ang="0">
                  <a:pos x="201" y="511"/>
                </a:cxn>
                <a:cxn ang="0">
                  <a:pos x="201" y="482"/>
                </a:cxn>
                <a:cxn ang="0">
                  <a:pos x="201" y="453"/>
                </a:cxn>
                <a:cxn ang="0">
                  <a:pos x="203" y="426"/>
                </a:cxn>
                <a:cxn ang="0">
                  <a:pos x="205" y="404"/>
                </a:cxn>
                <a:cxn ang="0">
                  <a:pos x="208" y="384"/>
                </a:cxn>
                <a:cxn ang="0">
                  <a:pos x="210" y="371"/>
                </a:cxn>
                <a:cxn ang="0">
                  <a:pos x="214" y="361"/>
                </a:cxn>
                <a:cxn ang="0">
                  <a:pos x="170" y="228"/>
                </a:cxn>
                <a:cxn ang="0">
                  <a:pos x="155" y="233"/>
                </a:cxn>
                <a:cxn ang="0">
                  <a:pos x="138" y="241"/>
                </a:cxn>
                <a:cxn ang="0">
                  <a:pos x="119" y="252"/>
                </a:cxn>
                <a:cxn ang="0">
                  <a:pos x="101" y="264"/>
                </a:cxn>
                <a:cxn ang="0">
                  <a:pos x="88" y="279"/>
                </a:cxn>
                <a:cxn ang="0">
                  <a:pos x="75" y="302"/>
                </a:cxn>
                <a:cxn ang="0">
                  <a:pos x="65" y="329"/>
                </a:cxn>
                <a:cxn ang="0">
                  <a:pos x="56" y="352"/>
                </a:cxn>
                <a:cxn ang="0">
                  <a:pos x="52" y="367"/>
                </a:cxn>
                <a:cxn ang="0">
                  <a:pos x="0" y="344"/>
                </a:cxn>
                <a:cxn ang="0">
                  <a:pos x="2" y="333"/>
                </a:cxn>
                <a:cxn ang="0">
                  <a:pos x="8" y="306"/>
                </a:cxn>
                <a:cxn ang="0">
                  <a:pos x="17" y="270"/>
                </a:cxn>
                <a:cxn ang="0">
                  <a:pos x="27" y="230"/>
                </a:cxn>
                <a:cxn ang="0">
                  <a:pos x="38" y="195"/>
                </a:cxn>
                <a:cxn ang="0">
                  <a:pos x="48" y="172"/>
                </a:cxn>
                <a:cxn ang="0">
                  <a:pos x="61" y="151"/>
                </a:cxn>
                <a:cxn ang="0">
                  <a:pos x="73" y="132"/>
                </a:cxn>
                <a:cxn ang="0">
                  <a:pos x="84" y="113"/>
                </a:cxn>
                <a:cxn ang="0">
                  <a:pos x="96" y="96"/>
                </a:cxn>
                <a:cxn ang="0">
                  <a:pos x="105" y="75"/>
                </a:cxn>
                <a:cxn ang="0">
                  <a:pos x="111" y="54"/>
                </a:cxn>
                <a:cxn ang="0">
                  <a:pos x="117" y="33"/>
                </a:cxn>
                <a:cxn ang="0">
                  <a:pos x="119" y="17"/>
                </a:cxn>
                <a:cxn ang="0">
                  <a:pos x="121" y="2"/>
                </a:cxn>
                <a:cxn ang="0">
                  <a:pos x="314" y="38"/>
                </a:cxn>
              </a:cxnLst>
              <a:rect l="0" t="0" r="r" b="b"/>
              <a:pathLst>
                <a:path w="356" h="553">
                  <a:moveTo>
                    <a:pt x="314" y="38"/>
                  </a:moveTo>
                  <a:lnTo>
                    <a:pt x="314" y="40"/>
                  </a:lnTo>
                  <a:lnTo>
                    <a:pt x="316" y="42"/>
                  </a:lnTo>
                  <a:lnTo>
                    <a:pt x="316" y="48"/>
                  </a:lnTo>
                  <a:lnTo>
                    <a:pt x="317" y="52"/>
                  </a:lnTo>
                  <a:lnTo>
                    <a:pt x="319" y="59"/>
                  </a:lnTo>
                  <a:lnTo>
                    <a:pt x="321" y="67"/>
                  </a:lnTo>
                  <a:lnTo>
                    <a:pt x="323" y="77"/>
                  </a:lnTo>
                  <a:lnTo>
                    <a:pt x="325" y="84"/>
                  </a:lnTo>
                  <a:lnTo>
                    <a:pt x="327" y="96"/>
                  </a:lnTo>
                  <a:lnTo>
                    <a:pt x="329" y="105"/>
                  </a:lnTo>
                  <a:lnTo>
                    <a:pt x="331" y="117"/>
                  </a:lnTo>
                  <a:lnTo>
                    <a:pt x="333" y="128"/>
                  </a:lnTo>
                  <a:lnTo>
                    <a:pt x="335" y="142"/>
                  </a:lnTo>
                  <a:lnTo>
                    <a:pt x="338" y="153"/>
                  </a:lnTo>
                  <a:lnTo>
                    <a:pt x="340" y="166"/>
                  </a:lnTo>
                  <a:lnTo>
                    <a:pt x="340" y="180"/>
                  </a:lnTo>
                  <a:lnTo>
                    <a:pt x="344" y="193"/>
                  </a:lnTo>
                  <a:lnTo>
                    <a:pt x="344" y="208"/>
                  </a:lnTo>
                  <a:lnTo>
                    <a:pt x="346" y="222"/>
                  </a:lnTo>
                  <a:lnTo>
                    <a:pt x="348" y="233"/>
                  </a:lnTo>
                  <a:lnTo>
                    <a:pt x="348" y="247"/>
                  </a:lnTo>
                  <a:lnTo>
                    <a:pt x="350" y="260"/>
                  </a:lnTo>
                  <a:lnTo>
                    <a:pt x="352" y="272"/>
                  </a:lnTo>
                  <a:lnTo>
                    <a:pt x="352" y="281"/>
                  </a:lnTo>
                  <a:lnTo>
                    <a:pt x="352" y="293"/>
                  </a:lnTo>
                  <a:lnTo>
                    <a:pt x="352" y="300"/>
                  </a:lnTo>
                  <a:lnTo>
                    <a:pt x="354" y="308"/>
                  </a:lnTo>
                  <a:lnTo>
                    <a:pt x="354" y="314"/>
                  </a:lnTo>
                  <a:lnTo>
                    <a:pt x="354" y="317"/>
                  </a:lnTo>
                  <a:lnTo>
                    <a:pt x="354" y="319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4" y="325"/>
                  </a:lnTo>
                  <a:lnTo>
                    <a:pt x="352" y="329"/>
                  </a:lnTo>
                  <a:lnTo>
                    <a:pt x="350" y="337"/>
                  </a:lnTo>
                  <a:lnTo>
                    <a:pt x="348" y="342"/>
                  </a:lnTo>
                  <a:lnTo>
                    <a:pt x="344" y="352"/>
                  </a:lnTo>
                  <a:lnTo>
                    <a:pt x="342" y="361"/>
                  </a:lnTo>
                  <a:lnTo>
                    <a:pt x="338" y="371"/>
                  </a:lnTo>
                  <a:lnTo>
                    <a:pt x="335" y="381"/>
                  </a:lnTo>
                  <a:lnTo>
                    <a:pt x="331" y="394"/>
                  </a:lnTo>
                  <a:lnTo>
                    <a:pt x="325" y="405"/>
                  </a:lnTo>
                  <a:lnTo>
                    <a:pt x="321" y="417"/>
                  </a:lnTo>
                  <a:lnTo>
                    <a:pt x="316" y="428"/>
                  </a:lnTo>
                  <a:lnTo>
                    <a:pt x="312" y="440"/>
                  </a:lnTo>
                  <a:lnTo>
                    <a:pt x="308" y="451"/>
                  </a:lnTo>
                  <a:lnTo>
                    <a:pt x="304" y="463"/>
                  </a:lnTo>
                  <a:lnTo>
                    <a:pt x="298" y="470"/>
                  </a:lnTo>
                  <a:lnTo>
                    <a:pt x="294" y="480"/>
                  </a:lnTo>
                  <a:lnTo>
                    <a:pt x="291" y="488"/>
                  </a:lnTo>
                  <a:lnTo>
                    <a:pt x="287" y="495"/>
                  </a:lnTo>
                  <a:lnTo>
                    <a:pt x="281" y="503"/>
                  </a:lnTo>
                  <a:lnTo>
                    <a:pt x="279" y="509"/>
                  </a:lnTo>
                  <a:lnTo>
                    <a:pt x="273" y="514"/>
                  </a:lnTo>
                  <a:lnTo>
                    <a:pt x="272" y="520"/>
                  </a:lnTo>
                  <a:lnTo>
                    <a:pt x="266" y="528"/>
                  </a:lnTo>
                  <a:lnTo>
                    <a:pt x="260" y="534"/>
                  </a:lnTo>
                  <a:lnTo>
                    <a:pt x="258" y="537"/>
                  </a:lnTo>
                  <a:lnTo>
                    <a:pt x="258" y="539"/>
                  </a:lnTo>
                  <a:lnTo>
                    <a:pt x="256" y="539"/>
                  </a:lnTo>
                  <a:lnTo>
                    <a:pt x="252" y="539"/>
                  </a:lnTo>
                  <a:lnTo>
                    <a:pt x="249" y="541"/>
                  </a:lnTo>
                  <a:lnTo>
                    <a:pt x="243" y="543"/>
                  </a:lnTo>
                  <a:lnTo>
                    <a:pt x="237" y="545"/>
                  </a:lnTo>
                  <a:lnTo>
                    <a:pt x="231" y="547"/>
                  </a:lnTo>
                  <a:lnTo>
                    <a:pt x="224" y="549"/>
                  </a:lnTo>
                  <a:lnTo>
                    <a:pt x="218" y="551"/>
                  </a:lnTo>
                  <a:lnTo>
                    <a:pt x="214" y="551"/>
                  </a:lnTo>
                  <a:lnTo>
                    <a:pt x="208" y="553"/>
                  </a:lnTo>
                  <a:lnTo>
                    <a:pt x="207" y="553"/>
                  </a:lnTo>
                  <a:lnTo>
                    <a:pt x="205" y="553"/>
                  </a:lnTo>
                  <a:lnTo>
                    <a:pt x="201" y="551"/>
                  </a:lnTo>
                  <a:lnTo>
                    <a:pt x="201" y="549"/>
                  </a:lnTo>
                  <a:lnTo>
                    <a:pt x="201" y="547"/>
                  </a:lnTo>
                  <a:lnTo>
                    <a:pt x="201" y="543"/>
                  </a:lnTo>
                  <a:lnTo>
                    <a:pt x="201" y="539"/>
                  </a:lnTo>
                  <a:lnTo>
                    <a:pt x="201" y="534"/>
                  </a:lnTo>
                  <a:lnTo>
                    <a:pt x="201" y="526"/>
                  </a:lnTo>
                  <a:lnTo>
                    <a:pt x="201" y="518"/>
                  </a:lnTo>
                  <a:lnTo>
                    <a:pt x="201" y="511"/>
                  </a:lnTo>
                  <a:lnTo>
                    <a:pt x="201" y="501"/>
                  </a:lnTo>
                  <a:lnTo>
                    <a:pt x="201" y="492"/>
                  </a:lnTo>
                  <a:lnTo>
                    <a:pt x="201" y="482"/>
                  </a:lnTo>
                  <a:lnTo>
                    <a:pt x="201" y="472"/>
                  </a:lnTo>
                  <a:lnTo>
                    <a:pt x="201" y="463"/>
                  </a:lnTo>
                  <a:lnTo>
                    <a:pt x="201" y="453"/>
                  </a:lnTo>
                  <a:lnTo>
                    <a:pt x="201" y="444"/>
                  </a:lnTo>
                  <a:lnTo>
                    <a:pt x="203" y="436"/>
                  </a:lnTo>
                  <a:lnTo>
                    <a:pt x="203" y="426"/>
                  </a:lnTo>
                  <a:lnTo>
                    <a:pt x="203" y="419"/>
                  </a:lnTo>
                  <a:lnTo>
                    <a:pt x="205" y="409"/>
                  </a:lnTo>
                  <a:lnTo>
                    <a:pt x="205" y="404"/>
                  </a:lnTo>
                  <a:lnTo>
                    <a:pt x="205" y="396"/>
                  </a:lnTo>
                  <a:lnTo>
                    <a:pt x="207" y="390"/>
                  </a:lnTo>
                  <a:lnTo>
                    <a:pt x="208" y="384"/>
                  </a:lnTo>
                  <a:lnTo>
                    <a:pt x="208" y="381"/>
                  </a:lnTo>
                  <a:lnTo>
                    <a:pt x="210" y="377"/>
                  </a:lnTo>
                  <a:lnTo>
                    <a:pt x="210" y="371"/>
                  </a:lnTo>
                  <a:lnTo>
                    <a:pt x="212" y="369"/>
                  </a:lnTo>
                  <a:lnTo>
                    <a:pt x="214" y="367"/>
                  </a:lnTo>
                  <a:lnTo>
                    <a:pt x="214" y="361"/>
                  </a:lnTo>
                  <a:lnTo>
                    <a:pt x="214" y="361"/>
                  </a:lnTo>
                  <a:lnTo>
                    <a:pt x="174" y="228"/>
                  </a:lnTo>
                  <a:lnTo>
                    <a:pt x="170" y="228"/>
                  </a:lnTo>
                  <a:lnTo>
                    <a:pt x="164" y="230"/>
                  </a:lnTo>
                  <a:lnTo>
                    <a:pt x="161" y="231"/>
                  </a:lnTo>
                  <a:lnTo>
                    <a:pt x="155" y="233"/>
                  </a:lnTo>
                  <a:lnTo>
                    <a:pt x="149" y="237"/>
                  </a:lnTo>
                  <a:lnTo>
                    <a:pt x="143" y="239"/>
                  </a:lnTo>
                  <a:lnTo>
                    <a:pt x="138" y="241"/>
                  </a:lnTo>
                  <a:lnTo>
                    <a:pt x="132" y="245"/>
                  </a:lnTo>
                  <a:lnTo>
                    <a:pt x="126" y="249"/>
                  </a:lnTo>
                  <a:lnTo>
                    <a:pt x="119" y="252"/>
                  </a:lnTo>
                  <a:lnTo>
                    <a:pt x="113" y="254"/>
                  </a:lnTo>
                  <a:lnTo>
                    <a:pt x="107" y="260"/>
                  </a:lnTo>
                  <a:lnTo>
                    <a:pt x="101" y="264"/>
                  </a:lnTo>
                  <a:lnTo>
                    <a:pt x="98" y="270"/>
                  </a:lnTo>
                  <a:lnTo>
                    <a:pt x="92" y="274"/>
                  </a:lnTo>
                  <a:lnTo>
                    <a:pt x="88" y="279"/>
                  </a:lnTo>
                  <a:lnTo>
                    <a:pt x="82" y="285"/>
                  </a:lnTo>
                  <a:lnTo>
                    <a:pt x="78" y="293"/>
                  </a:lnTo>
                  <a:lnTo>
                    <a:pt x="75" y="302"/>
                  </a:lnTo>
                  <a:lnTo>
                    <a:pt x="71" y="310"/>
                  </a:lnTo>
                  <a:lnTo>
                    <a:pt x="67" y="319"/>
                  </a:lnTo>
                  <a:lnTo>
                    <a:pt x="65" y="329"/>
                  </a:lnTo>
                  <a:lnTo>
                    <a:pt x="61" y="337"/>
                  </a:lnTo>
                  <a:lnTo>
                    <a:pt x="59" y="344"/>
                  </a:lnTo>
                  <a:lnTo>
                    <a:pt x="56" y="352"/>
                  </a:lnTo>
                  <a:lnTo>
                    <a:pt x="56" y="358"/>
                  </a:lnTo>
                  <a:lnTo>
                    <a:pt x="54" y="363"/>
                  </a:lnTo>
                  <a:lnTo>
                    <a:pt x="52" y="367"/>
                  </a:lnTo>
                  <a:lnTo>
                    <a:pt x="52" y="371"/>
                  </a:lnTo>
                  <a:lnTo>
                    <a:pt x="52" y="371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2" y="333"/>
                  </a:lnTo>
                  <a:lnTo>
                    <a:pt x="4" y="325"/>
                  </a:lnTo>
                  <a:lnTo>
                    <a:pt x="6" y="316"/>
                  </a:lnTo>
                  <a:lnTo>
                    <a:pt x="8" y="306"/>
                  </a:lnTo>
                  <a:lnTo>
                    <a:pt x="12" y="295"/>
                  </a:lnTo>
                  <a:lnTo>
                    <a:pt x="13" y="283"/>
                  </a:lnTo>
                  <a:lnTo>
                    <a:pt x="17" y="270"/>
                  </a:lnTo>
                  <a:lnTo>
                    <a:pt x="19" y="256"/>
                  </a:lnTo>
                  <a:lnTo>
                    <a:pt x="23" y="243"/>
                  </a:lnTo>
                  <a:lnTo>
                    <a:pt x="27" y="230"/>
                  </a:lnTo>
                  <a:lnTo>
                    <a:pt x="31" y="218"/>
                  </a:lnTo>
                  <a:lnTo>
                    <a:pt x="34" y="207"/>
                  </a:lnTo>
                  <a:lnTo>
                    <a:pt x="38" y="195"/>
                  </a:lnTo>
                  <a:lnTo>
                    <a:pt x="42" y="187"/>
                  </a:lnTo>
                  <a:lnTo>
                    <a:pt x="44" y="180"/>
                  </a:lnTo>
                  <a:lnTo>
                    <a:pt x="48" y="172"/>
                  </a:lnTo>
                  <a:lnTo>
                    <a:pt x="52" y="164"/>
                  </a:lnTo>
                  <a:lnTo>
                    <a:pt x="56" y="157"/>
                  </a:lnTo>
                  <a:lnTo>
                    <a:pt x="61" y="151"/>
                  </a:lnTo>
                  <a:lnTo>
                    <a:pt x="65" y="143"/>
                  </a:lnTo>
                  <a:lnTo>
                    <a:pt x="69" y="138"/>
                  </a:lnTo>
                  <a:lnTo>
                    <a:pt x="73" y="132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4" y="113"/>
                  </a:lnTo>
                  <a:lnTo>
                    <a:pt x="88" y="107"/>
                  </a:lnTo>
                  <a:lnTo>
                    <a:pt x="92" y="101"/>
                  </a:lnTo>
                  <a:lnTo>
                    <a:pt x="96" y="96"/>
                  </a:lnTo>
                  <a:lnTo>
                    <a:pt x="99" y="88"/>
                  </a:lnTo>
                  <a:lnTo>
                    <a:pt x="103" y="82"/>
                  </a:lnTo>
                  <a:lnTo>
                    <a:pt x="105" y="75"/>
                  </a:lnTo>
                  <a:lnTo>
                    <a:pt x="107" y="69"/>
                  </a:lnTo>
                  <a:lnTo>
                    <a:pt x="109" y="61"/>
                  </a:lnTo>
                  <a:lnTo>
                    <a:pt x="111" y="54"/>
                  </a:lnTo>
                  <a:lnTo>
                    <a:pt x="113" y="46"/>
                  </a:lnTo>
                  <a:lnTo>
                    <a:pt x="115" y="40"/>
                  </a:lnTo>
                  <a:lnTo>
                    <a:pt x="117" y="33"/>
                  </a:lnTo>
                  <a:lnTo>
                    <a:pt x="119" y="27"/>
                  </a:lnTo>
                  <a:lnTo>
                    <a:pt x="119" y="21"/>
                  </a:lnTo>
                  <a:lnTo>
                    <a:pt x="119" y="17"/>
                  </a:lnTo>
                  <a:lnTo>
                    <a:pt x="121" y="12"/>
                  </a:lnTo>
                  <a:lnTo>
                    <a:pt x="121" y="8"/>
                  </a:lnTo>
                  <a:lnTo>
                    <a:pt x="121" y="2"/>
                  </a:lnTo>
                  <a:lnTo>
                    <a:pt x="122" y="0"/>
                  </a:lnTo>
                  <a:lnTo>
                    <a:pt x="314" y="38"/>
                  </a:lnTo>
                  <a:lnTo>
                    <a:pt x="314" y="38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5" name="Freeform 77"/>
            <p:cNvSpPr>
              <a:spLocks/>
            </p:cNvSpPr>
            <p:nvPr/>
          </p:nvSpPr>
          <p:spPr bwMode="auto">
            <a:xfrm>
              <a:off x="1805" y="2640"/>
              <a:ext cx="105" cy="277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7" y="9"/>
                </a:cxn>
                <a:cxn ang="0">
                  <a:pos x="47" y="11"/>
                </a:cxn>
                <a:cxn ang="0">
                  <a:pos x="49" y="15"/>
                </a:cxn>
                <a:cxn ang="0">
                  <a:pos x="51" y="21"/>
                </a:cxn>
                <a:cxn ang="0">
                  <a:pos x="53" y="25"/>
                </a:cxn>
                <a:cxn ang="0">
                  <a:pos x="55" y="32"/>
                </a:cxn>
                <a:cxn ang="0">
                  <a:pos x="57" y="38"/>
                </a:cxn>
                <a:cxn ang="0">
                  <a:pos x="59" y="46"/>
                </a:cxn>
                <a:cxn ang="0">
                  <a:pos x="61" y="51"/>
                </a:cxn>
                <a:cxn ang="0">
                  <a:pos x="63" y="57"/>
                </a:cxn>
                <a:cxn ang="0">
                  <a:pos x="63" y="61"/>
                </a:cxn>
                <a:cxn ang="0">
                  <a:pos x="65" y="67"/>
                </a:cxn>
                <a:cxn ang="0">
                  <a:pos x="67" y="74"/>
                </a:cxn>
                <a:cxn ang="0">
                  <a:pos x="68" y="76"/>
                </a:cxn>
                <a:cxn ang="0">
                  <a:pos x="88" y="91"/>
                </a:cxn>
                <a:cxn ang="0">
                  <a:pos x="91" y="116"/>
                </a:cxn>
                <a:cxn ang="0">
                  <a:pos x="89" y="116"/>
                </a:cxn>
                <a:cxn ang="0">
                  <a:pos x="89" y="118"/>
                </a:cxn>
                <a:cxn ang="0">
                  <a:pos x="88" y="120"/>
                </a:cxn>
                <a:cxn ang="0">
                  <a:pos x="86" y="126"/>
                </a:cxn>
                <a:cxn ang="0">
                  <a:pos x="84" y="130"/>
                </a:cxn>
                <a:cxn ang="0">
                  <a:pos x="82" y="135"/>
                </a:cxn>
                <a:cxn ang="0">
                  <a:pos x="80" y="143"/>
                </a:cxn>
                <a:cxn ang="0">
                  <a:pos x="80" y="151"/>
                </a:cxn>
                <a:cxn ang="0">
                  <a:pos x="78" y="157"/>
                </a:cxn>
                <a:cxn ang="0">
                  <a:pos x="78" y="164"/>
                </a:cxn>
                <a:cxn ang="0">
                  <a:pos x="78" y="172"/>
                </a:cxn>
                <a:cxn ang="0">
                  <a:pos x="78" y="178"/>
                </a:cxn>
                <a:cxn ang="0">
                  <a:pos x="78" y="183"/>
                </a:cxn>
                <a:cxn ang="0">
                  <a:pos x="80" y="187"/>
                </a:cxn>
                <a:cxn ang="0">
                  <a:pos x="80" y="191"/>
                </a:cxn>
                <a:cxn ang="0">
                  <a:pos x="80" y="191"/>
                </a:cxn>
                <a:cxn ang="0">
                  <a:pos x="40" y="239"/>
                </a:cxn>
                <a:cxn ang="0">
                  <a:pos x="28" y="174"/>
                </a:cxn>
                <a:cxn ang="0">
                  <a:pos x="23" y="143"/>
                </a:cxn>
                <a:cxn ang="0">
                  <a:pos x="21" y="141"/>
                </a:cxn>
                <a:cxn ang="0">
                  <a:pos x="19" y="139"/>
                </a:cxn>
                <a:cxn ang="0">
                  <a:pos x="13" y="134"/>
                </a:cxn>
                <a:cxn ang="0">
                  <a:pos x="9" y="130"/>
                </a:cxn>
                <a:cxn ang="0">
                  <a:pos x="3" y="124"/>
                </a:cxn>
                <a:cxn ang="0">
                  <a:pos x="2" y="116"/>
                </a:cxn>
                <a:cxn ang="0">
                  <a:pos x="0" y="111"/>
                </a:cxn>
                <a:cxn ang="0">
                  <a:pos x="2" y="105"/>
                </a:cxn>
                <a:cxn ang="0">
                  <a:pos x="5" y="97"/>
                </a:cxn>
                <a:cxn ang="0">
                  <a:pos x="11" y="90"/>
                </a:cxn>
                <a:cxn ang="0">
                  <a:pos x="15" y="80"/>
                </a:cxn>
                <a:cxn ang="0">
                  <a:pos x="23" y="74"/>
                </a:cxn>
                <a:cxn ang="0">
                  <a:pos x="26" y="65"/>
                </a:cxn>
                <a:cxn ang="0">
                  <a:pos x="30" y="61"/>
                </a:cxn>
                <a:cxn ang="0">
                  <a:pos x="34" y="57"/>
                </a:cxn>
                <a:cxn ang="0">
                  <a:pos x="36" y="55"/>
                </a:cxn>
                <a:cxn ang="0">
                  <a:pos x="28" y="9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91" h="239">
                  <a:moveTo>
                    <a:pt x="36" y="0"/>
                  </a:moveTo>
                  <a:lnTo>
                    <a:pt x="47" y="9"/>
                  </a:lnTo>
                  <a:lnTo>
                    <a:pt x="47" y="11"/>
                  </a:lnTo>
                  <a:lnTo>
                    <a:pt x="49" y="15"/>
                  </a:lnTo>
                  <a:lnTo>
                    <a:pt x="51" y="21"/>
                  </a:lnTo>
                  <a:lnTo>
                    <a:pt x="53" y="25"/>
                  </a:lnTo>
                  <a:lnTo>
                    <a:pt x="55" y="32"/>
                  </a:lnTo>
                  <a:lnTo>
                    <a:pt x="57" y="38"/>
                  </a:lnTo>
                  <a:lnTo>
                    <a:pt x="59" y="46"/>
                  </a:lnTo>
                  <a:lnTo>
                    <a:pt x="61" y="51"/>
                  </a:lnTo>
                  <a:lnTo>
                    <a:pt x="63" y="57"/>
                  </a:lnTo>
                  <a:lnTo>
                    <a:pt x="63" y="61"/>
                  </a:lnTo>
                  <a:lnTo>
                    <a:pt x="65" y="67"/>
                  </a:lnTo>
                  <a:lnTo>
                    <a:pt x="67" y="74"/>
                  </a:lnTo>
                  <a:lnTo>
                    <a:pt x="68" y="76"/>
                  </a:lnTo>
                  <a:lnTo>
                    <a:pt x="88" y="91"/>
                  </a:lnTo>
                  <a:lnTo>
                    <a:pt x="91" y="116"/>
                  </a:lnTo>
                  <a:lnTo>
                    <a:pt x="89" y="116"/>
                  </a:lnTo>
                  <a:lnTo>
                    <a:pt x="89" y="118"/>
                  </a:lnTo>
                  <a:lnTo>
                    <a:pt x="88" y="120"/>
                  </a:lnTo>
                  <a:lnTo>
                    <a:pt x="86" y="126"/>
                  </a:lnTo>
                  <a:lnTo>
                    <a:pt x="84" y="130"/>
                  </a:lnTo>
                  <a:lnTo>
                    <a:pt x="82" y="135"/>
                  </a:lnTo>
                  <a:lnTo>
                    <a:pt x="80" y="143"/>
                  </a:lnTo>
                  <a:lnTo>
                    <a:pt x="80" y="151"/>
                  </a:lnTo>
                  <a:lnTo>
                    <a:pt x="78" y="157"/>
                  </a:lnTo>
                  <a:lnTo>
                    <a:pt x="78" y="164"/>
                  </a:lnTo>
                  <a:lnTo>
                    <a:pt x="78" y="172"/>
                  </a:lnTo>
                  <a:lnTo>
                    <a:pt x="78" y="178"/>
                  </a:lnTo>
                  <a:lnTo>
                    <a:pt x="78" y="183"/>
                  </a:lnTo>
                  <a:lnTo>
                    <a:pt x="80" y="187"/>
                  </a:lnTo>
                  <a:lnTo>
                    <a:pt x="80" y="191"/>
                  </a:lnTo>
                  <a:lnTo>
                    <a:pt x="80" y="191"/>
                  </a:lnTo>
                  <a:lnTo>
                    <a:pt x="40" y="239"/>
                  </a:lnTo>
                  <a:lnTo>
                    <a:pt x="28" y="174"/>
                  </a:lnTo>
                  <a:lnTo>
                    <a:pt x="23" y="143"/>
                  </a:lnTo>
                  <a:lnTo>
                    <a:pt x="21" y="141"/>
                  </a:lnTo>
                  <a:lnTo>
                    <a:pt x="19" y="139"/>
                  </a:lnTo>
                  <a:lnTo>
                    <a:pt x="13" y="134"/>
                  </a:lnTo>
                  <a:lnTo>
                    <a:pt x="9" y="130"/>
                  </a:lnTo>
                  <a:lnTo>
                    <a:pt x="3" y="124"/>
                  </a:lnTo>
                  <a:lnTo>
                    <a:pt x="2" y="116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5" y="97"/>
                  </a:lnTo>
                  <a:lnTo>
                    <a:pt x="11" y="90"/>
                  </a:lnTo>
                  <a:lnTo>
                    <a:pt x="15" y="80"/>
                  </a:lnTo>
                  <a:lnTo>
                    <a:pt x="23" y="74"/>
                  </a:lnTo>
                  <a:lnTo>
                    <a:pt x="26" y="65"/>
                  </a:lnTo>
                  <a:lnTo>
                    <a:pt x="30" y="61"/>
                  </a:lnTo>
                  <a:lnTo>
                    <a:pt x="34" y="57"/>
                  </a:lnTo>
                  <a:lnTo>
                    <a:pt x="36" y="55"/>
                  </a:lnTo>
                  <a:lnTo>
                    <a:pt x="28" y="9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6" name="Freeform 78"/>
            <p:cNvSpPr>
              <a:spLocks/>
            </p:cNvSpPr>
            <p:nvPr/>
          </p:nvSpPr>
          <p:spPr bwMode="auto">
            <a:xfrm>
              <a:off x="2081" y="2999"/>
              <a:ext cx="156" cy="20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3" y="11"/>
                </a:cxn>
                <a:cxn ang="0">
                  <a:pos x="2" y="17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0" y="53"/>
                </a:cxn>
                <a:cxn ang="0">
                  <a:pos x="2" y="59"/>
                </a:cxn>
                <a:cxn ang="0">
                  <a:pos x="2" y="66"/>
                </a:cxn>
                <a:cxn ang="0">
                  <a:pos x="2" y="72"/>
                </a:cxn>
                <a:cxn ang="0">
                  <a:pos x="3" y="80"/>
                </a:cxn>
                <a:cxn ang="0">
                  <a:pos x="5" y="87"/>
                </a:cxn>
                <a:cxn ang="0">
                  <a:pos x="7" y="93"/>
                </a:cxn>
                <a:cxn ang="0">
                  <a:pos x="7" y="101"/>
                </a:cxn>
                <a:cxn ang="0">
                  <a:pos x="9" y="105"/>
                </a:cxn>
                <a:cxn ang="0">
                  <a:pos x="9" y="110"/>
                </a:cxn>
                <a:cxn ang="0">
                  <a:pos x="11" y="116"/>
                </a:cxn>
                <a:cxn ang="0">
                  <a:pos x="11" y="120"/>
                </a:cxn>
                <a:cxn ang="0">
                  <a:pos x="13" y="128"/>
                </a:cxn>
                <a:cxn ang="0">
                  <a:pos x="15" y="130"/>
                </a:cxn>
                <a:cxn ang="0">
                  <a:pos x="26" y="139"/>
                </a:cxn>
                <a:cxn ang="0">
                  <a:pos x="30" y="172"/>
                </a:cxn>
                <a:cxn ang="0">
                  <a:pos x="112" y="177"/>
                </a:cxn>
                <a:cxn ang="0">
                  <a:pos x="135" y="3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35" h="17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5"/>
                  </a:lnTo>
                  <a:lnTo>
                    <a:pt x="3" y="11"/>
                  </a:lnTo>
                  <a:lnTo>
                    <a:pt x="2" y="17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2" y="59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3" y="80"/>
                  </a:lnTo>
                  <a:lnTo>
                    <a:pt x="5" y="87"/>
                  </a:lnTo>
                  <a:lnTo>
                    <a:pt x="7" y="93"/>
                  </a:lnTo>
                  <a:lnTo>
                    <a:pt x="7" y="101"/>
                  </a:lnTo>
                  <a:lnTo>
                    <a:pt x="9" y="105"/>
                  </a:lnTo>
                  <a:lnTo>
                    <a:pt x="9" y="110"/>
                  </a:lnTo>
                  <a:lnTo>
                    <a:pt x="11" y="116"/>
                  </a:lnTo>
                  <a:lnTo>
                    <a:pt x="11" y="120"/>
                  </a:lnTo>
                  <a:lnTo>
                    <a:pt x="13" y="128"/>
                  </a:lnTo>
                  <a:lnTo>
                    <a:pt x="15" y="130"/>
                  </a:lnTo>
                  <a:lnTo>
                    <a:pt x="26" y="139"/>
                  </a:lnTo>
                  <a:lnTo>
                    <a:pt x="30" y="172"/>
                  </a:lnTo>
                  <a:lnTo>
                    <a:pt x="112" y="177"/>
                  </a:lnTo>
                  <a:lnTo>
                    <a:pt x="135" y="3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7" name="Freeform 79"/>
            <p:cNvSpPr>
              <a:spLocks/>
            </p:cNvSpPr>
            <p:nvPr/>
          </p:nvSpPr>
          <p:spPr bwMode="auto">
            <a:xfrm>
              <a:off x="2138" y="3080"/>
              <a:ext cx="118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2" y="25"/>
                </a:cxn>
                <a:cxn ang="0">
                  <a:pos x="2" y="29"/>
                </a:cxn>
                <a:cxn ang="0">
                  <a:pos x="4" y="35"/>
                </a:cxn>
                <a:cxn ang="0">
                  <a:pos x="6" y="39"/>
                </a:cxn>
                <a:cxn ang="0">
                  <a:pos x="8" y="42"/>
                </a:cxn>
                <a:cxn ang="0">
                  <a:pos x="8" y="48"/>
                </a:cxn>
                <a:cxn ang="0">
                  <a:pos x="12" y="52"/>
                </a:cxn>
                <a:cxn ang="0">
                  <a:pos x="14" y="58"/>
                </a:cxn>
                <a:cxn ang="0">
                  <a:pos x="19" y="63"/>
                </a:cxn>
                <a:cxn ang="0">
                  <a:pos x="27" y="69"/>
                </a:cxn>
                <a:cxn ang="0">
                  <a:pos x="35" y="73"/>
                </a:cxn>
                <a:cxn ang="0">
                  <a:pos x="42" y="77"/>
                </a:cxn>
                <a:cxn ang="0">
                  <a:pos x="50" y="79"/>
                </a:cxn>
                <a:cxn ang="0">
                  <a:pos x="54" y="81"/>
                </a:cxn>
                <a:cxn ang="0">
                  <a:pos x="60" y="81"/>
                </a:cxn>
                <a:cxn ang="0">
                  <a:pos x="60" y="82"/>
                </a:cxn>
                <a:cxn ang="0">
                  <a:pos x="61" y="81"/>
                </a:cxn>
                <a:cxn ang="0">
                  <a:pos x="63" y="79"/>
                </a:cxn>
                <a:cxn ang="0">
                  <a:pos x="65" y="75"/>
                </a:cxn>
                <a:cxn ang="0">
                  <a:pos x="69" y="73"/>
                </a:cxn>
                <a:cxn ang="0">
                  <a:pos x="71" y="67"/>
                </a:cxn>
                <a:cxn ang="0">
                  <a:pos x="77" y="63"/>
                </a:cxn>
                <a:cxn ang="0">
                  <a:pos x="79" y="56"/>
                </a:cxn>
                <a:cxn ang="0">
                  <a:pos x="84" y="48"/>
                </a:cxn>
                <a:cxn ang="0">
                  <a:pos x="88" y="39"/>
                </a:cxn>
                <a:cxn ang="0">
                  <a:pos x="92" y="31"/>
                </a:cxn>
                <a:cxn ang="0">
                  <a:pos x="96" y="23"/>
                </a:cxn>
                <a:cxn ang="0">
                  <a:pos x="98" y="19"/>
                </a:cxn>
                <a:cxn ang="0">
                  <a:pos x="100" y="16"/>
                </a:cxn>
                <a:cxn ang="0">
                  <a:pos x="102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2" h="8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6" y="39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4" y="58"/>
                  </a:lnTo>
                  <a:lnTo>
                    <a:pt x="19" y="63"/>
                  </a:lnTo>
                  <a:lnTo>
                    <a:pt x="27" y="69"/>
                  </a:lnTo>
                  <a:lnTo>
                    <a:pt x="35" y="73"/>
                  </a:lnTo>
                  <a:lnTo>
                    <a:pt x="42" y="77"/>
                  </a:lnTo>
                  <a:lnTo>
                    <a:pt x="50" y="79"/>
                  </a:lnTo>
                  <a:lnTo>
                    <a:pt x="54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1" y="81"/>
                  </a:lnTo>
                  <a:lnTo>
                    <a:pt x="63" y="79"/>
                  </a:lnTo>
                  <a:lnTo>
                    <a:pt x="65" y="75"/>
                  </a:lnTo>
                  <a:lnTo>
                    <a:pt x="69" y="73"/>
                  </a:lnTo>
                  <a:lnTo>
                    <a:pt x="71" y="67"/>
                  </a:lnTo>
                  <a:lnTo>
                    <a:pt x="77" y="63"/>
                  </a:lnTo>
                  <a:lnTo>
                    <a:pt x="79" y="56"/>
                  </a:lnTo>
                  <a:lnTo>
                    <a:pt x="84" y="48"/>
                  </a:lnTo>
                  <a:lnTo>
                    <a:pt x="88" y="39"/>
                  </a:lnTo>
                  <a:lnTo>
                    <a:pt x="92" y="31"/>
                  </a:lnTo>
                  <a:lnTo>
                    <a:pt x="96" y="23"/>
                  </a:lnTo>
                  <a:lnTo>
                    <a:pt x="98" y="19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8" name="Freeform 80"/>
            <p:cNvSpPr>
              <a:spLocks/>
            </p:cNvSpPr>
            <p:nvPr/>
          </p:nvSpPr>
          <p:spPr bwMode="auto">
            <a:xfrm>
              <a:off x="1831" y="2852"/>
              <a:ext cx="624" cy="844"/>
            </a:xfrm>
            <a:custGeom>
              <a:avLst/>
              <a:gdLst/>
              <a:ahLst/>
              <a:cxnLst>
                <a:cxn ang="0">
                  <a:pos x="5" y="69"/>
                </a:cxn>
                <a:cxn ang="0">
                  <a:pos x="1" y="83"/>
                </a:cxn>
                <a:cxn ang="0">
                  <a:pos x="0" y="115"/>
                </a:cxn>
                <a:cxn ang="0">
                  <a:pos x="7" y="165"/>
                </a:cxn>
                <a:cxn ang="0">
                  <a:pos x="28" y="237"/>
                </a:cxn>
                <a:cxn ang="0">
                  <a:pos x="65" y="320"/>
                </a:cxn>
                <a:cxn ang="0">
                  <a:pos x="99" y="396"/>
                </a:cxn>
                <a:cxn ang="0">
                  <a:pos x="124" y="444"/>
                </a:cxn>
                <a:cxn ang="0">
                  <a:pos x="128" y="457"/>
                </a:cxn>
                <a:cxn ang="0">
                  <a:pos x="130" y="478"/>
                </a:cxn>
                <a:cxn ang="0">
                  <a:pos x="131" y="509"/>
                </a:cxn>
                <a:cxn ang="0">
                  <a:pos x="135" y="538"/>
                </a:cxn>
                <a:cxn ang="0">
                  <a:pos x="139" y="561"/>
                </a:cxn>
                <a:cxn ang="0">
                  <a:pos x="149" y="587"/>
                </a:cxn>
                <a:cxn ang="0">
                  <a:pos x="153" y="610"/>
                </a:cxn>
                <a:cxn ang="0">
                  <a:pos x="153" y="628"/>
                </a:cxn>
                <a:cxn ang="0">
                  <a:pos x="153" y="649"/>
                </a:cxn>
                <a:cxn ang="0">
                  <a:pos x="151" y="662"/>
                </a:cxn>
                <a:cxn ang="0">
                  <a:pos x="156" y="683"/>
                </a:cxn>
                <a:cxn ang="0">
                  <a:pos x="175" y="704"/>
                </a:cxn>
                <a:cxn ang="0">
                  <a:pos x="204" y="717"/>
                </a:cxn>
                <a:cxn ang="0">
                  <a:pos x="237" y="723"/>
                </a:cxn>
                <a:cxn ang="0">
                  <a:pos x="263" y="727"/>
                </a:cxn>
                <a:cxn ang="0">
                  <a:pos x="346" y="725"/>
                </a:cxn>
                <a:cxn ang="0">
                  <a:pos x="357" y="706"/>
                </a:cxn>
                <a:cxn ang="0">
                  <a:pos x="370" y="685"/>
                </a:cxn>
                <a:cxn ang="0">
                  <a:pos x="384" y="656"/>
                </a:cxn>
                <a:cxn ang="0">
                  <a:pos x="397" y="622"/>
                </a:cxn>
                <a:cxn ang="0">
                  <a:pos x="411" y="589"/>
                </a:cxn>
                <a:cxn ang="0">
                  <a:pos x="418" y="564"/>
                </a:cxn>
                <a:cxn ang="0">
                  <a:pos x="422" y="555"/>
                </a:cxn>
                <a:cxn ang="0">
                  <a:pos x="537" y="658"/>
                </a:cxn>
                <a:cxn ang="0">
                  <a:pos x="537" y="639"/>
                </a:cxn>
                <a:cxn ang="0">
                  <a:pos x="539" y="614"/>
                </a:cxn>
                <a:cxn ang="0">
                  <a:pos x="535" y="584"/>
                </a:cxn>
                <a:cxn ang="0">
                  <a:pos x="529" y="555"/>
                </a:cxn>
                <a:cxn ang="0">
                  <a:pos x="520" y="532"/>
                </a:cxn>
                <a:cxn ang="0">
                  <a:pos x="512" y="513"/>
                </a:cxn>
                <a:cxn ang="0">
                  <a:pos x="487" y="415"/>
                </a:cxn>
                <a:cxn ang="0">
                  <a:pos x="470" y="398"/>
                </a:cxn>
                <a:cxn ang="0">
                  <a:pos x="451" y="383"/>
                </a:cxn>
                <a:cxn ang="0">
                  <a:pos x="430" y="366"/>
                </a:cxn>
                <a:cxn ang="0">
                  <a:pos x="407" y="346"/>
                </a:cxn>
                <a:cxn ang="0">
                  <a:pos x="386" y="333"/>
                </a:cxn>
                <a:cxn ang="0">
                  <a:pos x="370" y="322"/>
                </a:cxn>
                <a:cxn ang="0">
                  <a:pos x="353" y="295"/>
                </a:cxn>
                <a:cxn ang="0">
                  <a:pos x="330" y="289"/>
                </a:cxn>
                <a:cxn ang="0">
                  <a:pos x="313" y="289"/>
                </a:cxn>
                <a:cxn ang="0">
                  <a:pos x="288" y="291"/>
                </a:cxn>
                <a:cxn ang="0">
                  <a:pos x="263" y="297"/>
                </a:cxn>
                <a:cxn ang="0">
                  <a:pos x="244" y="299"/>
                </a:cxn>
                <a:cxn ang="0">
                  <a:pos x="143" y="178"/>
                </a:cxn>
                <a:cxn ang="0">
                  <a:pos x="126" y="155"/>
                </a:cxn>
                <a:cxn ang="0">
                  <a:pos x="105" y="128"/>
                </a:cxn>
                <a:cxn ang="0">
                  <a:pos x="86" y="96"/>
                </a:cxn>
                <a:cxn ang="0">
                  <a:pos x="72" y="61"/>
                </a:cxn>
                <a:cxn ang="0">
                  <a:pos x="65" y="33"/>
                </a:cxn>
                <a:cxn ang="0">
                  <a:pos x="61" y="12"/>
                </a:cxn>
                <a:cxn ang="0">
                  <a:pos x="61" y="0"/>
                </a:cxn>
              </a:cxnLst>
              <a:rect l="0" t="0" r="r" b="b"/>
              <a:pathLst>
                <a:path w="539" h="729">
                  <a:moveTo>
                    <a:pt x="61" y="0"/>
                  </a:moveTo>
                  <a:lnTo>
                    <a:pt x="21" y="21"/>
                  </a:lnTo>
                  <a:lnTo>
                    <a:pt x="1" y="40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5"/>
                  </a:lnTo>
                  <a:lnTo>
                    <a:pt x="1" y="77"/>
                  </a:lnTo>
                  <a:lnTo>
                    <a:pt x="1" y="83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0" y="115"/>
                  </a:lnTo>
                  <a:lnTo>
                    <a:pt x="0" y="125"/>
                  </a:lnTo>
                  <a:lnTo>
                    <a:pt x="1" y="136"/>
                  </a:lnTo>
                  <a:lnTo>
                    <a:pt x="3" y="149"/>
                  </a:lnTo>
                  <a:lnTo>
                    <a:pt x="7" y="165"/>
                  </a:lnTo>
                  <a:lnTo>
                    <a:pt x="11" y="180"/>
                  </a:lnTo>
                  <a:lnTo>
                    <a:pt x="17" y="199"/>
                  </a:lnTo>
                  <a:lnTo>
                    <a:pt x="23" y="216"/>
                  </a:lnTo>
                  <a:lnTo>
                    <a:pt x="28" y="237"/>
                  </a:lnTo>
                  <a:lnTo>
                    <a:pt x="36" y="257"/>
                  </a:lnTo>
                  <a:lnTo>
                    <a:pt x="45" y="278"/>
                  </a:lnTo>
                  <a:lnTo>
                    <a:pt x="55" y="299"/>
                  </a:lnTo>
                  <a:lnTo>
                    <a:pt x="65" y="320"/>
                  </a:lnTo>
                  <a:lnTo>
                    <a:pt x="74" y="341"/>
                  </a:lnTo>
                  <a:lnTo>
                    <a:pt x="84" y="362"/>
                  </a:lnTo>
                  <a:lnTo>
                    <a:pt x="91" y="379"/>
                  </a:lnTo>
                  <a:lnTo>
                    <a:pt x="99" y="396"/>
                  </a:lnTo>
                  <a:lnTo>
                    <a:pt x="107" y="411"/>
                  </a:lnTo>
                  <a:lnTo>
                    <a:pt x="114" y="425"/>
                  </a:lnTo>
                  <a:lnTo>
                    <a:pt x="118" y="436"/>
                  </a:lnTo>
                  <a:lnTo>
                    <a:pt x="124" y="444"/>
                  </a:lnTo>
                  <a:lnTo>
                    <a:pt x="126" y="450"/>
                  </a:lnTo>
                  <a:lnTo>
                    <a:pt x="128" y="452"/>
                  </a:lnTo>
                  <a:lnTo>
                    <a:pt x="128" y="455"/>
                  </a:lnTo>
                  <a:lnTo>
                    <a:pt x="128" y="457"/>
                  </a:lnTo>
                  <a:lnTo>
                    <a:pt x="128" y="461"/>
                  </a:lnTo>
                  <a:lnTo>
                    <a:pt x="128" y="465"/>
                  </a:lnTo>
                  <a:lnTo>
                    <a:pt x="128" y="473"/>
                  </a:lnTo>
                  <a:lnTo>
                    <a:pt x="130" y="478"/>
                  </a:lnTo>
                  <a:lnTo>
                    <a:pt x="130" y="486"/>
                  </a:lnTo>
                  <a:lnTo>
                    <a:pt x="130" y="494"/>
                  </a:lnTo>
                  <a:lnTo>
                    <a:pt x="130" y="499"/>
                  </a:lnTo>
                  <a:lnTo>
                    <a:pt x="131" y="509"/>
                  </a:lnTo>
                  <a:lnTo>
                    <a:pt x="133" y="517"/>
                  </a:lnTo>
                  <a:lnTo>
                    <a:pt x="133" y="522"/>
                  </a:lnTo>
                  <a:lnTo>
                    <a:pt x="135" y="532"/>
                  </a:lnTo>
                  <a:lnTo>
                    <a:pt x="135" y="538"/>
                  </a:lnTo>
                  <a:lnTo>
                    <a:pt x="137" y="545"/>
                  </a:lnTo>
                  <a:lnTo>
                    <a:pt x="139" y="551"/>
                  </a:lnTo>
                  <a:lnTo>
                    <a:pt x="139" y="557"/>
                  </a:lnTo>
                  <a:lnTo>
                    <a:pt x="139" y="561"/>
                  </a:lnTo>
                  <a:lnTo>
                    <a:pt x="141" y="566"/>
                  </a:lnTo>
                  <a:lnTo>
                    <a:pt x="143" y="574"/>
                  </a:lnTo>
                  <a:lnTo>
                    <a:pt x="147" y="582"/>
                  </a:lnTo>
                  <a:lnTo>
                    <a:pt x="149" y="587"/>
                  </a:lnTo>
                  <a:lnTo>
                    <a:pt x="149" y="591"/>
                  </a:lnTo>
                  <a:lnTo>
                    <a:pt x="151" y="599"/>
                  </a:lnTo>
                  <a:lnTo>
                    <a:pt x="153" y="606"/>
                  </a:lnTo>
                  <a:lnTo>
                    <a:pt x="153" y="610"/>
                  </a:lnTo>
                  <a:lnTo>
                    <a:pt x="153" y="614"/>
                  </a:lnTo>
                  <a:lnTo>
                    <a:pt x="153" y="618"/>
                  </a:lnTo>
                  <a:lnTo>
                    <a:pt x="153" y="624"/>
                  </a:lnTo>
                  <a:lnTo>
                    <a:pt x="153" y="628"/>
                  </a:lnTo>
                  <a:lnTo>
                    <a:pt x="153" y="633"/>
                  </a:lnTo>
                  <a:lnTo>
                    <a:pt x="153" y="637"/>
                  </a:lnTo>
                  <a:lnTo>
                    <a:pt x="153" y="643"/>
                  </a:lnTo>
                  <a:lnTo>
                    <a:pt x="153" y="649"/>
                  </a:lnTo>
                  <a:lnTo>
                    <a:pt x="153" y="656"/>
                  </a:lnTo>
                  <a:lnTo>
                    <a:pt x="153" y="660"/>
                  </a:lnTo>
                  <a:lnTo>
                    <a:pt x="153" y="662"/>
                  </a:lnTo>
                  <a:lnTo>
                    <a:pt x="151" y="662"/>
                  </a:lnTo>
                  <a:lnTo>
                    <a:pt x="151" y="666"/>
                  </a:lnTo>
                  <a:lnTo>
                    <a:pt x="151" y="670"/>
                  </a:lnTo>
                  <a:lnTo>
                    <a:pt x="153" y="677"/>
                  </a:lnTo>
                  <a:lnTo>
                    <a:pt x="156" y="683"/>
                  </a:lnTo>
                  <a:lnTo>
                    <a:pt x="162" y="691"/>
                  </a:lnTo>
                  <a:lnTo>
                    <a:pt x="166" y="694"/>
                  </a:lnTo>
                  <a:lnTo>
                    <a:pt x="170" y="698"/>
                  </a:lnTo>
                  <a:lnTo>
                    <a:pt x="175" y="704"/>
                  </a:lnTo>
                  <a:lnTo>
                    <a:pt x="183" y="708"/>
                  </a:lnTo>
                  <a:lnTo>
                    <a:pt x="189" y="712"/>
                  </a:lnTo>
                  <a:lnTo>
                    <a:pt x="198" y="714"/>
                  </a:lnTo>
                  <a:lnTo>
                    <a:pt x="204" y="717"/>
                  </a:lnTo>
                  <a:lnTo>
                    <a:pt x="214" y="719"/>
                  </a:lnTo>
                  <a:lnTo>
                    <a:pt x="221" y="721"/>
                  </a:lnTo>
                  <a:lnTo>
                    <a:pt x="229" y="723"/>
                  </a:lnTo>
                  <a:lnTo>
                    <a:pt x="237" y="723"/>
                  </a:lnTo>
                  <a:lnTo>
                    <a:pt x="244" y="725"/>
                  </a:lnTo>
                  <a:lnTo>
                    <a:pt x="250" y="727"/>
                  </a:lnTo>
                  <a:lnTo>
                    <a:pt x="258" y="727"/>
                  </a:lnTo>
                  <a:lnTo>
                    <a:pt x="263" y="727"/>
                  </a:lnTo>
                  <a:lnTo>
                    <a:pt x="269" y="729"/>
                  </a:lnTo>
                  <a:lnTo>
                    <a:pt x="275" y="729"/>
                  </a:lnTo>
                  <a:lnTo>
                    <a:pt x="279" y="729"/>
                  </a:lnTo>
                  <a:lnTo>
                    <a:pt x="346" y="725"/>
                  </a:lnTo>
                  <a:lnTo>
                    <a:pt x="346" y="723"/>
                  </a:lnTo>
                  <a:lnTo>
                    <a:pt x="349" y="719"/>
                  </a:lnTo>
                  <a:lnTo>
                    <a:pt x="353" y="714"/>
                  </a:lnTo>
                  <a:lnTo>
                    <a:pt x="357" y="706"/>
                  </a:lnTo>
                  <a:lnTo>
                    <a:pt x="361" y="700"/>
                  </a:lnTo>
                  <a:lnTo>
                    <a:pt x="363" y="694"/>
                  </a:lnTo>
                  <a:lnTo>
                    <a:pt x="367" y="691"/>
                  </a:lnTo>
                  <a:lnTo>
                    <a:pt x="370" y="685"/>
                  </a:lnTo>
                  <a:lnTo>
                    <a:pt x="374" y="677"/>
                  </a:lnTo>
                  <a:lnTo>
                    <a:pt x="378" y="672"/>
                  </a:lnTo>
                  <a:lnTo>
                    <a:pt x="380" y="664"/>
                  </a:lnTo>
                  <a:lnTo>
                    <a:pt x="384" y="656"/>
                  </a:lnTo>
                  <a:lnTo>
                    <a:pt x="388" y="649"/>
                  </a:lnTo>
                  <a:lnTo>
                    <a:pt x="391" y="639"/>
                  </a:lnTo>
                  <a:lnTo>
                    <a:pt x="393" y="629"/>
                  </a:lnTo>
                  <a:lnTo>
                    <a:pt x="397" y="622"/>
                  </a:lnTo>
                  <a:lnTo>
                    <a:pt x="401" y="612"/>
                  </a:lnTo>
                  <a:lnTo>
                    <a:pt x="403" y="605"/>
                  </a:lnTo>
                  <a:lnTo>
                    <a:pt x="407" y="597"/>
                  </a:lnTo>
                  <a:lnTo>
                    <a:pt x="411" y="589"/>
                  </a:lnTo>
                  <a:lnTo>
                    <a:pt x="412" y="582"/>
                  </a:lnTo>
                  <a:lnTo>
                    <a:pt x="414" y="576"/>
                  </a:lnTo>
                  <a:lnTo>
                    <a:pt x="416" y="568"/>
                  </a:lnTo>
                  <a:lnTo>
                    <a:pt x="418" y="564"/>
                  </a:lnTo>
                  <a:lnTo>
                    <a:pt x="418" y="561"/>
                  </a:lnTo>
                  <a:lnTo>
                    <a:pt x="420" y="559"/>
                  </a:lnTo>
                  <a:lnTo>
                    <a:pt x="422" y="555"/>
                  </a:lnTo>
                  <a:lnTo>
                    <a:pt x="422" y="555"/>
                  </a:lnTo>
                  <a:lnTo>
                    <a:pt x="468" y="647"/>
                  </a:lnTo>
                  <a:lnTo>
                    <a:pt x="535" y="664"/>
                  </a:lnTo>
                  <a:lnTo>
                    <a:pt x="535" y="662"/>
                  </a:lnTo>
                  <a:lnTo>
                    <a:pt x="537" y="658"/>
                  </a:lnTo>
                  <a:lnTo>
                    <a:pt x="537" y="652"/>
                  </a:lnTo>
                  <a:lnTo>
                    <a:pt x="537" y="649"/>
                  </a:lnTo>
                  <a:lnTo>
                    <a:pt x="537" y="645"/>
                  </a:lnTo>
                  <a:lnTo>
                    <a:pt x="537" y="639"/>
                  </a:lnTo>
                  <a:lnTo>
                    <a:pt x="537" y="633"/>
                  </a:lnTo>
                  <a:lnTo>
                    <a:pt x="537" y="628"/>
                  </a:lnTo>
                  <a:lnTo>
                    <a:pt x="537" y="620"/>
                  </a:lnTo>
                  <a:lnTo>
                    <a:pt x="539" y="614"/>
                  </a:lnTo>
                  <a:lnTo>
                    <a:pt x="537" y="606"/>
                  </a:lnTo>
                  <a:lnTo>
                    <a:pt x="537" y="599"/>
                  </a:lnTo>
                  <a:lnTo>
                    <a:pt x="537" y="591"/>
                  </a:lnTo>
                  <a:lnTo>
                    <a:pt x="535" y="584"/>
                  </a:lnTo>
                  <a:lnTo>
                    <a:pt x="533" y="576"/>
                  </a:lnTo>
                  <a:lnTo>
                    <a:pt x="531" y="568"/>
                  </a:lnTo>
                  <a:lnTo>
                    <a:pt x="529" y="563"/>
                  </a:lnTo>
                  <a:lnTo>
                    <a:pt x="529" y="555"/>
                  </a:lnTo>
                  <a:lnTo>
                    <a:pt x="525" y="547"/>
                  </a:lnTo>
                  <a:lnTo>
                    <a:pt x="523" y="541"/>
                  </a:lnTo>
                  <a:lnTo>
                    <a:pt x="521" y="536"/>
                  </a:lnTo>
                  <a:lnTo>
                    <a:pt x="520" y="532"/>
                  </a:lnTo>
                  <a:lnTo>
                    <a:pt x="518" y="526"/>
                  </a:lnTo>
                  <a:lnTo>
                    <a:pt x="516" y="520"/>
                  </a:lnTo>
                  <a:lnTo>
                    <a:pt x="512" y="517"/>
                  </a:lnTo>
                  <a:lnTo>
                    <a:pt x="512" y="513"/>
                  </a:lnTo>
                  <a:lnTo>
                    <a:pt x="508" y="509"/>
                  </a:lnTo>
                  <a:lnTo>
                    <a:pt x="508" y="509"/>
                  </a:lnTo>
                  <a:lnTo>
                    <a:pt x="489" y="417"/>
                  </a:lnTo>
                  <a:lnTo>
                    <a:pt x="487" y="415"/>
                  </a:lnTo>
                  <a:lnTo>
                    <a:pt x="485" y="411"/>
                  </a:lnTo>
                  <a:lnTo>
                    <a:pt x="479" y="408"/>
                  </a:lnTo>
                  <a:lnTo>
                    <a:pt x="474" y="402"/>
                  </a:lnTo>
                  <a:lnTo>
                    <a:pt x="470" y="398"/>
                  </a:lnTo>
                  <a:lnTo>
                    <a:pt x="466" y="394"/>
                  </a:lnTo>
                  <a:lnTo>
                    <a:pt x="460" y="390"/>
                  </a:lnTo>
                  <a:lnTo>
                    <a:pt x="456" y="387"/>
                  </a:lnTo>
                  <a:lnTo>
                    <a:pt x="451" y="383"/>
                  </a:lnTo>
                  <a:lnTo>
                    <a:pt x="447" y="377"/>
                  </a:lnTo>
                  <a:lnTo>
                    <a:pt x="441" y="373"/>
                  </a:lnTo>
                  <a:lnTo>
                    <a:pt x="435" y="369"/>
                  </a:lnTo>
                  <a:lnTo>
                    <a:pt x="430" y="366"/>
                  </a:lnTo>
                  <a:lnTo>
                    <a:pt x="424" y="360"/>
                  </a:lnTo>
                  <a:lnTo>
                    <a:pt x="418" y="356"/>
                  </a:lnTo>
                  <a:lnTo>
                    <a:pt x="412" y="352"/>
                  </a:lnTo>
                  <a:lnTo>
                    <a:pt x="407" y="346"/>
                  </a:lnTo>
                  <a:lnTo>
                    <a:pt x="401" y="343"/>
                  </a:lnTo>
                  <a:lnTo>
                    <a:pt x="395" y="339"/>
                  </a:lnTo>
                  <a:lnTo>
                    <a:pt x="391" y="337"/>
                  </a:lnTo>
                  <a:lnTo>
                    <a:pt x="386" y="333"/>
                  </a:lnTo>
                  <a:lnTo>
                    <a:pt x="382" y="331"/>
                  </a:lnTo>
                  <a:lnTo>
                    <a:pt x="376" y="327"/>
                  </a:lnTo>
                  <a:lnTo>
                    <a:pt x="374" y="325"/>
                  </a:lnTo>
                  <a:lnTo>
                    <a:pt x="370" y="322"/>
                  </a:lnTo>
                  <a:lnTo>
                    <a:pt x="369" y="322"/>
                  </a:lnTo>
                  <a:lnTo>
                    <a:pt x="357" y="297"/>
                  </a:lnTo>
                  <a:lnTo>
                    <a:pt x="355" y="297"/>
                  </a:lnTo>
                  <a:lnTo>
                    <a:pt x="353" y="295"/>
                  </a:lnTo>
                  <a:lnTo>
                    <a:pt x="349" y="293"/>
                  </a:lnTo>
                  <a:lnTo>
                    <a:pt x="346" y="293"/>
                  </a:lnTo>
                  <a:lnTo>
                    <a:pt x="338" y="289"/>
                  </a:lnTo>
                  <a:lnTo>
                    <a:pt x="330" y="289"/>
                  </a:lnTo>
                  <a:lnTo>
                    <a:pt x="326" y="289"/>
                  </a:lnTo>
                  <a:lnTo>
                    <a:pt x="323" y="289"/>
                  </a:lnTo>
                  <a:lnTo>
                    <a:pt x="317" y="289"/>
                  </a:lnTo>
                  <a:lnTo>
                    <a:pt x="313" y="289"/>
                  </a:lnTo>
                  <a:lnTo>
                    <a:pt x="305" y="289"/>
                  </a:lnTo>
                  <a:lnTo>
                    <a:pt x="300" y="289"/>
                  </a:lnTo>
                  <a:lnTo>
                    <a:pt x="294" y="289"/>
                  </a:lnTo>
                  <a:lnTo>
                    <a:pt x="288" y="291"/>
                  </a:lnTo>
                  <a:lnTo>
                    <a:pt x="281" y="293"/>
                  </a:lnTo>
                  <a:lnTo>
                    <a:pt x="273" y="293"/>
                  </a:lnTo>
                  <a:lnTo>
                    <a:pt x="267" y="295"/>
                  </a:lnTo>
                  <a:lnTo>
                    <a:pt x="263" y="297"/>
                  </a:lnTo>
                  <a:lnTo>
                    <a:pt x="256" y="297"/>
                  </a:lnTo>
                  <a:lnTo>
                    <a:pt x="252" y="297"/>
                  </a:lnTo>
                  <a:lnTo>
                    <a:pt x="246" y="297"/>
                  </a:lnTo>
                  <a:lnTo>
                    <a:pt x="244" y="299"/>
                  </a:lnTo>
                  <a:lnTo>
                    <a:pt x="239" y="301"/>
                  </a:lnTo>
                  <a:lnTo>
                    <a:pt x="237" y="302"/>
                  </a:lnTo>
                  <a:lnTo>
                    <a:pt x="147" y="180"/>
                  </a:lnTo>
                  <a:lnTo>
                    <a:pt x="143" y="178"/>
                  </a:lnTo>
                  <a:lnTo>
                    <a:pt x="139" y="172"/>
                  </a:lnTo>
                  <a:lnTo>
                    <a:pt x="133" y="167"/>
                  </a:lnTo>
                  <a:lnTo>
                    <a:pt x="130" y="163"/>
                  </a:lnTo>
                  <a:lnTo>
                    <a:pt x="126" y="155"/>
                  </a:lnTo>
                  <a:lnTo>
                    <a:pt x="122" y="149"/>
                  </a:lnTo>
                  <a:lnTo>
                    <a:pt x="116" y="144"/>
                  </a:lnTo>
                  <a:lnTo>
                    <a:pt x="110" y="136"/>
                  </a:lnTo>
                  <a:lnTo>
                    <a:pt x="105" y="128"/>
                  </a:lnTo>
                  <a:lnTo>
                    <a:pt x="101" y="121"/>
                  </a:lnTo>
                  <a:lnTo>
                    <a:pt x="95" y="111"/>
                  </a:lnTo>
                  <a:lnTo>
                    <a:pt x="89" y="104"/>
                  </a:lnTo>
                  <a:lnTo>
                    <a:pt x="86" y="96"/>
                  </a:lnTo>
                  <a:lnTo>
                    <a:pt x="82" y="86"/>
                  </a:lnTo>
                  <a:lnTo>
                    <a:pt x="78" y="77"/>
                  </a:lnTo>
                  <a:lnTo>
                    <a:pt x="74" y="69"/>
                  </a:lnTo>
                  <a:lnTo>
                    <a:pt x="72" y="61"/>
                  </a:lnTo>
                  <a:lnTo>
                    <a:pt x="68" y="54"/>
                  </a:lnTo>
                  <a:lnTo>
                    <a:pt x="66" y="46"/>
                  </a:lnTo>
                  <a:lnTo>
                    <a:pt x="65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3" y="21"/>
                  </a:lnTo>
                  <a:lnTo>
                    <a:pt x="61" y="16"/>
                  </a:lnTo>
                  <a:lnTo>
                    <a:pt x="61" y="12"/>
                  </a:lnTo>
                  <a:lnTo>
                    <a:pt x="61" y="8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9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69" name="Freeform 81"/>
            <p:cNvSpPr>
              <a:spLocks/>
            </p:cNvSpPr>
            <p:nvPr/>
          </p:nvSpPr>
          <p:spPr bwMode="auto">
            <a:xfrm>
              <a:off x="1851" y="2985"/>
              <a:ext cx="587" cy="72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49" y="34"/>
                </a:cxn>
                <a:cxn ang="0">
                  <a:pos x="69" y="90"/>
                </a:cxn>
                <a:cxn ang="0">
                  <a:pos x="84" y="145"/>
                </a:cxn>
                <a:cxn ang="0">
                  <a:pos x="99" y="159"/>
                </a:cxn>
                <a:cxn ang="0">
                  <a:pos x="107" y="126"/>
                </a:cxn>
                <a:cxn ang="0">
                  <a:pos x="118" y="128"/>
                </a:cxn>
                <a:cxn ang="0">
                  <a:pos x="132" y="166"/>
                </a:cxn>
                <a:cxn ang="0">
                  <a:pos x="145" y="228"/>
                </a:cxn>
                <a:cxn ang="0">
                  <a:pos x="160" y="285"/>
                </a:cxn>
                <a:cxn ang="0">
                  <a:pos x="166" y="304"/>
                </a:cxn>
                <a:cxn ang="0">
                  <a:pos x="172" y="273"/>
                </a:cxn>
                <a:cxn ang="0">
                  <a:pos x="183" y="239"/>
                </a:cxn>
                <a:cxn ang="0">
                  <a:pos x="204" y="216"/>
                </a:cxn>
                <a:cxn ang="0">
                  <a:pos x="241" y="214"/>
                </a:cxn>
                <a:cxn ang="0">
                  <a:pos x="256" y="270"/>
                </a:cxn>
                <a:cxn ang="0">
                  <a:pos x="254" y="195"/>
                </a:cxn>
                <a:cxn ang="0">
                  <a:pos x="298" y="184"/>
                </a:cxn>
                <a:cxn ang="0">
                  <a:pos x="336" y="186"/>
                </a:cxn>
                <a:cxn ang="0">
                  <a:pos x="365" y="218"/>
                </a:cxn>
                <a:cxn ang="0">
                  <a:pos x="415" y="243"/>
                </a:cxn>
                <a:cxn ang="0">
                  <a:pos x="457" y="287"/>
                </a:cxn>
                <a:cxn ang="0">
                  <a:pos x="462" y="350"/>
                </a:cxn>
                <a:cxn ang="0">
                  <a:pos x="455" y="413"/>
                </a:cxn>
                <a:cxn ang="0">
                  <a:pos x="453" y="448"/>
                </a:cxn>
                <a:cxn ang="0">
                  <a:pos x="483" y="425"/>
                </a:cxn>
                <a:cxn ang="0">
                  <a:pos x="499" y="442"/>
                </a:cxn>
                <a:cxn ang="0">
                  <a:pos x="503" y="476"/>
                </a:cxn>
                <a:cxn ang="0">
                  <a:pos x="504" y="513"/>
                </a:cxn>
                <a:cxn ang="0">
                  <a:pos x="506" y="543"/>
                </a:cxn>
                <a:cxn ang="0">
                  <a:pos x="455" y="524"/>
                </a:cxn>
                <a:cxn ang="0">
                  <a:pos x="464" y="490"/>
                </a:cxn>
                <a:cxn ang="0">
                  <a:pos x="438" y="461"/>
                </a:cxn>
                <a:cxn ang="0">
                  <a:pos x="409" y="442"/>
                </a:cxn>
                <a:cxn ang="0">
                  <a:pos x="397" y="459"/>
                </a:cxn>
                <a:cxn ang="0">
                  <a:pos x="376" y="518"/>
                </a:cxn>
                <a:cxn ang="0">
                  <a:pos x="353" y="576"/>
                </a:cxn>
                <a:cxn ang="0">
                  <a:pos x="338" y="606"/>
                </a:cxn>
                <a:cxn ang="0">
                  <a:pos x="323" y="622"/>
                </a:cxn>
                <a:cxn ang="0">
                  <a:pos x="269" y="623"/>
                </a:cxn>
                <a:cxn ang="0">
                  <a:pos x="218" y="616"/>
                </a:cxn>
                <a:cxn ang="0">
                  <a:pos x="155" y="583"/>
                </a:cxn>
                <a:cxn ang="0">
                  <a:pos x="189" y="593"/>
                </a:cxn>
                <a:cxn ang="0">
                  <a:pos x="216" y="587"/>
                </a:cxn>
                <a:cxn ang="0">
                  <a:pos x="197" y="553"/>
                </a:cxn>
                <a:cxn ang="0">
                  <a:pos x="162" y="503"/>
                </a:cxn>
                <a:cxn ang="0">
                  <a:pos x="145" y="467"/>
                </a:cxn>
                <a:cxn ang="0">
                  <a:pos x="176" y="469"/>
                </a:cxn>
                <a:cxn ang="0">
                  <a:pos x="202" y="472"/>
                </a:cxn>
                <a:cxn ang="0">
                  <a:pos x="197" y="455"/>
                </a:cxn>
                <a:cxn ang="0">
                  <a:pos x="166" y="419"/>
                </a:cxn>
                <a:cxn ang="0">
                  <a:pos x="132" y="377"/>
                </a:cxn>
                <a:cxn ang="0">
                  <a:pos x="103" y="342"/>
                </a:cxn>
                <a:cxn ang="0">
                  <a:pos x="88" y="319"/>
                </a:cxn>
                <a:cxn ang="0">
                  <a:pos x="65" y="270"/>
                </a:cxn>
                <a:cxn ang="0">
                  <a:pos x="28" y="178"/>
                </a:cxn>
                <a:cxn ang="0">
                  <a:pos x="4" y="88"/>
                </a:cxn>
                <a:cxn ang="0">
                  <a:pos x="2" y="29"/>
                </a:cxn>
                <a:cxn ang="0">
                  <a:pos x="6" y="4"/>
                </a:cxn>
              </a:cxnLst>
              <a:rect l="0" t="0" r="r" b="b"/>
              <a:pathLst>
                <a:path w="508" h="625">
                  <a:moveTo>
                    <a:pt x="6" y="4"/>
                  </a:moveTo>
                  <a:lnTo>
                    <a:pt x="6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5"/>
                  </a:lnTo>
                  <a:lnTo>
                    <a:pt x="42" y="21"/>
                  </a:lnTo>
                  <a:lnTo>
                    <a:pt x="48" y="29"/>
                  </a:lnTo>
                  <a:lnTo>
                    <a:pt x="49" y="34"/>
                  </a:lnTo>
                  <a:lnTo>
                    <a:pt x="53" y="42"/>
                  </a:lnTo>
                  <a:lnTo>
                    <a:pt x="55" y="52"/>
                  </a:lnTo>
                  <a:lnTo>
                    <a:pt x="59" y="61"/>
                  </a:lnTo>
                  <a:lnTo>
                    <a:pt x="63" y="71"/>
                  </a:lnTo>
                  <a:lnTo>
                    <a:pt x="67" y="80"/>
                  </a:lnTo>
                  <a:lnTo>
                    <a:pt x="69" y="90"/>
                  </a:lnTo>
                  <a:lnTo>
                    <a:pt x="72" y="101"/>
                  </a:lnTo>
                  <a:lnTo>
                    <a:pt x="76" y="111"/>
                  </a:lnTo>
                  <a:lnTo>
                    <a:pt x="78" y="121"/>
                  </a:lnTo>
                  <a:lnTo>
                    <a:pt x="80" y="128"/>
                  </a:lnTo>
                  <a:lnTo>
                    <a:pt x="84" y="138"/>
                  </a:lnTo>
                  <a:lnTo>
                    <a:pt x="84" y="145"/>
                  </a:lnTo>
                  <a:lnTo>
                    <a:pt x="88" y="151"/>
                  </a:lnTo>
                  <a:lnTo>
                    <a:pt x="90" y="157"/>
                  </a:lnTo>
                  <a:lnTo>
                    <a:pt x="92" y="163"/>
                  </a:lnTo>
                  <a:lnTo>
                    <a:pt x="93" y="164"/>
                  </a:lnTo>
                  <a:lnTo>
                    <a:pt x="97" y="164"/>
                  </a:lnTo>
                  <a:lnTo>
                    <a:pt x="99" y="159"/>
                  </a:lnTo>
                  <a:lnTo>
                    <a:pt x="101" y="151"/>
                  </a:lnTo>
                  <a:lnTo>
                    <a:pt x="101" y="147"/>
                  </a:lnTo>
                  <a:lnTo>
                    <a:pt x="103" y="142"/>
                  </a:lnTo>
                  <a:lnTo>
                    <a:pt x="103" y="138"/>
                  </a:lnTo>
                  <a:lnTo>
                    <a:pt x="105" y="134"/>
                  </a:lnTo>
                  <a:lnTo>
                    <a:pt x="107" y="126"/>
                  </a:lnTo>
                  <a:lnTo>
                    <a:pt x="109" y="121"/>
                  </a:lnTo>
                  <a:lnTo>
                    <a:pt x="109" y="117"/>
                  </a:lnTo>
                  <a:lnTo>
                    <a:pt x="113" y="117"/>
                  </a:lnTo>
                  <a:lnTo>
                    <a:pt x="114" y="119"/>
                  </a:lnTo>
                  <a:lnTo>
                    <a:pt x="116" y="124"/>
                  </a:lnTo>
                  <a:lnTo>
                    <a:pt x="118" y="128"/>
                  </a:lnTo>
                  <a:lnTo>
                    <a:pt x="120" y="132"/>
                  </a:lnTo>
                  <a:lnTo>
                    <a:pt x="122" y="138"/>
                  </a:lnTo>
                  <a:lnTo>
                    <a:pt x="124" y="145"/>
                  </a:lnTo>
                  <a:lnTo>
                    <a:pt x="126" y="151"/>
                  </a:lnTo>
                  <a:lnTo>
                    <a:pt x="128" y="159"/>
                  </a:lnTo>
                  <a:lnTo>
                    <a:pt x="132" y="166"/>
                  </a:lnTo>
                  <a:lnTo>
                    <a:pt x="134" y="176"/>
                  </a:lnTo>
                  <a:lnTo>
                    <a:pt x="136" y="186"/>
                  </a:lnTo>
                  <a:lnTo>
                    <a:pt x="137" y="195"/>
                  </a:lnTo>
                  <a:lnTo>
                    <a:pt x="141" y="207"/>
                  </a:lnTo>
                  <a:lnTo>
                    <a:pt x="143" y="216"/>
                  </a:lnTo>
                  <a:lnTo>
                    <a:pt x="145" y="228"/>
                  </a:lnTo>
                  <a:lnTo>
                    <a:pt x="149" y="239"/>
                  </a:lnTo>
                  <a:lnTo>
                    <a:pt x="151" y="249"/>
                  </a:lnTo>
                  <a:lnTo>
                    <a:pt x="155" y="260"/>
                  </a:lnTo>
                  <a:lnTo>
                    <a:pt x="157" y="268"/>
                  </a:lnTo>
                  <a:lnTo>
                    <a:pt x="158" y="277"/>
                  </a:lnTo>
                  <a:lnTo>
                    <a:pt x="160" y="285"/>
                  </a:lnTo>
                  <a:lnTo>
                    <a:pt x="162" y="293"/>
                  </a:lnTo>
                  <a:lnTo>
                    <a:pt x="164" y="298"/>
                  </a:lnTo>
                  <a:lnTo>
                    <a:pt x="164" y="302"/>
                  </a:lnTo>
                  <a:lnTo>
                    <a:pt x="164" y="304"/>
                  </a:lnTo>
                  <a:lnTo>
                    <a:pt x="166" y="306"/>
                  </a:lnTo>
                  <a:lnTo>
                    <a:pt x="166" y="304"/>
                  </a:lnTo>
                  <a:lnTo>
                    <a:pt x="166" y="298"/>
                  </a:lnTo>
                  <a:lnTo>
                    <a:pt x="166" y="295"/>
                  </a:lnTo>
                  <a:lnTo>
                    <a:pt x="168" y="291"/>
                  </a:lnTo>
                  <a:lnTo>
                    <a:pt x="168" y="285"/>
                  </a:lnTo>
                  <a:lnTo>
                    <a:pt x="170" y="279"/>
                  </a:lnTo>
                  <a:lnTo>
                    <a:pt x="172" y="273"/>
                  </a:lnTo>
                  <a:lnTo>
                    <a:pt x="172" y="268"/>
                  </a:lnTo>
                  <a:lnTo>
                    <a:pt x="174" y="262"/>
                  </a:lnTo>
                  <a:lnTo>
                    <a:pt x="178" y="256"/>
                  </a:lnTo>
                  <a:lnTo>
                    <a:pt x="178" y="249"/>
                  </a:lnTo>
                  <a:lnTo>
                    <a:pt x="181" y="243"/>
                  </a:lnTo>
                  <a:lnTo>
                    <a:pt x="183" y="239"/>
                  </a:lnTo>
                  <a:lnTo>
                    <a:pt x="187" y="233"/>
                  </a:lnTo>
                  <a:lnTo>
                    <a:pt x="189" y="230"/>
                  </a:lnTo>
                  <a:lnTo>
                    <a:pt x="191" y="226"/>
                  </a:lnTo>
                  <a:lnTo>
                    <a:pt x="195" y="224"/>
                  </a:lnTo>
                  <a:lnTo>
                    <a:pt x="199" y="220"/>
                  </a:lnTo>
                  <a:lnTo>
                    <a:pt x="204" y="216"/>
                  </a:lnTo>
                  <a:lnTo>
                    <a:pt x="212" y="214"/>
                  </a:lnTo>
                  <a:lnTo>
                    <a:pt x="218" y="212"/>
                  </a:lnTo>
                  <a:lnTo>
                    <a:pt x="225" y="212"/>
                  </a:lnTo>
                  <a:lnTo>
                    <a:pt x="231" y="212"/>
                  </a:lnTo>
                  <a:lnTo>
                    <a:pt x="237" y="214"/>
                  </a:lnTo>
                  <a:lnTo>
                    <a:pt x="241" y="214"/>
                  </a:lnTo>
                  <a:lnTo>
                    <a:pt x="244" y="216"/>
                  </a:lnTo>
                  <a:lnTo>
                    <a:pt x="246" y="218"/>
                  </a:lnTo>
                  <a:lnTo>
                    <a:pt x="250" y="220"/>
                  </a:lnTo>
                  <a:lnTo>
                    <a:pt x="252" y="222"/>
                  </a:lnTo>
                  <a:lnTo>
                    <a:pt x="254" y="224"/>
                  </a:lnTo>
                  <a:lnTo>
                    <a:pt x="256" y="270"/>
                  </a:lnTo>
                  <a:lnTo>
                    <a:pt x="267" y="226"/>
                  </a:lnTo>
                  <a:lnTo>
                    <a:pt x="332" y="228"/>
                  </a:lnTo>
                  <a:lnTo>
                    <a:pt x="325" y="210"/>
                  </a:lnTo>
                  <a:lnTo>
                    <a:pt x="250" y="197"/>
                  </a:lnTo>
                  <a:lnTo>
                    <a:pt x="252" y="197"/>
                  </a:lnTo>
                  <a:lnTo>
                    <a:pt x="254" y="195"/>
                  </a:lnTo>
                  <a:lnTo>
                    <a:pt x="260" y="193"/>
                  </a:lnTo>
                  <a:lnTo>
                    <a:pt x="266" y="191"/>
                  </a:lnTo>
                  <a:lnTo>
                    <a:pt x="273" y="189"/>
                  </a:lnTo>
                  <a:lnTo>
                    <a:pt x="281" y="187"/>
                  </a:lnTo>
                  <a:lnTo>
                    <a:pt x="288" y="184"/>
                  </a:lnTo>
                  <a:lnTo>
                    <a:pt x="298" y="184"/>
                  </a:lnTo>
                  <a:lnTo>
                    <a:pt x="306" y="184"/>
                  </a:lnTo>
                  <a:lnTo>
                    <a:pt x="313" y="184"/>
                  </a:lnTo>
                  <a:lnTo>
                    <a:pt x="321" y="184"/>
                  </a:lnTo>
                  <a:lnTo>
                    <a:pt x="327" y="184"/>
                  </a:lnTo>
                  <a:lnTo>
                    <a:pt x="331" y="184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40" y="187"/>
                  </a:lnTo>
                  <a:lnTo>
                    <a:pt x="352" y="214"/>
                  </a:lnTo>
                  <a:lnTo>
                    <a:pt x="353" y="214"/>
                  </a:lnTo>
                  <a:lnTo>
                    <a:pt x="359" y="216"/>
                  </a:lnTo>
                  <a:lnTo>
                    <a:pt x="365" y="218"/>
                  </a:lnTo>
                  <a:lnTo>
                    <a:pt x="371" y="220"/>
                  </a:lnTo>
                  <a:lnTo>
                    <a:pt x="378" y="224"/>
                  </a:lnTo>
                  <a:lnTo>
                    <a:pt x="386" y="228"/>
                  </a:lnTo>
                  <a:lnTo>
                    <a:pt x="395" y="233"/>
                  </a:lnTo>
                  <a:lnTo>
                    <a:pt x="405" y="237"/>
                  </a:lnTo>
                  <a:lnTo>
                    <a:pt x="415" y="243"/>
                  </a:lnTo>
                  <a:lnTo>
                    <a:pt x="422" y="249"/>
                  </a:lnTo>
                  <a:lnTo>
                    <a:pt x="432" y="256"/>
                  </a:lnTo>
                  <a:lnTo>
                    <a:pt x="438" y="262"/>
                  </a:lnTo>
                  <a:lnTo>
                    <a:pt x="447" y="270"/>
                  </a:lnTo>
                  <a:lnTo>
                    <a:pt x="451" y="277"/>
                  </a:lnTo>
                  <a:lnTo>
                    <a:pt x="457" y="287"/>
                  </a:lnTo>
                  <a:lnTo>
                    <a:pt x="459" y="296"/>
                  </a:lnTo>
                  <a:lnTo>
                    <a:pt x="460" y="306"/>
                  </a:lnTo>
                  <a:lnTo>
                    <a:pt x="462" y="316"/>
                  </a:lnTo>
                  <a:lnTo>
                    <a:pt x="464" y="329"/>
                  </a:lnTo>
                  <a:lnTo>
                    <a:pt x="462" y="339"/>
                  </a:lnTo>
                  <a:lnTo>
                    <a:pt x="462" y="350"/>
                  </a:lnTo>
                  <a:lnTo>
                    <a:pt x="462" y="361"/>
                  </a:lnTo>
                  <a:lnTo>
                    <a:pt x="460" y="373"/>
                  </a:lnTo>
                  <a:lnTo>
                    <a:pt x="459" y="384"/>
                  </a:lnTo>
                  <a:lnTo>
                    <a:pt x="457" y="394"/>
                  </a:lnTo>
                  <a:lnTo>
                    <a:pt x="455" y="404"/>
                  </a:lnTo>
                  <a:lnTo>
                    <a:pt x="455" y="413"/>
                  </a:lnTo>
                  <a:lnTo>
                    <a:pt x="451" y="421"/>
                  </a:lnTo>
                  <a:lnTo>
                    <a:pt x="451" y="428"/>
                  </a:lnTo>
                  <a:lnTo>
                    <a:pt x="451" y="436"/>
                  </a:lnTo>
                  <a:lnTo>
                    <a:pt x="451" y="440"/>
                  </a:lnTo>
                  <a:lnTo>
                    <a:pt x="451" y="446"/>
                  </a:lnTo>
                  <a:lnTo>
                    <a:pt x="453" y="448"/>
                  </a:lnTo>
                  <a:lnTo>
                    <a:pt x="457" y="446"/>
                  </a:lnTo>
                  <a:lnTo>
                    <a:pt x="460" y="442"/>
                  </a:lnTo>
                  <a:lnTo>
                    <a:pt x="466" y="436"/>
                  </a:lnTo>
                  <a:lnTo>
                    <a:pt x="472" y="430"/>
                  </a:lnTo>
                  <a:lnTo>
                    <a:pt x="478" y="426"/>
                  </a:lnTo>
                  <a:lnTo>
                    <a:pt x="483" y="425"/>
                  </a:lnTo>
                  <a:lnTo>
                    <a:pt x="487" y="423"/>
                  </a:lnTo>
                  <a:lnTo>
                    <a:pt x="491" y="425"/>
                  </a:lnTo>
                  <a:lnTo>
                    <a:pt x="493" y="428"/>
                  </a:lnTo>
                  <a:lnTo>
                    <a:pt x="497" y="434"/>
                  </a:lnTo>
                  <a:lnTo>
                    <a:pt x="499" y="438"/>
                  </a:lnTo>
                  <a:lnTo>
                    <a:pt x="499" y="442"/>
                  </a:lnTo>
                  <a:lnTo>
                    <a:pt x="499" y="446"/>
                  </a:lnTo>
                  <a:lnTo>
                    <a:pt x="501" y="451"/>
                  </a:lnTo>
                  <a:lnTo>
                    <a:pt x="501" y="457"/>
                  </a:lnTo>
                  <a:lnTo>
                    <a:pt x="503" y="463"/>
                  </a:lnTo>
                  <a:lnTo>
                    <a:pt x="503" y="469"/>
                  </a:lnTo>
                  <a:lnTo>
                    <a:pt x="503" y="476"/>
                  </a:lnTo>
                  <a:lnTo>
                    <a:pt x="503" y="482"/>
                  </a:lnTo>
                  <a:lnTo>
                    <a:pt x="503" y="488"/>
                  </a:lnTo>
                  <a:lnTo>
                    <a:pt x="504" y="493"/>
                  </a:lnTo>
                  <a:lnTo>
                    <a:pt x="504" y="501"/>
                  </a:lnTo>
                  <a:lnTo>
                    <a:pt x="504" y="505"/>
                  </a:lnTo>
                  <a:lnTo>
                    <a:pt x="504" y="513"/>
                  </a:lnTo>
                  <a:lnTo>
                    <a:pt x="506" y="518"/>
                  </a:lnTo>
                  <a:lnTo>
                    <a:pt x="506" y="524"/>
                  </a:lnTo>
                  <a:lnTo>
                    <a:pt x="506" y="528"/>
                  </a:lnTo>
                  <a:lnTo>
                    <a:pt x="506" y="534"/>
                  </a:lnTo>
                  <a:lnTo>
                    <a:pt x="506" y="537"/>
                  </a:lnTo>
                  <a:lnTo>
                    <a:pt x="506" y="543"/>
                  </a:lnTo>
                  <a:lnTo>
                    <a:pt x="506" y="547"/>
                  </a:lnTo>
                  <a:lnTo>
                    <a:pt x="508" y="549"/>
                  </a:lnTo>
                  <a:lnTo>
                    <a:pt x="447" y="532"/>
                  </a:lnTo>
                  <a:lnTo>
                    <a:pt x="449" y="530"/>
                  </a:lnTo>
                  <a:lnTo>
                    <a:pt x="451" y="528"/>
                  </a:lnTo>
                  <a:lnTo>
                    <a:pt x="455" y="524"/>
                  </a:lnTo>
                  <a:lnTo>
                    <a:pt x="460" y="520"/>
                  </a:lnTo>
                  <a:lnTo>
                    <a:pt x="464" y="514"/>
                  </a:lnTo>
                  <a:lnTo>
                    <a:pt x="468" y="509"/>
                  </a:lnTo>
                  <a:lnTo>
                    <a:pt x="468" y="501"/>
                  </a:lnTo>
                  <a:lnTo>
                    <a:pt x="466" y="493"/>
                  </a:lnTo>
                  <a:lnTo>
                    <a:pt x="464" y="490"/>
                  </a:lnTo>
                  <a:lnTo>
                    <a:pt x="460" y="484"/>
                  </a:lnTo>
                  <a:lnTo>
                    <a:pt x="457" y="480"/>
                  </a:lnTo>
                  <a:lnTo>
                    <a:pt x="453" y="474"/>
                  </a:lnTo>
                  <a:lnTo>
                    <a:pt x="447" y="470"/>
                  </a:lnTo>
                  <a:lnTo>
                    <a:pt x="441" y="467"/>
                  </a:lnTo>
                  <a:lnTo>
                    <a:pt x="438" y="461"/>
                  </a:lnTo>
                  <a:lnTo>
                    <a:pt x="434" y="459"/>
                  </a:lnTo>
                  <a:lnTo>
                    <a:pt x="428" y="453"/>
                  </a:lnTo>
                  <a:lnTo>
                    <a:pt x="422" y="449"/>
                  </a:lnTo>
                  <a:lnTo>
                    <a:pt x="417" y="448"/>
                  </a:lnTo>
                  <a:lnTo>
                    <a:pt x="415" y="446"/>
                  </a:lnTo>
                  <a:lnTo>
                    <a:pt x="409" y="442"/>
                  </a:lnTo>
                  <a:lnTo>
                    <a:pt x="407" y="440"/>
                  </a:lnTo>
                  <a:lnTo>
                    <a:pt x="405" y="440"/>
                  </a:lnTo>
                  <a:lnTo>
                    <a:pt x="405" y="444"/>
                  </a:lnTo>
                  <a:lnTo>
                    <a:pt x="403" y="448"/>
                  </a:lnTo>
                  <a:lnTo>
                    <a:pt x="401" y="453"/>
                  </a:lnTo>
                  <a:lnTo>
                    <a:pt x="397" y="459"/>
                  </a:lnTo>
                  <a:lnTo>
                    <a:pt x="395" y="467"/>
                  </a:lnTo>
                  <a:lnTo>
                    <a:pt x="392" y="476"/>
                  </a:lnTo>
                  <a:lnTo>
                    <a:pt x="388" y="488"/>
                  </a:lnTo>
                  <a:lnTo>
                    <a:pt x="384" y="497"/>
                  </a:lnTo>
                  <a:lnTo>
                    <a:pt x="380" y="507"/>
                  </a:lnTo>
                  <a:lnTo>
                    <a:pt x="376" y="518"/>
                  </a:lnTo>
                  <a:lnTo>
                    <a:pt x="373" y="528"/>
                  </a:lnTo>
                  <a:lnTo>
                    <a:pt x="367" y="539"/>
                  </a:lnTo>
                  <a:lnTo>
                    <a:pt x="363" y="549"/>
                  </a:lnTo>
                  <a:lnTo>
                    <a:pt x="359" y="558"/>
                  </a:lnTo>
                  <a:lnTo>
                    <a:pt x="357" y="568"/>
                  </a:lnTo>
                  <a:lnTo>
                    <a:pt x="353" y="576"/>
                  </a:lnTo>
                  <a:lnTo>
                    <a:pt x="350" y="581"/>
                  </a:lnTo>
                  <a:lnTo>
                    <a:pt x="348" y="589"/>
                  </a:lnTo>
                  <a:lnTo>
                    <a:pt x="346" y="595"/>
                  </a:lnTo>
                  <a:lnTo>
                    <a:pt x="342" y="599"/>
                  </a:lnTo>
                  <a:lnTo>
                    <a:pt x="340" y="602"/>
                  </a:lnTo>
                  <a:lnTo>
                    <a:pt x="338" y="606"/>
                  </a:lnTo>
                  <a:lnTo>
                    <a:pt x="338" y="610"/>
                  </a:lnTo>
                  <a:lnTo>
                    <a:pt x="336" y="614"/>
                  </a:lnTo>
                  <a:lnTo>
                    <a:pt x="334" y="618"/>
                  </a:lnTo>
                  <a:lnTo>
                    <a:pt x="332" y="620"/>
                  </a:lnTo>
                  <a:lnTo>
                    <a:pt x="332" y="620"/>
                  </a:lnTo>
                  <a:lnTo>
                    <a:pt x="323" y="622"/>
                  </a:lnTo>
                  <a:lnTo>
                    <a:pt x="313" y="623"/>
                  </a:lnTo>
                  <a:lnTo>
                    <a:pt x="304" y="623"/>
                  </a:lnTo>
                  <a:lnTo>
                    <a:pt x="296" y="625"/>
                  </a:lnTo>
                  <a:lnTo>
                    <a:pt x="287" y="625"/>
                  </a:lnTo>
                  <a:lnTo>
                    <a:pt x="277" y="625"/>
                  </a:lnTo>
                  <a:lnTo>
                    <a:pt x="269" y="623"/>
                  </a:lnTo>
                  <a:lnTo>
                    <a:pt x="262" y="623"/>
                  </a:lnTo>
                  <a:lnTo>
                    <a:pt x="252" y="622"/>
                  </a:lnTo>
                  <a:lnTo>
                    <a:pt x="243" y="620"/>
                  </a:lnTo>
                  <a:lnTo>
                    <a:pt x="235" y="618"/>
                  </a:lnTo>
                  <a:lnTo>
                    <a:pt x="227" y="618"/>
                  </a:lnTo>
                  <a:lnTo>
                    <a:pt x="218" y="616"/>
                  </a:lnTo>
                  <a:lnTo>
                    <a:pt x="210" y="616"/>
                  </a:lnTo>
                  <a:lnTo>
                    <a:pt x="201" y="614"/>
                  </a:lnTo>
                  <a:lnTo>
                    <a:pt x="193" y="614"/>
                  </a:lnTo>
                  <a:lnTo>
                    <a:pt x="149" y="583"/>
                  </a:lnTo>
                  <a:lnTo>
                    <a:pt x="153" y="583"/>
                  </a:lnTo>
                  <a:lnTo>
                    <a:pt x="155" y="583"/>
                  </a:lnTo>
                  <a:lnTo>
                    <a:pt x="160" y="585"/>
                  </a:lnTo>
                  <a:lnTo>
                    <a:pt x="164" y="587"/>
                  </a:lnTo>
                  <a:lnTo>
                    <a:pt x="170" y="589"/>
                  </a:lnTo>
                  <a:lnTo>
                    <a:pt x="178" y="589"/>
                  </a:lnTo>
                  <a:lnTo>
                    <a:pt x="183" y="591"/>
                  </a:lnTo>
                  <a:lnTo>
                    <a:pt x="189" y="593"/>
                  </a:lnTo>
                  <a:lnTo>
                    <a:pt x="197" y="593"/>
                  </a:lnTo>
                  <a:lnTo>
                    <a:pt x="201" y="593"/>
                  </a:lnTo>
                  <a:lnTo>
                    <a:pt x="206" y="593"/>
                  </a:lnTo>
                  <a:lnTo>
                    <a:pt x="210" y="591"/>
                  </a:lnTo>
                  <a:lnTo>
                    <a:pt x="214" y="589"/>
                  </a:lnTo>
                  <a:lnTo>
                    <a:pt x="216" y="587"/>
                  </a:lnTo>
                  <a:lnTo>
                    <a:pt x="216" y="585"/>
                  </a:lnTo>
                  <a:lnTo>
                    <a:pt x="214" y="579"/>
                  </a:lnTo>
                  <a:lnTo>
                    <a:pt x="210" y="574"/>
                  </a:lnTo>
                  <a:lnTo>
                    <a:pt x="206" y="566"/>
                  </a:lnTo>
                  <a:lnTo>
                    <a:pt x="202" y="560"/>
                  </a:lnTo>
                  <a:lnTo>
                    <a:pt x="197" y="553"/>
                  </a:lnTo>
                  <a:lnTo>
                    <a:pt x="191" y="543"/>
                  </a:lnTo>
                  <a:lnTo>
                    <a:pt x="185" y="535"/>
                  </a:lnTo>
                  <a:lnTo>
                    <a:pt x="179" y="528"/>
                  </a:lnTo>
                  <a:lnTo>
                    <a:pt x="174" y="518"/>
                  </a:lnTo>
                  <a:lnTo>
                    <a:pt x="168" y="511"/>
                  </a:lnTo>
                  <a:lnTo>
                    <a:pt x="162" y="503"/>
                  </a:lnTo>
                  <a:lnTo>
                    <a:pt x="157" y="495"/>
                  </a:lnTo>
                  <a:lnTo>
                    <a:pt x="153" y="488"/>
                  </a:lnTo>
                  <a:lnTo>
                    <a:pt x="149" y="482"/>
                  </a:lnTo>
                  <a:lnTo>
                    <a:pt x="145" y="476"/>
                  </a:lnTo>
                  <a:lnTo>
                    <a:pt x="145" y="472"/>
                  </a:lnTo>
                  <a:lnTo>
                    <a:pt x="145" y="467"/>
                  </a:lnTo>
                  <a:lnTo>
                    <a:pt x="151" y="465"/>
                  </a:lnTo>
                  <a:lnTo>
                    <a:pt x="155" y="465"/>
                  </a:lnTo>
                  <a:lnTo>
                    <a:pt x="160" y="465"/>
                  </a:lnTo>
                  <a:lnTo>
                    <a:pt x="164" y="467"/>
                  </a:lnTo>
                  <a:lnTo>
                    <a:pt x="172" y="469"/>
                  </a:lnTo>
                  <a:lnTo>
                    <a:pt x="176" y="469"/>
                  </a:lnTo>
                  <a:lnTo>
                    <a:pt x="181" y="470"/>
                  </a:lnTo>
                  <a:lnTo>
                    <a:pt x="187" y="472"/>
                  </a:lnTo>
                  <a:lnTo>
                    <a:pt x="191" y="472"/>
                  </a:lnTo>
                  <a:lnTo>
                    <a:pt x="197" y="472"/>
                  </a:lnTo>
                  <a:lnTo>
                    <a:pt x="201" y="474"/>
                  </a:lnTo>
                  <a:lnTo>
                    <a:pt x="202" y="472"/>
                  </a:lnTo>
                  <a:lnTo>
                    <a:pt x="206" y="472"/>
                  </a:lnTo>
                  <a:lnTo>
                    <a:pt x="206" y="470"/>
                  </a:lnTo>
                  <a:lnTo>
                    <a:pt x="204" y="467"/>
                  </a:lnTo>
                  <a:lnTo>
                    <a:pt x="202" y="465"/>
                  </a:lnTo>
                  <a:lnTo>
                    <a:pt x="201" y="461"/>
                  </a:lnTo>
                  <a:lnTo>
                    <a:pt x="197" y="455"/>
                  </a:lnTo>
                  <a:lnTo>
                    <a:pt x="193" y="449"/>
                  </a:lnTo>
                  <a:lnTo>
                    <a:pt x="189" y="446"/>
                  </a:lnTo>
                  <a:lnTo>
                    <a:pt x="183" y="440"/>
                  </a:lnTo>
                  <a:lnTo>
                    <a:pt x="178" y="432"/>
                  </a:lnTo>
                  <a:lnTo>
                    <a:pt x="172" y="426"/>
                  </a:lnTo>
                  <a:lnTo>
                    <a:pt x="166" y="419"/>
                  </a:lnTo>
                  <a:lnTo>
                    <a:pt x="160" y="411"/>
                  </a:lnTo>
                  <a:lnTo>
                    <a:pt x="155" y="405"/>
                  </a:lnTo>
                  <a:lnTo>
                    <a:pt x="149" y="398"/>
                  </a:lnTo>
                  <a:lnTo>
                    <a:pt x="141" y="390"/>
                  </a:lnTo>
                  <a:lnTo>
                    <a:pt x="137" y="384"/>
                  </a:lnTo>
                  <a:lnTo>
                    <a:pt x="132" y="377"/>
                  </a:lnTo>
                  <a:lnTo>
                    <a:pt x="126" y="369"/>
                  </a:lnTo>
                  <a:lnTo>
                    <a:pt x="120" y="363"/>
                  </a:lnTo>
                  <a:lnTo>
                    <a:pt x="116" y="360"/>
                  </a:lnTo>
                  <a:lnTo>
                    <a:pt x="111" y="352"/>
                  </a:lnTo>
                  <a:lnTo>
                    <a:pt x="107" y="346"/>
                  </a:lnTo>
                  <a:lnTo>
                    <a:pt x="103" y="342"/>
                  </a:lnTo>
                  <a:lnTo>
                    <a:pt x="101" y="339"/>
                  </a:lnTo>
                  <a:lnTo>
                    <a:pt x="95" y="331"/>
                  </a:lnTo>
                  <a:lnTo>
                    <a:pt x="92" y="325"/>
                  </a:lnTo>
                  <a:lnTo>
                    <a:pt x="90" y="321"/>
                  </a:lnTo>
                  <a:lnTo>
                    <a:pt x="90" y="321"/>
                  </a:lnTo>
                  <a:lnTo>
                    <a:pt x="88" y="319"/>
                  </a:lnTo>
                  <a:lnTo>
                    <a:pt x="86" y="316"/>
                  </a:lnTo>
                  <a:lnTo>
                    <a:pt x="84" y="310"/>
                  </a:lnTo>
                  <a:lnTo>
                    <a:pt x="80" y="302"/>
                  </a:lnTo>
                  <a:lnTo>
                    <a:pt x="76" y="293"/>
                  </a:lnTo>
                  <a:lnTo>
                    <a:pt x="71" y="281"/>
                  </a:lnTo>
                  <a:lnTo>
                    <a:pt x="65" y="270"/>
                  </a:lnTo>
                  <a:lnTo>
                    <a:pt x="59" y="256"/>
                  </a:lnTo>
                  <a:lnTo>
                    <a:pt x="53" y="241"/>
                  </a:lnTo>
                  <a:lnTo>
                    <a:pt x="48" y="226"/>
                  </a:lnTo>
                  <a:lnTo>
                    <a:pt x="40" y="210"/>
                  </a:lnTo>
                  <a:lnTo>
                    <a:pt x="34" y="195"/>
                  </a:lnTo>
                  <a:lnTo>
                    <a:pt x="28" y="178"/>
                  </a:lnTo>
                  <a:lnTo>
                    <a:pt x="23" y="163"/>
                  </a:lnTo>
                  <a:lnTo>
                    <a:pt x="17" y="145"/>
                  </a:lnTo>
                  <a:lnTo>
                    <a:pt x="13" y="130"/>
                  </a:lnTo>
                  <a:lnTo>
                    <a:pt x="9" y="115"/>
                  </a:lnTo>
                  <a:lnTo>
                    <a:pt x="6" y="101"/>
                  </a:lnTo>
                  <a:lnTo>
                    <a:pt x="4" y="88"/>
                  </a:lnTo>
                  <a:lnTo>
                    <a:pt x="2" y="77"/>
                  </a:lnTo>
                  <a:lnTo>
                    <a:pt x="2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2" y="21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4D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0" name="Freeform 82"/>
            <p:cNvSpPr>
              <a:spLocks/>
            </p:cNvSpPr>
            <p:nvPr/>
          </p:nvSpPr>
          <p:spPr bwMode="auto">
            <a:xfrm>
              <a:off x="2098" y="4032"/>
              <a:ext cx="78" cy="22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11"/>
                </a:cxn>
                <a:cxn ang="0">
                  <a:pos x="27" y="21"/>
                </a:cxn>
                <a:cxn ang="0">
                  <a:pos x="34" y="28"/>
                </a:cxn>
                <a:cxn ang="0">
                  <a:pos x="46" y="36"/>
                </a:cxn>
                <a:cxn ang="0">
                  <a:pos x="59" y="40"/>
                </a:cxn>
                <a:cxn ang="0">
                  <a:pos x="63" y="42"/>
                </a:cxn>
                <a:cxn ang="0">
                  <a:pos x="55" y="45"/>
                </a:cxn>
                <a:cxn ang="0">
                  <a:pos x="48" y="49"/>
                </a:cxn>
                <a:cxn ang="0">
                  <a:pos x="38" y="55"/>
                </a:cxn>
                <a:cxn ang="0">
                  <a:pos x="29" y="57"/>
                </a:cxn>
                <a:cxn ang="0">
                  <a:pos x="34" y="63"/>
                </a:cxn>
                <a:cxn ang="0">
                  <a:pos x="48" y="70"/>
                </a:cxn>
                <a:cxn ang="0">
                  <a:pos x="57" y="76"/>
                </a:cxn>
                <a:cxn ang="0">
                  <a:pos x="57" y="78"/>
                </a:cxn>
                <a:cxn ang="0">
                  <a:pos x="53" y="82"/>
                </a:cxn>
                <a:cxn ang="0">
                  <a:pos x="48" y="91"/>
                </a:cxn>
                <a:cxn ang="0">
                  <a:pos x="42" y="101"/>
                </a:cxn>
                <a:cxn ang="0">
                  <a:pos x="36" y="110"/>
                </a:cxn>
                <a:cxn ang="0">
                  <a:pos x="30" y="122"/>
                </a:cxn>
                <a:cxn ang="0">
                  <a:pos x="25" y="133"/>
                </a:cxn>
                <a:cxn ang="0">
                  <a:pos x="19" y="147"/>
                </a:cxn>
                <a:cxn ang="0">
                  <a:pos x="15" y="160"/>
                </a:cxn>
                <a:cxn ang="0">
                  <a:pos x="9" y="172"/>
                </a:cxn>
                <a:cxn ang="0">
                  <a:pos x="6" y="181"/>
                </a:cxn>
                <a:cxn ang="0">
                  <a:pos x="4" y="193"/>
                </a:cxn>
                <a:cxn ang="0">
                  <a:pos x="2" y="195"/>
                </a:cxn>
                <a:cxn ang="0">
                  <a:pos x="2" y="187"/>
                </a:cxn>
                <a:cxn ang="0">
                  <a:pos x="2" y="175"/>
                </a:cxn>
                <a:cxn ang="0">
                  <a:pos x="2" y="158"/>
                </a:cxn>
                <a:cxn ang="0">
                  <a:pos x="0" y="139"/>
                </a:cxn>
                <a:cxn ang="0">
                  <a:pos x="0" y="118"/>
                </a:cxn>
                <a:cxn ang="0">
                  <a:pos x="0" y="97"/>
                </a:cxn>
                <a:cxn ang="0">
                  <a:pos x="2" y="76"/>
                </a:cxn>
                <a:cxn ang="0">
                  <a:pos x="2" y="59"/>
                </a:cxn>
                <a:cxn ang="0">
                  <a:pos x="2" y="44"/>
                </a:cxn>
                <a:cxn ang="0">
                  <a:pos x="6" y="30"/>
                </a:cxn>
                <a:cxn ang="0">
                  <a:pos x="8" y="19"/>
                </a:cxn>
                <a:cxn ang="0">
                  <a:pos x="11" y="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67" h="195">
                  <a:moveTo>
                    <a:pt x="15" y="0"/>
                  </a:moveTo>
                  <a:lnTo>
                    <a:pt x="15" y="0"/>
                  </a:lnTo>
                  <a:lnTo>
                    <a:pt x="17" y="5"/>
                  </a:lnTo>
                  <a:lnTo>
                    <a:pt x="19" y="11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30" y="26"/>
                  </a:lnTo>
                  <a:lnTo>
                    <a:pt x="34" y="28"/>
                  </a:lnTo>
                  <a:lnTo>
                    <a:pt x="40" y="32"/>
                  </a:lnTo>
                  <a:lnTo>
                    <a:pt x="46" y="36"/>
                  </a:lnTo>
                  <a:lnTo>
                    <a:pt x="52" y="40"/>
                  </a:lnTo>
                  <a:lnTo>
                    <a:pt x="59" y="40"/>
                  </a:lnTo>
                  <a:lnTo>
                    <a:pt x="67" y="44"/>
                  </a:lnTo>
                  <a:lnTo>
                    <a:pt x="63" y="42"/>
                  </a:lnTo>
                  <a:lnTo>
                    <a:pt x="59" y="44"/>
                  </a:lnTo>
                  <a:lnTo>
                    <a:pt x="55" y="45"/>
                  </a:lnTo>
                  <a:lnTo>
                    <a:pt x="52" y="47"/>
                  </a:lnTo>
                  <a:lnTo>
                    <a:pt x="48" y="49"/>
                  </a:lnTo>
                  <a:lnTo>
                    <a:pt x="44" y="53"/>
                  </a:lnTo>
                  <a:lnTo>
                    <a:pt x="38" y="55"/>
                  </a:lnTo>
                  <a:lnTo>
                    <a:pt x="32" y="57"/>
                  </a:lnTo>
                  <a:lnTo>
                    <a:pt x="29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42" y="68"/>
                  </a:lnTo>
                  <a:lnTo>
                    <a:pt x="48" y="70"/>
                  </a:lnTo>
                  <a:lnTo>
                    <a:pt x="52" y="74"/>
                  </a:lnTo>
                  <a:lnTo>
                    <a:pt x="57" y="76"/>
                  </a:lnTo>
                  <a:lnTo>
                    <a:pt x="59" y="78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3" y="82"/>
                  </a:lnTo>
                  <a:lnTo>
                    <a:pt x="52" y="88"/>
                  </a:lnTo>
                  <a:lnTo>
                    <a:pt x="48" y="91"/>
                  </a:lnTo>
                  <a:lnTo>
                    <a:pt x="44" y="97"/>
                  </a:lnTo>
                  <a:lnTo>
                    <a:pt x="42" y="101"/>
                  </a:lnTo>
                  <a:lnTo>
                    <a:pt x="38" y="107"/>
                  </a:lnTo>
                  <a:lnTo>
                    <a:pt x="36" y="110"/>
                  </a:lnTo>
                  <a:lnTo>
                    <a:pt x="34" y="116"/>
                  </a:lnTo>
                  <a:lnTo>
                    <a:pt x="30" y="122"/>
                  </a:lnTo>
                  <a:lnTo>
                    <a:pt x="29" y="128"/>
                  </a:lnTo>
                  <a:lnTo>
                    <a:pt x="25" y="133"/>
                  </a:lnTo>
                  <a:lnTo>
                    <a:pt x="23" y="141"/>
                  </a:lnTo>
                  <a:lnTo>
                    <a:pt x="19" y="147"/>
                  </a:lnTo>
                  <a:lnTo>
                    <a:pt x="17" y="153"/>
                  </a:lnTo>
                  <a:lnTo>
                    <a:pt x="15" y="160"/>
                  </a:lnTo>
                  <a:lnTo>
                    <a:pt x="13" y="166"/>
                  </a:lnTo>
                  <a:lnTo>
                    <a:pt x="9" y="172"/>
                  </a:lnTo>
                  <a:lnTo>
                    <a:pt x="8" y="177"/>
                  </a:lnTo>
                  <a:lnTo>
                    <a:pt x="6" y="181"/>
                  </a:lnTo>
                  <a:lnTo>
                    <a:pt x="6" y="187"/>
                  </a:lnTo>
                  <a:lnTo>
                    <a:pt x="4" y="193"/>
                  </a:lnTo>
                  <a:lnTo>
                    <a:pt x="4" y="195"/>
                  </a:lnTo>
                  <a:lnTo>
                    <a:pt x="2" y="195"/>
                  </a:lnTo>
                  <a:lnTo>
                    <a:pt x="2" y="191"/>
                  </a:lnTo>
                  <a:lnTo>
                    <a:pt x="2" y="187"/>
                  </a:lnTo>
                  <a:lnTo>
                    <a:pt x="2" y="181"/>
                  </a:lnTo>
                  <a:lnTo>
                    <a:pt x="2" y="175"/>
                  </a:lnTo>
                  <a:lnTo>
                    <a:pt x="2" y="166"/>
                  </a:lnTo>
                  <a:lnTo>
                    <a:pt x="2" y="158"/>
                  </a:lnTo>
                  <a:lnTo>
                    <a:pt x="2" y="149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2" y="76"/>
                  </a:lnTo>
                  <a:lnTo>
                    <a:pt x="2" y="68"/>
                  </a:lnTo>
                  <a:lnTo>
                    <a:pt x="2" y="59"/>
                  </a:lnTo>
                  <a:lnTo>
                    <a:pt x="2" y="51"/>
                  </a:lnTo>
                  <a:lnTo>
                    <a:pt x="2" y="44"/>
                  </a:lnTo>
                  <a:lnTo>
                    <a:pt x="4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9" y="15"/>
                  </a:lnTo>
                  <a:lnTo>
                    <a:pt x="11" y="7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1" name="Freeform 83"/>
            <p:cNvSpPr>
              <a:spLocks/>
            </p:cNvSpPr>
            <p:nvPr/>
          </p:nvSpPr>
          <p:spPr bwMode="auto">
            <a:xfrm>
              <a:off x="1868" y="3664"/>
              <a:ext cx="172" cy="35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26" y="8"/>
                </a:cxn>
                <a:cxn ang="0">
                  <a:pos x="138" y="21"/>
                </a:cxn>
                <a:cxn ang="0">
                  <a:pos x="147" y="35"/>
                </a:cxn>
                <a:cxn ang="0">
                  <a:pos x="145" y="42"/>
                </a:cxn>
                <a:cxn ang="0">
                  <a:pos x="134" y="40"/>
                </a:cxn>
                <a:cxn ang="0">
                  <a:pos x="121" y="40"/>
                </a:cxn>
                <a:cxn ang="0">
                  <a:pos x="111" y="40"/>
                </a:cxn>
                <a:cxn ang="0">
                  <a:pos x="107" y="46"/>
                </a:cxn>
                <a:cxn ang="0">
                  <a:pos x="107" y="56"/>
                </a:cxn>
                <a:cxn ang="0">
                  <a:pos x="107" y="67"/>
                </a:cxn>
                <a:cxn ang="0">
                  <a:pos x="109" y="75"/>
                </a:cxn>
                <a:cxn ang="0">
                  <a:pos x="117" y="86"/>
                </a:cxn>
                <a:cxn ang="0">
                  <a:pos x="124" y="94"/>
                </a:cxn>
                <a:cxn ang="0">
                  <a:pos x="130" y="98"/>
                </a:cxn>
                <a:cxn ang="0">
                  <a:pos x="130" y="100"/>
                </a:cxn>
                <a:cxn ang="0">
                  <a:pos x="121" y="109"/>
                </a:cxn>
                <a:cxn ang="0">
                  <a:pos x="107" y="124"/>
                </a:cxn>
                <a:cxn ang="0">
                  <a:pos x="90" y="142"/>
                </a:cxn>
                <a:cxn ang="0">
                  <a:pos x="78" y="151"/>
                </a:cxn>
                <a:cxn ang="0">
                  <a:pos x="69" y="157"/>
                </a:cxn>
                <a:cxn ang="0">
                  <a:pos x="61" y="161"/>
                </a:cxn>
                <a:cxn ang="0">
                  <a:pos x="52" y="166"/>
                </a:cxn>
                <a:cxn ang="0">
                  <a:pos x="42" y="174"/>
                </a:cxn>
                <a:cxn ang="0">
                  <a:pos x="33" y="182"/>
                </a:cxn>
                <a:cxn ang="0">
                  <a:pos x="33" y="184"/>
                </a:cxn>
                <a:cxn ang="0">
                  <a:pos x="33" y="193"/>
                </a:cxn>
                <a:cxn ang="0">
                  <a:pos x="33" y="209"/>
                </a:cxn>
                <a:cxn ang="0">
                  <a:pos x="34" y="222"/>
                </a:cxn>
                <a:cxn ang="0">
                  <a:pos x="34" y="232"/>
                </a:cxn>
                <a:cxn ang="0">
                  <a:pos x="34" y="237"/>
                </a:cxn>
                <a:cxn ang="0">
                  <a:pos x="33" y="247"/>
                </a:cxn>
                <a:cxn ang="0">
                  <a:pos x="31" y="260"/>
                </a:cxn>
                <a:cxn ang="0">
                  <a:pos x="27" y="272"/>
                </a:cxn>
                <a:cxn ang="0">
                  <a:pos x="23" y="283"/>
                </a:cxn>
                <a:cxn ang="0">
                  <a:pos x="17" y="295"/>
                </a:cxn>
                <a:cxn ang="0">
                  <a:pos x="13" y="306"/>
                </a:cxn>
                <a:cxn ang="0">
                  <a:pos x="0" y="302"/>
                </a:cxn>
                <a:cxn ang="0">
                  <a:pos x="27" y="151"/>
                </a:cxn>
                <a:cxn ang="0">
                  <a:pos x="34" y="142"/>
                </a:cxn>
                <a:cxn ang="0">
                  <a:pos x="42" y="130"/>
                </a:cxn>
                <a:cxn ang="0">
                  <a:pos x="52" y="119"/>
                </a:cxn>
                <a:cxn ang="0">
                  <a:pos x="61" y="103"/>
                </a:cxn>
                <a:cxn ang="0">
                  <a:pos x="73" y="86"/>
                </a:cxn>
                <a:cxn ang="0">
                  <a:pos x="82" y="71"/>
                </a:cxn>
                <a:cxn ang="0">
                  <a:pos x="90" y="54"/>
                </a:cxn>
                <a:cxn ang="0">
                  <a:pos x="98" y="40"/>
                </a:cxn>
                <a:cxn ang="0">
                  <a:pos x="103" y="27"/>
                </a:cxn>
                <a:cxn ang="0">
                  <a:pos x="107" y="17"/>
                </a:cxn>
                <a:cxn ang="0">
                  <a:pos x="111" y="8"/>
                </a:cxn>
                <a:cxn ang="0">
                  <a:pos x="115" y="0"/>
                </a:cxn>
                <a:cxn ang="0">
                  <a:pos x="117" y="0"/>
                </a:cxn>
              </a:cxnLst>
              <a:rect l="0" t="0" r="r" b="b"/>
              <a:pathLst>
                <a:path w="149" h="310">
                  <a:moveTo>
                    <a:pt x="117" y="0"/>
                  </a:moveTo>
                  <a:lnTo>
                    <a:pt x="117" y="0"/>
                  </a:lnTo>
                  <a:lnTo>
                    <a:pt x="121" y="2"/>
                  </a:lnTo>
                  <a:lnTo>
                    <a:pt x="126" y="8"/>
                  </a:lnTo>
                  <a:lnTo>
                    <a:pt x="132" y="13"/>
                  </a:lnTo>
                  <a:lnTo>
                    <a:pt x="138" y="21"/>
                  </a:lnTo>
                  <a:lnTo>
                    <a:pt x="143" y="27"/>
                  </a:lnTo>
                  <a:lnTo>
                    <a:pt x="147" y="35"/>
                  </a:lnTo>
                  <a:lnTo>
                    <a:pt x="149" y="42"/>
                  </a:lnTo>
                  <a:lnTo>
                    <a:pt x="145" y="42"/>
                  </a:lnTo>
                  <a:lnTo>
                    <a:pt x="142" y="42"/>
                  </a:lnTo>
                  <a:lnTo>
                    <a:pt x="134" y="40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5" y="40"/>
                  </a:lnTo>
                  <a:lnTo>
                    <a:pt x="111" y="40"/>
                  </a:lnTo>
                  <a:lnTo>
                    <a:pt x="109" y="40"/>
                  </a:lnTo>
                  <a:lnTo>
                    <a:pt x="107" y="46"/>
                  </a:lnTo>
                  <a:lnTo>
                    <a:pt x="107" y="52"/>
                  </a:lnTo>
                  <a:lnTo>
                    <a:pt x="107" y="56"/>
                  </a:lnTo>
                  <a:lnTo>
                    <a:pt x="107" y="61"/>
                  </a:lnTo>
                  <a:lnTo>
                    <a:pt x="107" y="67"/>
                  </a:lnTo>
                  <a:lnTo>
                    <a:pt x="109" y="71"/>
                  </a:lnTo>
                  <a:lnTo>
                    <a:pt x="109" y="75"/>
                  </a:lnTo>
                  <a:lnTo>
                    <a:pt x="111" y="80"/>
                  </a:lnTo>
                  <a:lnTo>
                    <a:pt x="117" y="86"/>
                  </a:lnTo>
                  <a:lnTo>
                    <a:pt x="121" y="92"/>
                  </a:lnTo>
                  <a:lnTo>
                    <a:pt x="124" y="94"/>
                  </a:lnTo>
                  <a:lnTo>
                    <a:pt x="128" y="98"/>
                  </a:lnTo>
                  <a:lnTo>
                    <a:pt x="130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26" y="105"/>
                  </a:lnTo>
                  <a:lnTo>
                    <a:pt x="121" y="109"/>
                  </a:lnTo>
                  <a:lnTo>
                    <a:pt x="115" y="119"/>
                  </a:lnTo>
                  <a:lnTo>
                    <a:pt x="107" y="124"/>
                  </a:lnTo>
                  <a:lnTo>
                    <a:pt x="99" y="134"/>
                  </a:lnTo>
                  <a:lnTo>
                    <a:pt x="90" y="142"/>
                  </a:lnTo>
                  <a:lnTo>
                    <a:pt x="82" y="147"/>
                  </a:lnTo>
                  <a:lnTo>
                    <a:pt x="78" y="151"/>
                  </a:lnTo>
                  <a:lnTo>
                    <a:pt x="75" y="153"/>
                  </a:lnTo>
                  <a:lnTo>
                    <a:pt x="69" y="157"/>
                  </a:lnTo>
                  <a:lnTo>
                    <a:pt x="65" y="159"/>
                  </a:lnTo>
                  <a:lnTo>
                    <a:pt x="61" y="161"/>
                  </a:lnTo>
                  <a:lnTo>
                    <a:pt x="56" y="165"/>
                  </a:lnTo>
                  <a:lnTo>
                    <a:pt x="52" y="166"/>
                  </a:lnTo>
                  <a:lnTo>
                    <a:pt x="48" y="170"/>
                  </a:lnTo>
                  <a:lnTo>
                    <a:pt x="42" y="174"/>
                  </a:lnTo>
                  <a:lnTo>
                    <a:pt x="36" y="180"/>
                  </a:lnTo>
                  <a:lnTo>
                    <a:pt x="33" y="182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3" y="188"/>
                  </a:lnTo>
                  <a:lnTo>
                    <a:pt x="33" y="193"/>
                  </a:lnTo>
                  <a:lnTo>
                    <a:pt x="33" y="201"/>
                  </a:lnTo>
                  <a:lnTo>
                    <a:pt x="33" y="209"/>
                  </a:lnTo>
                  <a:lnTo>
                    <a:pt x="34" y="218"/>
                  </a:lnTo>
                  <a:lnTo>
                    <a:pt x="34" y="222"/>
                  </a:lnTo>
                  <a:lnTo>
                    <a:pt x="34" y="228"/>
                  </a:lnTo>
                  <a:lnTo>
                    <a:pt x="34" y="232"/>
                  </a:lnTo>
                  <a:lnTo>
                    <a:pt x="36" y="235"/>
                  </a:lnTo>
                  <a:lnTo>
                    <a:pt x="34" y="237"/>
                  </a:lnTo>
                  <a:lnTo>
                    <a:pt x="34" y="243"/>
                  </a:lnTo>
                  <a:lnTo>
                    <a:pt x="33" y="247"/>
                  </a:lnTo>
                  <a:lnTo>
                    <a:pt x="33" y="254"/>
                  </a:lnTo>
                  <a:lnTo>
                    <a:pt x="31" y="260"/>
                  </a:lnTo>
                  <a:lnTo>
                    <a:pt x="29" y="266"/>
                  </a:lnTo>
                  <a:lnTo>
                    <a:pt x="27" y="272"/>
                  </a:lnTo>
                  <a:lnTo>
                    <a:pt x="25" y="277"/>
                  </a:lnTo>
                  <a:lnTo>
                    <a:pt x="23" y="283"/>
                  </a:lnTo>
                  <a:lnTo>
                    <a:pt x="19" y="289"/>
                  </a:lnTo>
                  <a:lnTo>
                    <a:pt x="17" y="295"/>
                  </a:lnTo>
                  <a:lnTo>
                    <a:pt x="15" y="300"/>
                  </a:lnTo>
                  <a:lnTo>
                    <a:pt x="13" y="306"/>
                  </a:lnTo>
                  <a:lnTo>
                    <a:pt x="13" y="310"/>
                  </a:lnTo>
                  <a:lnTo>
                    <a:pt x="0" y="302"/>
                  </a:lnTo>
                  <a:lnTo>
                    <a:pt x="25" y="155"/>
                  </a:lnTo>
                  <a:lnTo>
                    <a:pt x="27" y="151"/>
                  </a:lnTo>
                  <a:lnTo>
                    <a:pt x="33" y="145"/>
                  </a:lnTo>
                  <a:lnTo>
                    <a:pt x="34" y="142"/>
                  </a:lnTo>
                  <a:lnTo>
                    <a:pt x="38" y="136"/>
                  </a:lnTo>
                  <a:lnTo>
                    <a:pt x="42" y="130"/>
                  </a:lnTo>
                  <a:lnTo>
                    <a:pt x="48" y="124"/>
                  </a:lnTo>
                  <a:lnTo>
                    <a:pt x="52" y="119"/>
                  </a:lnTo>
                  <a:lnTo>
                    <a:pt x="57" y="111"/>
                  </a:lnTo>
                  <a:lnTo>
                    <a:pt x="61" y="103"/>
                  </a:lnTo>
                  <a:lnTo>
                    <a:pt x="67" y="96"/>
                  </a:lnTo>
                  <a:lnTo>
                    <a:pt x="73" y="86"/>
                  </a:lnTo>
                  <a:lnTo>
                    <a:pt x="77" y="79"/>
                  </a:lnTo>
                  <a:lnTo>
                    <a:pt x="82" y="71"/>
                  </a:lnTo>
                  <a:lnTo>
                    <a:pt x="88" y="63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98" y="40"/>
                  </a:lnTo>
                  <a:lnTo>
                    <a:pt x="101" y="35"/>
                  </a:lnTo>
                  <a:lnTo>
                    <a:pt x="103" y="27"/>
                  </a:lnTo>
                  <a:lnTo>
                    <a:pt x="107" y="21"/>
                  </a:lnTo>
                  <a:lnTo>
                    <a:pt x="107" y="17"/>
                  </a:lnTo>
                  <a:lnTo>
                    <a:pt x="111" y="13"/>
                  </a:lnTo>
                  <a:lnTo>
                    <a:pt x="111" y="8"/>
                  </a:lnTo>
                  <a:lnTo>
                    <a:pt x="115" y="2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2" name="Freeform 84"/>
            <p:cNvSpPr>
              <a:spLocks/>
            </p:cNvSpPr>
            <p:nvPr/>
          </p:nvSpPr>
          <p:spPr bwMode="auto">
            <a:xfrm>
              <a:off x="2290" y="3565"/>
              <a:ext cx="243" cy="2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1" y="67"/>
                </a:cxn>
                <a:cxn ang="0">
                  <a:pos x="210" y="84"/>
                </a:cxn>
                <a:cxn ang="0">
                  <a:pos x="184" y="251"/>
                </a:cxn>
                <a:cxn ang="0">
                  <a:pos x="168" y="258"/>
                </a:cxn>
                <a:cxn ang="0">
                  <a:pos x="0" y="159"/>
                </a:cxn>
                <a:cxn ang="0">
                  <a:pos x="0" y="126"/>
                </a:cxn>
                <a:cxn ang="0">
                  <a:pos x="12" y="13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0" h="258">
                  <a:moveTo>
                    <a:pt x="15" y="0"/>
                  </a:moveTo>
                  <a:lnTo>
                    <a:pt x="191" y="67"/>
                  </a:lnTo>
                  <a:lnTo>
                    <a:pt x="210" y="84"/>
                  </a:lnTo>
                  <a:lnTo>
                    <a:pt x="184" y="251"/>
                  </a:lnTo>
                  <a:lnTo>
                    <a:pt x="168" y="258"/>
                  </a:lnTo>
                  <a:lnTo>
                    <a:pt x="0" y="159"/>
                  </a:lnTo>
                  <a:lnTo>
                    <a:pt x="0" y="126"/>
                  </a:lnTo>
                  <a:lnTo>
                    <a:pt x="12" y="1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86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3" name="Freeform 85"/>
            <p:cNvSpPr>
              <a:spLocks/>
            </p:cNvSpPr>
            <p:nvPr/>
          </p:nvSpPr>
          <p:spPr bwMode="auto">
            <a:xfrm>
              <a:off x="2304" y="3601"/>
              <a:ext cx="179" cy="233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88" y="30"/>
                </a:cxn>
                <a:cxn ang="0">
                  <a:pos x="99" y="44"/>
                </a:cxn>
                <a:cxn ang="0">
                  <a:pos x="107" y="49"/>
                </a:cxn>
                <a:cxn ang="0">
                  <a:pos x="114" y="59"/>
                </a:cxn>
                <a:cxn ang="0">
                  <a:pos x="120" y="68"/>
                </a:cxn>
                <a:cxn ang="0">
                  <a:pos x="128" y="78"/>
                </a:cxn>
                <a:cxn ang="0">
                  <a:pos x="137" y="91"/>
                </a:cxn>
                <a:cxn ang="0">
                  <a:pos x="147" y="103"/>
                </a:cxn>
                <a:cxn ang="0">
                  <a:pos x="153" y="112"/>
                </a:cxn>
                <a:cxn ang="0">
                  <a:pos x="155" y="116"/>
                </a:cxn>
                <a:cxn ang="0">
                  <a:pos x="155" y="122"/>
                </a:cxn>
                <a:cxn ang="0">
                  <a:pos x="155" y="134"/>
                </a:cxn>
                <a:cxn ang="0">
                  <a:pos x="155" y="149"/>
                </a:cxn>
                <a:cxn ang="0">
                  <a:pos x="153" y="166"/>
                </a:cxn>
                <a:cxn ang="0">
                  <a:pos x="149" y="181"/>
                </a:cxn>
                <a:cxn ang="0">
                  <a:pos x="145" y="193"/>
                </a:cxn>
                <a:cxn ang="0">
                  <a:pos x="141" y="200"/>
                </a:cxn>
                <a:cxn ang="0">
                  <a:pos x="141" y="202"/>
                </a:cxn>
                <a:cxn ang="0">
                  <a:pos x="137" y="200"/>
                </a:cxn>
                <a:cxn ang="0">
                  <a:pos x="128" y="193"/>
                </a:cxn>
                <a:cxn ang="0">
                  <a:pos x="120" y="187"/>
                </a:cxn>
                <a:cxn ang="0">
                  <a:pos x="111" y="181"/>
                </a:cxn>
                <a:cxn ang="0">
                  <a:pos x="101" y="174"/>
                </a:cxn>
                <a:cxn ang="0">
                  <a:pos x="90" y="168"/>
                </a:cxn>
                <a:cxn ang="0">
                  <a:pos x="74" y="160"/>
                </a:cxn>
                <a:cxn ang="0">
                  <a:pos x="59" y="153"/>
                </a:cxn>
                <a:cxn ang="0">
                  <a:pos x="46" y="145"/>
                </a:cxn>
                <a:cxn ang="0">
                  <a:pos x="32" y="137"/>
                </a:cxn>
                <a:cxn ang="0">
                  <a:pos x="19" y="132"/>
                </a:cxn>
                <a:cxn ang="0">
                  <a:pos x="9" y="128"/>
                </a:cxn>
                <a:cxn ang="0">
                  <a:pos x="0" y="124"/>
                </a:cxn>
                <a:cxn ang="0">
                  <a:pos x="0" y="118"/>
                </a:cxn>
                <a:cxn ang="0">
                  <a:pos x="2" y="103"/>
                </a:cxn>
                <a:cxn ang="0">
                  <a:pos x="2" y="84"/>
                </a:cxn>
                <a:cxn ang="0">
                  <a:pos x="3" y="61"/>
                </a:cxn>
                <a:cxn ang="0">
                  <a:pos x="5" y="38"/>
                </a:cxn>
                <a:cxn ang="0">
                  <a:pos x="7" y="19"/>
                </a:cxn>
                <a:cxn ang="0">
                  <a:pos x="9" y="3"/>
                </a:cxn>
                <a:cxn ang="0">
                  <a:pos x="11" y="0"/>
                </a:cxn>
              </a:cxnLst>
              <a:rect l="0" t="0" r="r" b="b"/>
              <a:pathLst>
                <a:path w="155" h="202">
                  <a:moveTo>
                    <a:pt x="11" y="0"/>
                  </a:moveTo>
                  <a:lnTo>
                    <a:pt x="82" y="26"/>
                  </a:lnTo>
                  <a:lnTo>
                    <a:pt x="84" y="26"/>
                  </a:lnTo>
                  <a:lnTo>
                    <a:pt x="88" y="30"/>
                  </a:lnTo>
                  <a:lnTo>
                    <a:pt x="93" y="36"/>
                  </a:lnTo>
                  <a:lnTo>
                    <a:pt x="99" y="44"/>
                  </a:lnTo>
                  <a:lnTo>
                    <a:pt x="103" y="46"/>
                  </a:lnTo>
                  <a:lnTo>
                    <a:pt x="107" y="49"/>
                  </a:lnTo>
                  <a:lnTo>
                    <a:pt x="111" y="55"/>
                  </a:lnTo>
                  <a:lnTo>
                    <a:pt x="114" y="59"/>
                  </a:lnTo>
                  <a:lnTo>
                    <a:pt x="118" y="63"/>
                  </a:lnTo>
                  <a:lnTo>
                    <a:pt x="120" y="68"/>
                  </a:lnTo>
                  <a:lnTo>
                    <a:pt x="124" y="72"/>
                  </a:lnTo>
                  <a:lnTo>
                    <a:pt x="128" y="78"/>
                  </a:lnTo>
                  <a:lnTo>
                    <a:pt x="133" y="84"/>
                  </a:lnTo>
                  <a:lnTo>
                    <a:pt x="137" y="91"/>
                  </a:lnTo>
                  <a:lnTo>
                    <a:pt x="141" y="97"/>
                  </a:lnTo>
                  <a:lnTo>
                    <a:pt x="147" y="103"/>
                  </a:lnTo>
                  <a:lnTo>
                    <a:pt x="149" y="109"/>
                  </a:lnTo>
                  <a:lnTo>
                    <a:pt x="153" y="112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5" y="134"/>
                  </a:lnTo>
                  <a:lnTo>
                    <a:pt x="155" y="141"/>
                  </a:lnTo>
                  <a:lnTo>
                    <a:pt x="155" y="149"/>
                  </a:lnTo>
                  <a:lnTo>
                    <a:pt x="153" y="156"/>
                  </a:lnTo>
                  <a:lnTo>
                    <a:pt x="153" y="166"/>
                  </a:lnTo>
                  <a:lnTo>
                    <a:pt x="151" y="174"/>
                  </a:lnTo>
                  <a:lnTo>
                    <a:pt x="149" y="181"/>
                  </a:lnTo>
                  <a:lnTo>
                    <a:pt x="147" y="187"/>
                  </a:lnTo>
                  <a:lnTo>
                    <a:pt x="145" y="193"/>
                  </a:lnTo>
                  <a:lnTo>
                    <a:pt x="143" y="197"/>
                  </a:lnTo>
                  <a:lnTo>
                    <a:pt x="141" y="200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39" y="202"/>
                  </a:lnTo>
                  <a:lnTo>
                    <a:pt x="137" y="200"/>
                  </a:lnTo>
                  <a:lnTo>
                    <a:pt x="133" y="197"/>
                  </a:lnTo>
                  <a:lnTo>
                    <a:pt x="128" y="193"/>
                  </a:lnTo>
                  <a:lnTo>
                    <a:pt x="124" y="189"/>
                  </a:lnTo>
                  <a:lnTo>
                    <a:pt x="120" y="187"/>
                  </a:lnTo>
                  <a:lnTo>
                    <a:pt x="114" y="185"/>
                  </a:lnTo>
                  <a:lnTo>
                    <a:pt x="111" y="181"/>
                  </a:lnTo>
                  <a:lnTo>
                    <a:pt x="107" y="177"/>
                  </a:lnTo>
                  <a:lnTo>
                    <a:pt x="101" y="174"/>
                  </a:lnTo>
                  <a:lnTo>
                    <a:pt x="95" y="172"/>
                  </a:lnTo>
                  <a:lnTo>
                    <a:pt x="90" y="168"/>
                  </a:lnTo>
                  <a:lnTo>
                    <a:pt x="82" y="164"/>
                  </a:lnTo>
                  <a:lnTo>
                    <a:pt x="74" y="160"/>
                  </a:lnTo>
                  <a:lnTo>
                    <a:pt x="67" y="156"/>
                  </a:lnTo>
                  <a:lnTo>
                    <a:pt x="59" y="153"/>
                  </a:lnTo>
                  <a:lnTo>
                    <a:pt x="51" y="149"/>
                  </a:lnTo>
                  <a:lnTo>
                    <a:pt x="46" y="145"/>
                  </a:lnTo>
                  <a:lnTo>
                    <a:pt x="38" y="141"/>
                  </a:lnTo>
                  <a:lnTo>
                    <a:pt x="32" y="137"/>
                  </a:lnTo>
                  <a:lnTo>
                    <a:pt x="25" y="134"/>
                  </a:lnTo>
                  <a:lnTo>
                    <a:pt x="19" y="132"/>
                  </a:lnTo>
                  <a:lnTo>
                    <a:pt x="13" y="128"/>
                  </a:lnTo>
                  <a:lnTo>
                    <a:pt x="9" y="128"/>
                  </a:lnTo>
                  <a:lnTo>
                    <a:pt x="2" y="124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3"/>
                  </a:lnTo>
                  <a:lnTo>
                    <a:pt x="2" y="93"/>
                  </a:lnTo>
                  <a:lnTo>
                    <a:pt x="2" y="84"/>
                  </a:lnTo>
                  <a:lnTo>
                    <a:pt x="3" y="72"/>
                  </a:lnTo>
                  <a:lnTo>
                    <a:pt x="3" y="61"/>
                  </a:lnTo>
                  <a:lnTo>
                    <a:pt x="3" y="49"/>
                  </a:lnTo>
                  <a:lnTo>
                    <a:pt x="5" y="38"/>
                  </a:lnTo>
                  <a:lnTo>
                    <a:pt x="5" y="26"/>
                  </a:lnTo>
                  <a:lnTo>
                    <a:pt x="7" y="19"/>
                  </a:lnTo>
                  <a:lnTo>
                    <a:pt x="7" y="9"/>
                  </a:lnTo>
                  <a:lnTo>
                    <a:pt x="9" y="3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4" name="Freeform 86"/>
            <p:cNvSpPr>
              <a:spLocks/>
            </p:cNvSpPr>
            <p:nvPr/>
          </p:nvSpPr>
          <p:spPr bwMode="auto">
            <a:xfrm>
              <a:off x="2382" y="3625"/>
              <a:ext cx="101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21" y="9"/>
                </a:cxn>
                <a:cxn ang="0">
                  <a:pos x="28" y="13"/>
                </a:cxn>
                <a:cxn ang="0">
                  <a:pos x="32" y="17"/>
                </a:cxn>
                <a:cxn ang="0">
                  <a:pos x="40" y="21"/>
                </a:cxn>
                <a:cxn ang="0">
                  <a:pos x="44" y="25"/>
                </a:cxn>
                <a:cxn ang="0">
                  <a:pos x="49" y="28"/>
                </a:cxn>
                <a:cxn ang="0">
                  <a:pos x="55" y="32"/>
                </a:cxn>
                <a:cxn ang="0">
                  <a:pos x="59" y="36"/>
                </a:cxn>
                <a:cxn ang="0">
                  <a:pos x="63" y="42"/>
                </a:cxn>
                <a:cxn ang="0">
                  <a:pos x="66" y="46"/>
                </a:cxn>
                <a:cxn ang="0">
                  <a:pos x="68" y="49"/>
                </a:cxn>
                <a:cxn ang="0">
                  <a:pos x="70" y="53"/>
                </a:cxn>
                <a:cxn ang="0">
                  <a:pos x="74" y="59"/>
                </a:cxn>
                <a:cxn ang="0">
                  <a:pos x="76" y="63"/>
                </a:cxn>
                <a:cxn ang="0">
                  <a:pos x="78" y="67"/>
                </a:cxn>
                <a:cxn ang="0">
                  <a:pos x="80" y="72"/>
                </a:cxn>
                <a:cxn ang="0">
                  <a:pos x="80" y="76"/>
                </a:cxn>
                <a:cxn ang="0">
                  <a:pos x="82" y="80"/>
                </a:cxn>
                <a:cxn ang="0">
                  <a:pos x="84" y="88"/>
                </a:cxn>
                <a:cxn ang="0">
                  <a:pos x="86" y="93"/>
                </a:cxn>
                <a:cxn ang="0">
                  <a:pos x="88" y="97"/>
                </a:cxn>
                <a:cxn ang="0">
                  <a:pos x="88" y="99"/>
                </a:cxn>
                <a:cxn ang="0">
                  <a:pos x="86" y="97"/>
                </a:cxn>
                <a:cxn ang="0">
                  <a:pos x="84" y="93"/>
                </a:cxn>
                <a:cxn ang="0">
                  <a:pos x="76" y="91"/>
                </a:cxn>
                <a:cxn ang="0">
                  <a:pos x="70" y="91"/>
                </a:cxn>
                <a:cxn ang="0">
                  <a:pos x="63" y="91"/>
                </a:cxn>
                <a:cxn ang="0">
                  <a:pos x="57" y="91"/>
                </a:cxn>
                <a:cxn ang="0">
                  <a:pos x="49" y="91"/>
                </a:cxn>
                <a:cxn ang="0">
                  <a:pos x="44" y="91"/>
                </a:cxn>
                <a:cxn ang="0">
                  <a:pos x="36" y="91"/>
                </a:cxn>
                <a:cxn ang="0">
                  <a:pos x="32" y="91"/>
                </a:cxn>
                <a:cxn ang="0">
                  <a:pos x="30" y="91"/>
                </a:cxn>
                <a:cxn ang="0">
                  <a:pos x="28" y="91"/>
                </a:cxn>
                <a:cxn ang="0">
                  <a:pos x="28" y="90"/>
                </a:cxn>
                <a:cxn ang="0">
                  <a:pos x="28" y="88"/>
                </a:cxn>
                <a:cxn ang="0">
                  <a:pos x="28" y="82"/>
                </a:cxn>
                <a:cxn ang="0">
                  <a:pos x="28" y="78"/>
                </a:cxn>
                <a:cxn ang="0">
                  <a:pos x="28" y="70"/>
                </a:cxn>
                <a:cxn ang="0">
                  <a:pos x="28" y="63"/>
                </a:cxn>
                <a:cxn ang="0">
                  <a:pos x="28" y="55"/>
                </a:cxn>
                <a:cxn ang="0">
                  <a:pos x="28" y="46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6" y="32"/>
                </a:cxn>
                <a:cxn ang="0">
                  <a:pos x="24" y="28"/>
                </a:cxn>
                <a:cxn ang="0">
                  <a:pos x="19" y="21"/>
                </a:cxn>
                <a:cxn ang="0">
                  <a:pos x="15" y="13"/>
                </a:cxn>
                <a:cxn ang="0">
                  <a:pos x="7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8" h="99">
                  <a:moveTo>
                    <a:pt x="0" y="0"/>
                  </a:moveTo>
                  <a:lnTo>
                    <a:pt x="1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21" y="9"/>
                  </a:lnTo>
                  <a:lnTo>
                    <a:pt x="28" y="13"/>
                  </a:lnTo>
                  <a:lnTo>
                    <a:pt x="32" y="17"/>
                  </a:lnTo>
                  <a:lnTo>
                    <a:pt x="40" y="21"/>
                  </a:lnTo>
                  <a:lnTo>
                    <a:pt x="44" y="25"/>
                  </a:lnTo>
                  <a:lnTo>
                    <a:pt x="49" y="28"/>
                  </a:lnTo>
                  <a:lnTo>
                    <a:pt x="55" y="32"/>
                  </a:lnTo>
                  <a:lnTo>
                    <a:pt x="59" y="36"/>
                  </a:lnTo>
                  <a:lnTo>
                    <a:pt x="63" y="42"/>
                  </a:lnTo>
                  <a:lnTo>
                    <a:pt x="66" y="46"/>
                  </a:lnTo>
                  <a:lnTo>
                    <a:pt x="68" y="49"/>
                  </a:lnTo>
                  <a:lnTo>
                    <a:pt x="70" y="53"/>
                  </a:lnTo>
                  <a:lnTo>
                    <a:pt x="74" y="59"/>
                  </a:lnTo>
                  <a:lnTo>
                    <a:pt x="76" y="63"/>
                  </a:lnTo>
                  <a:lnTo>
                    <a:pt x="78" y="67"/>
                  </a:lnTo>
                  <a:lnTo>
                    <a:pt x="80" y="72"/>
                  </a:lnTo>
                  <a:lnTo>
                    <a:pt x="80" y="76"/>
                  </a:lnTo>
                  <a:lnTo>
                    <a:pt x="82" y="80"/>
                  </a:lnTo>
                  <a:lnTo>
                    <a:pt x="84" y="88"/>
                  </a:lnTo>
                  <a:lnTo>
                    <a:pt x="86" y="93"/>
                  </a:lnTo>
                  <a:lnTo>
                    <a:pt x="88" y="97"/>
                  </a:lnTo>
                  <a:lnTo>
                    <a:pt x="88" y="99"/>
                  </a:lnTo>
                  <a:lnTo>
                    <a:pt x="86" y="97"/>
                  </a:lnTo>
                  <a:lnTo>
                    <a:pt x="84" y="93"/>
                  </a:lnTo>
                  <a:lnTo>
                    <a:pt x="76" y="91"/>
                  </a:lnTo>
                  <a:lnTo>
                    <a:pt x="70" y="91"/>
                  </a:lnTo>
                  <a:lnTo>
                    <a:pt x="63" y="91"/>
                  </a:lnTo>
                  <a:lnTo>
                    <a:pt x="57" y="91"/>
                  </a:lnTo>
                  <a:lnTo>
                    <a:pt x="49" y="91"/>
                  </a:lnTo>
                  <a:lnTo>
                    <a:pt x="44" y="91"/>
                  </a:lnTo>
                  <a:lnTo>
                    <a:pt x="36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8" y="91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2"/>
                  </a:lnTo>
                  <a:lnTo>
                    <a:pt x="28" y="78"/>
                  </a:lnTo>
                  <a:lnTo>
                    <a:pt x="28" y="70"/>
                  </a:lnTo>
                  <a:lnTo>
                    <a:pt x="28" y="63"/>
                  </a:lnTo>
                  <a:lnTo>
                    <a:pt x="28" y="55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19" y="21"/>
                  </a:lnTo>
                  <a:lnTo>
                    <a:pt x="15" y="13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5" name="Freeform 87"/>
            <p:cNvSpPr>
              <a:spLocks/>
            </p:cNvSpPr>
            <p:nvPr/>
          </p:nvSpPr>
          <p:spPr bwMode="auto">
            <a:xfrm>
              <a:off x="2266" y="3596"/>
              <a:ext cx="49" cy="14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27" y="6"/>
                </a:cxn>
                <a:cxn ang="0">
                  <a:pos x="21" y="11"/>
                </a:cxn>
                <a:cxn ang="0">
                  <a:pos x="17" y="17"/>
                </a:cxn>
                <a:cxn ang="0">
                  <a:pos x="15" y="25"/>
                </a:cxn>
                <a:cxn ang="0">
                  <a:pos x="15" y="29"/>
                </a:cxn>
                <a:cxn ang="0">
                  <a:pos x="15" y="32"/>
                </a:cxn>
                <a:cxn ang="0">
                  <a:pos x="0" y="51"/>
                </a:cxn>
                <a:cxn ang="0">
                  <a:pos x="0" y="71"/>
                </a:cxn>
                <a:cxn ang="0">
                  <a:pos x="15" y="84"/>
                </a:cxn>
                <a:cxn ang="0">
                  <a:pos x="14" y="84"/>
                </a:cxn>
                <a:cxn ang="0">
                  <a:pos x="14" y="90"/>
                </a:cxn>
                <a:cxn ang="0">
                  <a:pos x="14" y="94"/>
                </a:cxn>
                <a:cxn ang="0">
                  <a:pos x="15" y="101"/>
                </a:cxn>
                <a:cxn ang="0">
                  <a:pos x="17" y="105"/>
                </a:cxn>
                <a:cxn ang="0">
                  <a:pos x="21" y="109"/>
                </a:cxn>
                <a:cxn ang="0">
                  <a:pos x="25" y="113"/>
                </a:cxn>
                <a:cxn ang="0">
                  <a:pos x="29" y="118"/>
                </a:cxn>
                <a:cxn ang="0">
                  <a:pos x="36" y="124"/>
                </a:cxn>
                <a:cxn ang="0">
                  <a:pos x="40" y="128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128">
                  <a:moveTo>
                    <a:pt x="42" y="0"/>
                  </a:moveTo>
                  <a:lnTo>
                    <a:pt x="38" y="0"/>
                  </a:lnTo>
                  <a:lnTo>
                    <a:pt x="35" y="2"/>
                  </a:lnTo>
                  <a:lnTo>
                    <a:pt x="27" y="6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5" y="25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0" y="51"/>
                  </a:lnTo>
                  <a:lnTo>
                    <a:pt x="0" y="71"/>
                  </a:lnTo>
                  <a:lnTo>
                    <a:pt x="15" y="84"/>
                  </a:lnTo>
                  <a:lnTo>
                    <a:pt x="14" y="84"/>
                  </a:lnTo>
                  <a:lnTo>
                    <a:pt x="14" y="90"/>
                  </a:lnTo>
                  <a:lnTo>
                    <a:pt x="14" y="94"/>
                  </a:lnTo>
                  <a:lnTo>
                    <a:pt x="15" y="101"/>
                  </a:lnTo>
                  <a:lnTo>
                    <a:pt x="17" y="105"/>
                  </a:lnTo>
                  <a:lnTo>
                    <a:pt x="21" y="109"/>
                  </a:lnTo>
                  <a:lnTo>
                    <a:pt x="25" y="113"/>
                  </a:lnTo>
                  <a:lnTo>
                    <a:pt x="29" y="118"/>
                  </a:lnTo>
                  <a:lnTo>
                    <a:pt x="36" y="124"/>
                  </a:lnTo>
                  <a:lnTo>
                    <a:pt x="40" y="12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6" name="Freeform 88"/>
            <p:cNvSpPr>
              <a:spLocks/>
            </p:cNvSpPr>
            <p:nvPr/>
          </p:nvSpPr>
          <p:spPr bwMode="auto">
            <a:xfrm>
              <a:off x="2304" y="3739"/>
              <a:ext cx="129" cy="10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2" y="2"/>
                </a:cxn>
                <a:cxn ang="0">
                  <a:pos x="44" y="8"/>
                </a:cxn>
                <a:cxn ang="0">
                  <a:pos x="46" y="14"/>
                </a:cxn>
                <a:cxn ang="0">
                  <a:pos x="47" y="21"/>
                </a:cxn>
                <a:cxn ang="0">
                  <a:pos x="47" y="27"/>
                </a:cxn>
                <a:cxn ang="0">
                  <a:pos x="47" y="29"/>
                </a:cxn>
                <a:cxn ang="0">
                  <a:pos x="67" y="19"/>
                </a:cxn>
                <a:cxn ang="0">
                  <a:pos x="68" y="21"/>
                </a:cxn>
                <a:cxn ang="0">
                  <a:pos x="76" y="25"/>
                </a:cxn>
                <a:cxn ang="0">
                  <a:pos x="80" y="27"/>
                </a:cxn>
                <a:cxn ang="0">
                  <a:pos x="84" y="33"/>
                </a:cxn>
                <a:cxn ang="0">
                  <a:pos x="88" y="36"/>
                </a:cxn>
                <a:cxn ang="0">
                  <a:pos x="91" y="42"/>
                </a:cxn>
                <a:cxn ang="0">
                  <a:pos x="93" y="50"/>
                </a:cxn>
                <a:cxn ang="0">
                  <a:pos x="93" y="57"/>
                </a:cxn>
                <a:cxn ang="0">
                  <a:pos x="93" y="63"/>
                </a:cxn>
                <a:cxn ang="0">
                  <a:pos x="93" y="65"/>
                </a:cxn>
                <a:cxn ang="0">
                  <a:pos x="111" y="79"/>
                </a:cxn>
                <a:cxn ang="0">
                  <a:pos x="90" y="90"/>
                </a:cxn>
                <a:cxn ang="0">
                  <a:pos x="86" y="86"/>
                </a:cxn>
                <a:cxn ang="0">
                  <a:pos x="78" y="82"/>
                </a:cxn>
                <a:cxn ang="0">
                  <a:pos x="72" y="80"/>
                </a:cxn>
                <a:cxn ang="0">
                  <a:pos x="68" y="79"/>
                </a:cxn>
                <a:cxn ang="0">
                  <a:pos x="63" y="77"/>
                </a:cxn>
                <a:cxn ang="0">
                  <a:pos x="59" y="75"/>
                </a:cxn>
                <a:cxn ang="0">
                  <a:pos x="53" y="73"/>
                </a:cxn>
                <a:cxn ang="0">
                  <a:pos x="49" y="73"/>
                </a:cxn>
                <a:cxn ang="0">
                  <a:pos x="46" y="73"/>
                </a:cxn>
                <a:cxn ang="0">
                  <a:pos x="44" y="73"/>
                </a:cxn>
                <a:cxn ang="0">
                  <a:pos x="38" y="73"/>
                </a:cxn>
                <a:cxn ang="0">
                  <a:pos x="38" y="75"/>
                </a:cxn>
                <a:cxn ang="0">
                  <a:pos x="26" y="52"/>
                </a:cxn>
                <a:cxn ang="0">
                  <a:pos x="25" y="50"/>
                </a:cxn>
                <a:cxn ang="0">
                  <a:pos x="17" y="48"/>
                </a:cxn>
                <a:cxn ang="0">
                  <a:pos x="13" y="44"/>
                </a:cxn>
                <a:cxn ang="0">
                  <a:pos x="9" y="42"/>
                </a:cxn>
                <a:cxn ang="0">
                  <a:pos x="3" y="40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2" y="31"/>
                </a:cxn>
                <a:cxn ang="0">
                  <a:pos x="3" y="29"/>
                </a:cxn>
                <a:cxn ang="0">
                  <a:pos x="11" y="27"/>
                </a:cxn>
                <a:cxn ang="0">
                  <a:pos x="15" y="27"/>
                </a:cxn>
                <a:cxn ang="0">
                  <a:pos x="21" y="29"/>
                </a:cxn>
                <a:cxn ang="0">
                  <a:pos x="23" y="29"/>
                </a:cxn>
                <a:cxn ang="0">
                  <a:pos x="25" y="29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11" h="90">
                  <a:moveTo>
                    <a:pt x="34" y="0"/>
                  </a:moveTo>
                  <a:lnTo>
                    <a:pt x="34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4" y="8"/>
                  </a:lnTo>
                  <a:lnTo>
                    <a:pt x="46" y="14"/>
                  </a:lnTo>
                  <a:lnTo>
                    <a:pt x="47" y="21"/>
                  </a:lnTo>
                  <a:lnTo>
                    <a:pt x="47" y="27"/>
                  </a:lnTo>
                  <a:lnTo>
                    <a:pt x="47" y="29"/>
                  </a:lnTo>
                  <a:lnTo>
                    <a:pt x="67" y="19"/>
                  </a:lnTo>
                  <a:lnTo>
                    <a:pt x="68" y="21"/>
                  </a:lnTo>
                  <a:lnTo>
                    <a:pt x="76" y="25"/>
                  </a:lnTo>
                  <a:lnTo>
                    <a:pt x="80" y="27"/>
                  </a:lnTo>
                  <a:lnTo>
                    <a:pt x="84" y="33"/>
                  </a:lnTo>
                  <a:lnTo>
                    <a:pt x="88" y="36"/>
                  </a:lnTo>
                  <a:lnTo>
                    <a:pt x="91" y="42"/>
                  </a:lnTo>
                  <a:lnTo>
                    <a:pt x="93" y="50"/>
                  </a:lnTo>
                  <a:lnTo>
                    <a:pt x="93" y="57"/>
                  </a:lnTo>
                  <a:lnTo>
                    <a:pt x="93" y="63"/>
                  </a:lnTo>
                  <a:lnTo>
                    <a:pt x="93" y="65"/>
                  </a:lnTo>
                  <a:lnTo>
                    <a:pt x="111" y="79"/>
                  </a:lnTo>
                  <a:lnTo>
                    <a:pt x="90" y="90"/>
                  </a:lnTo>
                  <a:lnTo>
                    <a:pt x="86" y="86"/>
                  </a:lnTo>
                  <a:lnTo>
                    <a:pt x="78" y="82"/>
                  </a:lnTo>
                  <a:lnTo>
                    <a:pt x="72" y="80"/>
                  </a:lnTo>
                  <a:lnTo>
                    <a:pt x="68" y="79"/>
                  </a:lnTo>
                  <a:lnTo>
                    <a:pt x="63" y="77"/>
                  </a:lnTo>
                  <a:lnTo>
                    <a:pt x="59" y="75"/>
                  </a:lnTo>
                  <a:lnTo>
                    <a:pt x="53" y="73"/>
                  </a:lnTo>
                  <a:lnTo>
                    <a:pt x="49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38" y="73"/>
                  </a:lnTo>
                  <a:lnTo>
                    <a:pt x="38" y="75"/>
                  </a:lnTo>
                  <a:lnTo>
                    <a:pt x="26" y="52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7" name="Freeform 89"/>
            <p:cNvSpPr>
              <a:spLocks/>
            </p:cNvSpPr>
            <p:nvPr/>
          </p:nvSpPr>
          <p:spPr bwMode="auto">
            <a:xfrm>
              <a:off x="2409" y="3613"/>
              <a:ext cx="123" cy="24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4"/>
                </a:cxn>
                <a:cxn ang="0">
                  <a:pos x="81" y="36"/>
                </a:cxn>
                <a:cxn ang="0">
                  <a:pos x="86" y="61"/>
                </a:cxn>
                <a:cxn ang="0">
                  <a:pos x="71" y="209"/>
                </a:cxn>
                <a:cxn ang="0">
                  <a:pos x="81" y="205"/>
                </a:cxn>
                <a:cxn ang="0">
                  <a:pos x="106" y="50"/>
                </a:cxn>
                <a:cxn ang="0">
                  <a:pos x="92" y="25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6" h="209">
                  <a:moveTo>
                    <a:pt x="25" y="0"/>
                  </a:moveTo>
                  <a:lnTo>
                    <a:pt x="0" y="4"/>
                  </a:lnTo>
                  <a:lnTo>
                    <a:pt x="81" y="36"/>
                  </a:lnTo>
                  <a:lnTo>
                    <a:pt x="86" y="61"/>
                  </a:lnTo>
                  <a:lnTo>
                    <a:pt x="71" y="209"/>
                  </a:lnTo>
                  <a:lnTo>
                    <a:pt x="81" y="205"/>
                  </a:lnTo>
                  <a:lnTo>
                    <a:pt x="106" y="50"/>
                  </a:lnTo>
                  <a:lnTo>
                    <a:pt x="92" y="2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8" name="Freeform 90"/>
            <p:cNvSpPr>
              <a:spLocks/>
            </p:cNvSpPr>
            <p:nvPr/>
          </p:nvSpPr>
          <p:spPr bwMode="auto">
            <a:xfrm>
              <a:off x="464" y="2651"/>
              <a:ext cx="264" cy="3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8" y="8"/>
                </a:cxn>
                <a:cxn ang="0">
                  <a:pos x="228" y="281"/>
                </a:cxn>
                <a:cxn ang="0">
                  <a:pos x="0" y="28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8" h="281">
                  <a:moveTo>
                    <a:pt x="6" y="0"/>
                  </a:moveTo>
                  <a:lnTo>
                    <a:pt x="228" y="8"/>
                  </a:lnTo>
                  <a:lnTo>
                    <a:pt x="228" y="281"/>
                  </a:lnTo>
                  <a:lnTo>
                    <a:pt x="0" y="28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79" name="Freeform 91"/>
            <p:cNvSpPr>
              <a:spLocks/>
            </p:cNvSpPr>
            <p:nvPr/>
          </p:nvSpPr>
          <p:spPr bwMode="auto">
            <a:xfrm>
              <a:off x="784" y="2830"/>
              <a:ext cx="56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117"/>
                </a:cxn>
                <a:cxn ang="0">
                  <a:pos x="0" y="11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117">
                  <a:moveTo>
                    <a:pt x="0" y="0"/>
                  </a:moveTo>
                  <a:lnTo>
                    <a:pt x="48" y="0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0" name="Freeform 92"/>
            <p:cNvSpPr>
              <a:spLocks/>
            </p:cNvSpPr>
            <p:nvPr/>
          </p:nvSpPr>
          <p:spPr bwMode="auto">
            <a:xfrm>
              <a:off x="309" y="2439"/>
              <a:ext cx="475" cy="338"/>
            </a:xfrm>
            <a:custGeom>
              <a:avLst/>
              <a:gdLst/>
              <a:ahLst/>
              <a:cxnLst>
                <a:cxn ang="0">
                  <a:pos x="182" y="7"/>
                </a:cxn>
                <a:cxn ang="0">
                  <a:pos x="0" y="292"/>
                </a:cxn>
                <a:cxn ang="0">
                  <a:pos x="178" y="63"/>
                </a:cxn>
                <a:cxn ang="0">
                  <a:pos x="245" y="42"/>
                </a:cxn>
                <a:cxn ang="0">
                  <a:pos x="411" y="233"/>
                </a:cxn>
                <a:cxn ang="0">
                  <a:pos x="237" y="0"/>
                </a:cxn>
                <a:cxn ang="0">
                  <a:pos x="182" y="7"/>
                </a:cxn>
                <a:cxn ang="0">
                  <a:pos x="182" y="7"/>
                </a:cxn>
              </a:cxnLst>
              <a:rect l="0" t="0" r="r" b="b"/>
              <a:pathLst>
                <a:path w="411" h="292">
                  <a:moveTo>
                    <a:pt x="182" y="7"/>
                  </a:moveTo>
                  <a:lnTo>
                    <a:pt x="0" y="292"/>
                  </a:lnTo>
                  <a:lnTo>
                    <a:pt x="178" y="63"/>
                  </a:lnTo>
                  <a:lnTo>
                    <a:pt x="245" y="42"/>
                  </a:lnTo>
                  <a:lnTo>
                    <a:pt x="411" y="233"/>
                  </a:lnTo>
                  <a:lnTo>
                    <a:pt x="237" y="0"/>
                  </a:lnTo>
                  <a:lnTo>
                    <a:pt x="182" y="7"/>
                  </a:lnTo>
                  <a:lnTo>
                    <a:pt x="182" y="7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1" name="Freeform 93"/>
            <p:cNvSpPr>
              <a:spLocks/>
            </p:cNvSpPr>
            <p:nvPr/>
          </p:nvSpPr>
          <p:spPr bwMode="auto">
            <a:xfrm>
              <a:off x="532" y="2393"/>
              <a:ext cx="38" cy="4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5"/>
                </a:cxn>
                <a:cxn ang="0">
                  <a:pos x="4" y="13"/>
                </a:cxn>
                <a:cxn ang="0">
                  <a:pos x="4" y="15"/>
                </a:cxn>
                <a:cxn ang="0">
                  <a:pos x="2" y="19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2" y="40"/>
                </a:cxn>
                <a:cxn ang="0">
                  <a:pos x="6" y="40"/>
                </a:cxn>
                <a:cxn ang="0">
                  <a:pos x="12" y="40"/>
                </a:cxn>
                <a:cxn ang="0">
                  <a:pos x="20" y="40"/>
                </a:cxn>
                <a:cxn ang="0">
                  <a:pos x="23" y="38"/>
                </a:cxn>
                <a:cxn ang="0">
                  <a:pos x="29" y="38"/>
                </a:cxn>
                <a:cxn ang="0">
                  <a:pos x="31" y="36"/>
                </a:cxn>
                <a:cxn ang="0">
                  <a:pos x="33" y="36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3" y="26"/>
                </a:cxn>
                <a:cxn ang="0">
                  <a:pos x="31" y="21"/>
                </a:cxn>
                <a:cxn ang="0">
                  <a:pos x="27" y="13"/>
                </a:cxn>
                <a:cxn ang="0">
                  <a:pos x="23" y="5"/>
                </a:cxn>
                <a:cxn ang="0">
                  <a:pos x="20" y="1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3" h="40">
                  <a:moveTo>
                    <a:pt x="14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8" y="5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12" y="40"/>
                  </a:lnTo>
                  <a:lnTo>
                    <a:pt x="20" y="40"/>
                  </a:lnTo>
                  <a:lnTo>
                    <a:pt x="23" y="38"/>
                  </a:lnTo>
                  <a:lnTo>
                    <a:pt x="29" y="38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1" y="21"/>
                  </a:lnTo>
                  <a:lnTo>
                    <a:pt x="27" y="13"/>
                  </a:lnTo>
                  <a:lnTo>
                    <a:pt x="23" y="5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2" name="Freeform 94"/>
            <p:cNvSpPr>
              <a:spLocks/>
            </p:cNvSpPr>
            <p:nvPr/>
          </p:nvSpPr>
          <p:spPr bwMode="auto">
            <a:xfrm>
              <a:off x="520" y="2430"/>
              <a:ext cx="70" cy="1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5"/>
                </a:cxn>
                <a:cxn ang="0">
                  <a:pos x="10" y="17"/>
                </a:cxn>
                <a:cxn ang="0">
                  <a:pos x="15" y="17"/>
                </a:cxn>
                <a:cxn ang="0">
                  <a:pos x="21" y="17"/>
                </a:cxn>
                <a:cxn ang="0">
                  <a:pos x="25" y="17"/>
                </a:cxn>
                <a:cxn ang="0">
                  <a:pos x="32" y="17"/>
                </a:cxn>
                <a:cxn ang="0">
                  <a:pos x="38" y="15"/>
                </a:cxn>
                <a:cxn ang="0">
                  <a:pos x="42" y="13"/>
                </a:cxn>
                <a:cxn ang="0">
                  <a:pos x="48" y="12"/>
                </a:cxn>
                <a:cxn ang="0">
                  <a:pos x="52" y="12"/>
                </a:cxn>
                <a:cxn ang="0">
                  <a:pos x="59" y="8"/>
                </a:cxn>
                <a:cxn ang="0">
                  <a:pos x="61" y="8"/>
                </a:cxn>
                <a:cxn ang="0">
                  <a:pos x="48" y="0"/>
                </a:cxn>
                <a:cxn ang="0">
                  <a:pos x="25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17">
                  <a:moveTo>
                    <a:pt x="0" y="15"/>
                  </a:moveTo>
                  <a:lnTo>
                    <a:pt x="4" y="15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2" y="13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48" y="0"/>
                  </a:lnTo>
                  <a:lnTo>
                    <a:pt x="25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3" name="Freeform 95"/>
            <p:cNvSpPr>
              <a:spLocks/>
            </p:cNvSpPr>
            <p:nvPr/>
          </p:nvSpPr>
          <p:spPr bwMode="auto">
            <a:xfrm>
              <a:off x="544" y="2430"/>
              <a:ext cx="19" cy="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3" y="12"/>
                </a:cxn>
                <a:cxn ang="0">
                  <a:pos x="17" y="12"/>
                </a:cxn>
                <a:cxn ang="0">
                  <a:pos x="17" y="8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7" h="12">
                  <a:moveTo>
                    <a:pt x="0" y="2"/>
                  </a:moveTo>
                  <a:lnTo>
                    <a:pt x="0" y="6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4" name="Freeform 96"/>
            <p:cNvSpPr>
              <a:spLocks/>
            </p:cNvSpPr>
            <p:nvPr/>
          </p:nvSpPr>
          <p:spPr bwMode="auto">
            <a:xfrm>
              <a:off x="537" y="2394"/>
              <a:ext cx="31" cy="38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9" y="8"/>
                </a:cxn>
                <a:cxn ang="0">
                  <a:pos x="21" y="14"/>
                </a:cxn>
                <a:cxn ang="0">
                  <a:pos x="23" y="20"/>
                </a:cxn>
                <a:cxn ang="0">
                  <a:pos x="25" y="25"/>
                </a:cxn>
                <a:cxn ang="0">
                  <a:pos x="27" y="27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9" y="8"/>
                  </a:lnTo>
                  <a:lnTo>
                    <a:pt x="21" y="14"/>
                  </a:lnTo>
                  <a:lnTo>
                    <a:pt x="23" y="20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5" name="Freeform 97"/>
            <p:cNvSpPr>
              <a:spLocks/>
            </p:cNvSpPr>
            <p:nvPr/>
          </p:nvSpPr>
          <p:spPr bwMode="auto">
            <a:xfrm>
              <a:off x="535" y="2315"/>
              <a:ext cx="22" cy="83"/>
            </a:xfrm>
            <a:custGeom>
              <a:avLst/>
              <a:gdLst/>
              <a:ahLst/>
              <a:cxnLst>
                <a:cxn ang="0">
                  <a:pos x="18" y="70"/>
                </a:cxn>
                <a:cxn ang="0">
                  <a:pos x="16" y="67"/>
                </a:cxn>
                <a:cxn ang="0">
                  <a:pos x="16" y="61"/>
                </a:cxn>
                <a:cxn ang="0">
                  <a:pos x="16" y="55"/>
                </a:cxn>
                <a:cxn ang="0">
                  <a:pos x="16" y="49"/>
                </a:cxn>
                <a:cxn ang="0">
                  <a:pos x="16" y="44"/>
                </a:cxn>
                <a:cxn ang="0">
                  <a:pos x="16" y="40"/>
                </a:cxn>
                <a:cxn ang="0">
                  <a:pos x="14" y="34"/>
                </a:cxn>
                <a:cxn ang="0">
                  <a:pos x="14" y="28"/>
                </a:cxn>
                <a:cxn ang="0">
                  <a:pos x="14" y="23"/>
                </a:cxn>
                <a:cxn ang="0">
                  <a:pos x="14" y="19"/>
                </a:cxn>
                <a:cxn ang="0">
                  <a:pos x="14" y="13"/>
                </a:cxn>
                <a:cxn ang="0">
                  <a:pos x="14" y="11"/>
                </a:cxn>
                <a:cxn ang="0">
                  <a:pos x="18" y="7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7"/>
                </a:cxn>
                <a:cxn ang="0">
                  <a:pos x="6" y="9"/>
                </a:cxn>
                <a:cxn ang="0">
                  <a:pos x="8" y="11"/>
                </a:cxn>
                <a:cxn ang="0">
                  <a:pos x="12" y="72"/>
                </a:cxn>
                <a:cxn ang="0">
                  <a:pos x="18" y="70"/>
                </a:cxn>
                <a:cxn ang="0">
                  <a:pos x="18" y="70"/>
                </a:cxn>
              </a:cxnLst>
              <a:rect l="0" t="0" r="r" b="b"/>
              <a:pathLst>
                <a:path w="19" h="72">
                  <a:moveTo>
                    <a:pt x="18" y="70"/>
                  </a:moveTo>
                  <a:lnTo>
                    <a:pt x="16" y="67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16" y="49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3"/>
                  </a:lnTo>
                  <a:lnTo>
                    <a:pt x="14" y="19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8" y="7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2" y="72"/>
                  </a:lnTo>
                  <a:lnTo>
                    <a:pt x="18" y="70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6" name="Freeform 98"/>
            <p:cNvSpPr>
              <a:spLocks/>
            </p:cNvSpPr>
            <p:nvPr/>
          </p:nvSpPr>
          <p:spPr bwMode="auto">
            <a:xfrm>
              <a:off x="537" y="2319"/>
              <a:ext cx="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7" name="Freeform 99"/>
            <p:cNvSpPr>
              <a:spLocks/>
            </p:cNvSpPr>
            <p:nvPr/>
          </p:nvSpPr>
          <p:spPr bwMode="auto">
            <a:xfrm>
              <a:off x="520" y="2420"/>
              <a:ext cx="70" cy="2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0"/>
                </a:cxn>
                <a:cxn ang="0">
                  <a:pos x="15" y="6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40" y="2"/>
                </a:cxn>
                <a:cxn ang="0">
                  <a:pos x="48" y="4"/>
                </a:cxn>
                <a:cxn ang="0">
                  <a:pos x="54" y="8"/>
                </a:cxn>
                <a:cxn ang="0">
                  <a:pos x="59" y="10"/>
                </a:cxn>
                <a:cxn ang="0">
                  <a:pos x="61" y="12"/>
                </a:cxn>
                <a:cxn ang="0">
                  <a:pos x="59" y="12"/>
                </a:cxn>
                <a:cxn ang="0">
                  <a:pos x="57" y="12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10"/>
                </a:cxn>
                <a:cxn ang="0">
                  <a:pos x="38" y="10"/>
                </a:cxn>
                <a:cxn ang="0">
                  <a:pos x="31" y="10"/>
                </a:cxn>
                <a:cxn ang="0">
                  <a:pos x="27" y="12"/>
                </a:cxn>
                <a:cxn ang="0">
                  <a:pos x="19" y="12"/>
                </a:cxn>
                <a:cxn ang="0">
                  <a:pos x="15" y="14"/>
                </a:cxn>
                <a:cxn ang="0">
                  <a:pos x="10" y="16"/>
                </a:cxn>
                <a:cxn ang="0">
                  <a:pos x="6" y="18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61" h="23">
                  <a:moveTo>
                    <a:pt x="0" y="23"/>
                  </a:moveTo>
                  <a:lnTo>
                    <a:pt x="0" y="20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0" y="2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59" y="10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1" y="10"/>
                  </a:lnTo>
                  <a:lnTo>
                    <a:pt x="27" y="12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6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8" name="Freeform 100"/>
            <p:cNvSpPr>
              <a:spLocks/>
            </p:cNvSpPr>
            <p:nvPr/>
          </p:nvSpPr>
          <p:spPr bwMode="auto">
            <a:xfrm>
              <a:off x="378" y="1675"/>
              <a:ext cx="522" cy="294"/>
            </a:xfrm>
            <a:custGeom>
              <a:avLst/>
              <a:gdLst/>
              <a:ahLst/>
              <a:cxnLst>
                <a:cxn ang="0">
                  <a:pos x="105" y="29"/>
                </a:cxn>
                <a:cxn ang="0">
                  <a:pos x="0" y="247"/>
                </a:cxn>
                <a:cxn ang="0">
                  <a:pos x="141" y="90"/>
                </a:cxn>
                <a:cxn ang="0">
                  <a:pos x="145" y="92"/>
                </a:cxn>
                <a:cxn ang="0">
                  <a:pos x="147" y="94"/>
                </a:cxn>
                <a:cxn ang="0">
                  <a:pos x="154" y="97"/>
                </a:cxn>
                <a:cxn ang="0">
                  <a:pos x="156" y="97"/>
                </a:cxn>
                <a:cxn ang="0">
                  <a:pos x="160" y="99"/>
                </a:cxn>
                <a:cxn ang="0">
                  <a:pos x="164" y="101"/>
                </a:cxn>
                <a:cxn ang="0">
                  <a:pos x="170" y="103"/>
                </a:cxn>
                <a:cxn ang="0">
                  <a:pos x="176" y="103"/>
                </a:cxn>
                <a:cxn ang="0">
                  <a:pos x="183" y="103"/>
                </a:cxn>
                <a:cxn ang="0">
                  <a:pos x="189" y="105"/>
                </a:cxn>
                <a:cxn ang="0">
                  <a:pos x="197" y="107"/>
                </a:cxn>
                <a:cxn ang="0">
                  <a:pos x="204" y="105"/>
                </a:cxn>
                <a:cxn ang="0">
                  <a:pos x="212" y="105"/>
                </a:cxn>
                <a:cxn ang="0">
                  <a:pos x="219" y="105"/>
                </a:cxn>
                <a:cxn ang="0">
                  <a:pos x="229" y="103"/>
                </a:cxn>
                <a:cxn ang="0">
                  <a:pos x="239" y="103"/>
                </a:cxn>
                <a:cxn ang="0">
                  <a:pos x="246" y="101"/>
                </a:cxn>
                <a:cxn ang="0">
                  <a:pos x="256" y="101"/>
                </a:cxn>
                <a:cxn ang="0">
                  <a:pos x="263" y="99"/>
                </a:cxn>
                <a:cxn ang="0">
                  <a:pos x="271" y="97"/>
                </a:cxn>
                <a:cxn ang="0">
                  <a:pos x="279" y="97"/>
                </a:cxn>
                <a:cxn ang="0">
                  <a:pos x="284" y="96"/>
                </a:cxn>
                <a:cxn ang="0">
                  <a:pos x="290" y="96"/>
                </a:cxn>
                <a:cxn ang="0">
                  <a:pos x="294" y="94"/>
                </a:cxn>
                <a:cxn ang="0">
                  <a:pos x="300" y="94"/>
                </a:cxn>
                <a:cxn ang="0">
                  <a:pos x="300" y="94"/>
                </a:cxn>
                <a:cxn ang="0">
                  <a:pos x="302" y="94"/>
                </a:cxn>
                <a:cxn ang="0">
                  <a:pos x="451" y="254"/>
                </a:cxn>
                <a:cxn ang="0">
                  <a:pos x="292" y="0"/>
                </a:cxn>
                <a:cxn ang="0">
                  <a:pos x="105" y="29"/>
                </a:cxn>
                <a:cxn ang="0">
                  <a:pos x="105" y="29"/>
                </a:cxn>
              </a:cxnLst>
              <a:rect l="0" t="0" r="r" b="b"/>
              <a:pathLst>
                <a:path w="451" h="254">
                  <a:moveTo>
                    <a:pt x="105" y="29"/>
                  </a:moveTo>
                  <a:lnTo>
                    <a:pt x="0" y="247"/>
                  </a:lnTo>
                  <a:lnTo>
                    <a:pt x="141" y="90"/>
                  </a:lnTo>
                  <a:lnTo>
                    <a:pt x="145" y="92"/>
                  </a:lnTo>
                  <a:lnTo>
                    <a:pt x="147" y="94"/>
                  </a:lnTo>
                  <a:lnTo>
                    <a:pt x="154" y="97"/>
                  </a:lnTo>
                  <a:lnTo>
                    <a:pt x="156" y="97"/>
                  </a:lnTo>
                  <a:lnTo>
                    <a:pt x="160" y="99"/>
                  </a:lnTo>
                  <a:lnTo>
                    <a:pt x="164" y="101"/>
                  </a:lnTo>
                  <a:lnTo>
                    <a:pt x="170" y="103"/>
                  </a:lnTo>
                  <a:lnTo>
                    <a:pt x="176" y="103"/>
                  </a:lnTo>
                  <a:lnTo>
                    <a:pt x="183" y="103"/>
                  </a:lnTo>
                  <a:lnTo>
                    <a:pt x="189" y="105"/>
                  </a:lnTo>
                  <a:lnTo>
                    <a:pt x="197" y="107"/>
                  </a:lnTo>
                  <a:lnTo>
                    <a:pt x="204" y="105"/>
                  </a:lnTo>
                  <a:lnTo>
                    <a:pt x="212" y="105"/>
                  </a:lnTo>
                  <a:lnTo>
                    <a:pt x="219" y="105"/>
                  </a:lnTo>
                  <a:lnTo>
                    <a:pt x="229" y="103"/>
                  </a:lnTo>
                  <a:lnTo>
                    <a:pt x="239" y="103"/>
                  </a:lnTo>
                  <a:lnTo>
                    <a:pt x="246" y="101"/>
                  </a:lnTo>
                  <a:lnTo>
                    <a:pt x="256" y="101"/>
                  </a:lnTo>
                  <a:lnTo>
                    <a:pt x="263" y="99"/>
                  </a:lnTo>
                  <a:lnTo>
                    <a:pt x="271" y="97"/>
                  </a:lnTo>
                  <a:lnTo>
                    <a:pt x="279" y="97"/>
                  </a:lnTo>
                  <a:lnTo>
                    <a:pt x="284" y="96"/>
                  </a:lnTo>
                  <a:lnTo>
                    <a:pt x="290" y="96"/>
                  </a:lnTo>
                  <a:lnTo>
                    <a:pt x="294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302" y="94"/>
                  </a:lnTo>
                  <a:lnTo>
                    <a:pt x="451" y="254"/>
                  </a:lnTo>
                  <a:lnTo>
                    <a:pt x="292" y="0"/>
                  </a:lnTo>
                  <a:lnTo>
                    <a:pt x="105" y="29"/>
                  </a:lnTo>
                  <a:lnTo>
                    <a:pt x="105" y="29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89" name="Freeform 101"/>
            <p:cNvSpPr>
              <a:spLocks/>
            </p:cNvSpPr>
            <p:nvPr/>
          </p:nvSpPr>
          <p:spPr bwMode="auto">
            <a:xfrm>
              <a:off x="156" y="1020"/>
              <a:ext cx="1164" cy="587"/>
            </a:xfrm>
            <a:custGeom>
              <a:avLst/>
              <a:gdLst/>
              <a:ahLst/>
              <a:cxnLst>
                <a:cxn ang="0">
                  <a:pos x="345" y="61"/>
                </a:cxn>
                <a:cxn ang="0">
                  <a:pos x="0" y="507"/>
                </a:cxn>
                <a:cxn ang="0">
                  <a:pos x="362" y="139"/>
                </a:cxn>
                <a:cxn ang="0">
                  <a:pos x="366" y="141"/>
                </a:cxn>
                <a:cxn ang="0">
                  <a:pos x="368" y="141"/>
                </a:cxn>
                <a:cxn ang="0">
                  <a:pos x="373" y="143"/>
                </a:cxn>
                <a:cxn ang="0">
                  <a:pos x="379" y="145"/>
                </a:cxn>
                <a:cxn ang="0">
                  <a:pos x="385" y="147"/>
                </a:cxn>
                <a:cxn ang="0">
                  <a:pos x="394" y="149"/>
                </a:cxn>
                <a:cxn ang="0">
                  <a:pos x="404" y="153"/>
                </a:cxn>
                <a:cxn ang="0">
                  <a:pos x="413" y="155"/>
                </a:cxn>
                <a:cxn ang="0">
                  <a:pos x="425" y="157"/>
                </a:cxn>
                <a:cxn ang="0">
                  <a:pos x="436" y="159"/>
                </a:cxn>
                <a:cxn ang="0">
                  <a:pos x="450" y="159"/>
                </a:cxn>
                <a:cxn ang="0">
                  <a:pos x="463" y="159"/>
                </a:cxn>
                <a:cxn ang="0">
                  <a:pos x="478" y="161"/>
                </a:cxn>
                <a:cxn ang="0">
                  <a:pos x="494" y="159"/>
                </a:cxn>
                <a:cxn ang="0">
                  <a:pos x="511" y="159"/>
                </a:cxn>
                <a:cxn ang="0">
                  <a:pos x="528" y="155"/>
                </a:cxn>
                <a:cxn ang="0">
                  <a:pos x="543" y="153"/>
                </a:cxn>
                <a:cxn ang="0">
                  <a:pos x="561" y="149"/>
                </a:cxn>
                <a:cxn ang="0">
                  <a:pos x="580" y="145"/>
                </a:cxn>
                <a:cxn ang="0">
                  <a:pos x="595" y="139"/>
                </a:cxn>
                <a:cxn ang="0">
                  <a:pos x="612" y="134"/>
                </a:cxn>
                <a:cxn ang="0">
                  <a:pos x="629" y="130"/>
                </a:cxn>
                <a:cxn ang="0">
                  <a:pos x="645" y="124"/>
                </a:cxn>
                <a:cxn ang="0">
                  <a:pos x="658" y="118"/>
                </a:cxn>
                <a:cxn ang="0">
                  <a:pos x="671" y="113"/>
                </a:cxn>
                <a:cxn ang="0">
                  <a:pos x="683" y="109"/>
                </a:cxn>
                <a:cxn ang="0">
                  <a:pos x="692" y="105"/>
                </a:cxn>
                <a:cxn ang="0">
                  <a:pos x="700" y="101"/>
                </a:cxn>
                <a:cxn ang="0">
                  <a:pos x="708" y="99"/>
                </a:cxn>
                <a:cxn ang="0">
                  <a:pos x="712" y="97"/>
                </a:cxn>
                <a:cxn ang="0">
                  <a:pos x="714" y="97"/>
                </a:cxn>
                <a:cxn ang="0">
                  <a:pos x="1006" y="379"/>
                </a:cxn>
                <a:cxn ang="0">
                  <a:pos x="706" y="0"/>
                </a:cxn>
                <a:cxn ang="0">
                  <a:pos x="345" y="61"/>
                </a:cxn>
                <a:cxn ang="0">
                  <a:pos x="345" y="61"/>
                </a:cxn>
              </a:cxnLst>
              <a:rect l="0" t="0" r="r" b="b"/>
              <a:pathLst>
                <a:path w="1006" h="507">
                  <a:moveTo>
                    <a:pt x="345" y="61"/>
                  </a:moveTo>
                  <a:lnTo>
                    <a:pt x="0" y="507"/>
                  </a:lnTo>
                  <a:lnTo>
                    <a:pt x="362" y="139"/>
                  </a:lnTo>
                  <a:lnTo>
                    <a:pt x="366" y="141"/>
                  </a:lnTo>
                  <a:lnTo>
                    <a:pt x="368" y="141"/>
                  </a:lnTo>
                  <a:lnTo>
                    <a:pt x="373" y="143"/>
                  </a:lnTo>
                  <a:lnTo>
                    <a:pt x="379" y="145"/>
                  </a:lnTo>
                  <a:lnTo>
                    <a:pt x="385" y="147"/>
                  </a:lnTo>
                  <a:lnTo>
                    <a:pt x="394" y="149"/>
                  </a:lnTo>
                  <a:lnTo>
                    <a:pt x="404" y="153"/>
                  </a:lnTo>
                  <a:lnTo>
                    <a:pt x="413" y="155"/>
                  </a:lnTo>
                  <a:lnTo>
                    <a:pt x="425" y="157"/>
                  </a:lnTo>
                  <a:lnTo>
                    <a:pt x="436" y="159"/>
                  </a:lnTo>
                  <a:lnTo>
                    <a:pt x="450" y="159"/>
                  </a:lnTo>
                  <a:lnTo>
                    <a:pt x="463" y="159"/>
                  </a:lnTo>
                  <a:lnTo>
                    <a:pt x="478" y="161"/>
                  </a:lnTo>
                  <a:lnTo>
                    <a:pt x="494" y="159"/>
                  </a:lnTo>
                  <a:lnTo>
                    <a:pt x="511" y="159"/>
                  </a:lnTo>
                  <a:lnTo>
                    <a:pt x="528" y="155"/>
                  </a:lnTo>
                  <a:lnTo>
                    <a:pt x="543" y="153"/>
                  </a:lnTo>
                  <a:lnTo>
                    <a:pt x="561" y="149"/>
                  </a:lnTo>
                  <a:lnTo>
                    <a:pt x="580" y="145"/>
                  </a:lnTo>
                  <a:lnTo>
                    <a:pt x="595" y="139"/>
                  </a:lnTo>
                  <a:lnTo>
                    <a:pt x="612" y="134"/>
                  </a:lnTo>
                  <a:lnTo>
                    <a:pt x="629" y="130"/>
                  </a:lnTo>
                  <a:lnTo>
                    <a:pt x="645" y="124"/>
                  </a:lnTo>
                  <a:lnTo>
                    <a:pt x="658" y="118"/>
                  </a:lnTo>
                  <a:lnTo>
                    <a:pt x="671" y="113"/>
                  </a:lnTo>
                  <a:lnTo>
                    <a:pt x="683" y="109"/>
                  </a:lnTo>
                  <a:lnTo>
                    <a:pt x="692" y="105"/>
                  </a:lnTo>
                  <a:lnTo>
                    <a:pt x="700" y="101"/>
                  </a:lnTo>
                  <a:lnTo>
                    <a:pt x="708" y="99"/>
                  </a:lnTo>
                  <a:lnTo>
                    <a:pt x="712" y="97"/>
                  </a:lnTo>
                  <a:lnTo>
                    <a:pt x="714" y="97"/>
                  </a:lnTo>
                  <a:lnTo>
                    <a:pt x="1006" y="379"/>
                  </a:lnTo>
                  <a:lnTo>
                    <a:pt x="706" y="0"/>
                  </a:lnTo>
                  <a:lnTo>
                    <a:pt x="345" y="61"/>
                  </a:lnTo>
                  <a:lnTo>
                    <a:pt x="345" y="6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0" name="Freeform 102"/>
            <p:cNvSpPr>
              <a:spLocks/>
            </p:cNvSpPr>
            <p:nvPr/>
          </p:nvSpPr>
          <p:spPr bwMode="auto">
            <a:xfrm>
              <a:off x="535" y="1530"/>
              <a:ext cx="128" cy="15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5" y="9"/>
                </a:cxn>
                <a:cxn ang="0">
                  <a:pos x="19" y="21"/>
                </a:cxn>
                <a:cxn ang="0">
                  <a:pos x="16" y="30"/>
                </a:cxn>
                <a:cxn ang="0">
                  <a:pos x="12" y="42"/>
                </a:cxn>
                <a:cxn ang="0">
                  <a:pos x="8" y="57"/>
                </a:cxn>
                <a:cxn ang="0">
                  <a:pos x="6" y="72"/>
                </a:cxn>
                <a:cxn ang="0">
                  <a:pos x="4" y="88"/>
                </a:cxn>
                <a:cxn ang="0">
                  <a:pos x="2" y="101"/>
                </a:cxn>
                <a:cxn ang="0">
                  <a:pos x="0" y="113"/>
                </a:cxn>
                <a:cxn ang="0">
                  <a:pos x="0" y="122"/>
                </a:cxn>
                <a:cxn ang="0">
                  <a:pos x="0" y="128"/>
                </a:cxn>
                <a:cxn ang="0">
                  <a:pos x="2" y="130"/>
                </a:cxn>
                <a:cxn ang="0">
                  <a:pos x="8" y="130"/>
                </a:cxn>
                <a:cxn ang="0">
                  <a:pos x="16" y="130"/>
                </a:cxn>
                <a:cxn ang="0">
                  <a:pos x="25" y="132"/>
                </a:cxn>
                <a:cxn ang="0">
                  <a:pos x="35" y="132"/>
                </a:cxn>
                <a:cxn ang="0">
                  <a:pos x="46" y="132"/>
                </a:cxn>
                <a:cxn ang="0">
                  <a:pos x="58" y="132"/>
                </a:cxn>
                <a:cxn ang="0">
                  <a:pos x="67" y="130"/>
                </a:cxn>
                <a:cxn ang="0">
                  <a:pos x="77" y="128"/>
                </a:cxn>
                <a:cxn ang="0">
                  <a:pos x="88" y="126"/>
                </a:cxn>
                <a:cxn ang="0">
                  <a:pos x="102" y="122"/>
                </a:cxn>
                <a:cxn ang="0">
                  <a:pos x="107" y="120"/>
                </a:cxn>
                <a:cxn ang="0">
                  <a:pos x="109" y="118"/>
                </a:cxn>
                <a:cxn ang="0">
                  <a:pos x="111" y="109"/>
                </a:cxn>
                <a:cxn ang="0">
                  <a:pos x="111" y="97"/>
                </a:cxn>
                <a:cxn ang="0">
                  <a:pos x="109" y="90"/>
                </a:cxn>
                <a:cxn ang="0">
                  <a:pos x="107" y="80"/>
                </a:cxn>
                <a:cxn ang="0">
                  <a:pos x="106" y="69"/>
                </a:cxn>
                <a:cxn ang="0">
                  <a:pos x="100" y="57"/>
                </a:cxn>
                <a:cxn ang="0">
                  <a:pos x="94" y="46"/>
                </a:cxn>
                <a:cxn ang="0">
                  <a:pos x="86" y="34"/>
                </a:cxn>
                <a:cxn ang="0">
                  <a:pos x="81" y="25"/>
                </a:cxn>
                <a:cxn ang="0">
                  <a:pos x="73" y="15"/>
                </a:cxn>
                <a:cxn ang="0">
                  <a:pos x="67" y="7"/>
                </a:cxn>
                <a:cxn ang="0">
                  <a:pos x="62" y="0"/>
                </a:cxn>
                <a:cxn ang="0">
                  <a:pos x="39" y="0"/>
                </a:cxn>
              </a:cxnLst>
              <a:rect l="0" t="0" r="r" b="b"/>
              <a:pathLst>
                <a:path w="111" h="132">
                  <a:moveTo>
                    <a:pt x="39" y="0"/>
                  </a:moveTo>
                  <a:lnTo>
                    <a:pt x="37" y="0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6" y="38"/>
                  </a:lnTo>
                  <a:lnTo>
                    <a:pt x="12" y="42"/>
                  </a:lnTo>
                  <a:lnTo>
                    <a:pt x="10" y="49"/>
                  </a:lnTo>
                  <a:lnTo>
                    <a:pt x="8" y="57"/>
                  </a:lnTo>
                  <a:lnTo>
                    <a:pt x="8" y="65"/>
                  </a:lnTo>
                  <a:lnTo>
                    <a:pt x="6" y="72"/>
                  </a:lnTo>
                  <a:lnTo>
                    <a:pt x="6" y="80"/>
                  </a:lnTo>
                  <a:lnTo>
                    <a:pt x="4" y="88"/>
                  </a:lnTo>
                  <a:lnTo>
                    <a:pt x="4" y="95"/>
                  </a:lnTo>
                  <a:lnTo>
                    <a:pt x="2" y="101"/>
                  </a:lnTo>
                  <a:lnTo>
                    <a:pt x="2" y="107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6" y="130"/>
                  </a:lnTo>
                  <a:lnTo>
                    <a:pt x="8" y="130"/>
                  </a:lnTo>
                  <a:lnTo>
                    <a:pt x="12" y="130"/>
                  </a:lnTo>
                  <a:lnTo>
                    <a:pt x="16" y="130"/>
                  </a:lnTo>
                  <a:lnTo>
                    <a:pt x="21" y="132"/>
                  </a:lnTo>
                  <a:lnTo>
                    <a:pt x="25" y="132"/>
                  </a:lnTo>
                  <a:lnTo>
                    <a:pt x="29" y="132"/>
                  </a:lnTo>
                  <a:lnTo>
                    <a:pt x="35" y="132"/>
                  </a:lnTo>
                  <a:lnTo>
                    <a:pt x="41" y="132"/>
                  </a:lnTo>
                  <a:lnTo>
                    <a:pt x="46" y="132"/>
                  </a:lnTo>
                  <a:lnTo>
                    <a:pt x="52" y="132"/>
                  </a:lnTo>
                  <a:lnTo>
                    <a:pt x="58" y="132"/>
                  </a:lnTo>
                  <a:lnTo>
                    <a:pt x="62" y="132"/>
                  </a:lnTo>
                  <a:lnTo>
                    <a:pt x="67" y="130"/>
                  </a:lnTo>
                  <a:lnTo>
                    <a:pt x="71" y="130"/>
                  </a:lnTo>
                  <a:lnTo>
                    <a:pt x="77" y="128"/>
                  </a:lnTo>
                  <a:lnTo>
                    <a:pt x="81" y="128"/>
                  </a:lnTo>
                  <a:lnTo>
                    <a:pt x="88" y="126"/>
                  </a:lnTo>
                  <a:lnTo>
                    <a:pt x="96" y="124"/>
                  </a:lnTo>
                  <a:lnTo>
                    <a:pt x="102" y="122"/>
                  </a:lnTo>
                  <a:lnTo>
                    <a:pt x="106" y="122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09" y="118"/>
                  </a:lnTo>
                  <a:lnTo>
                    <a:pt x="111" y="114"/>
                  </a:lnTo>
                  <a:lnTo>
                    <a:pt x="111" y="109"/>
                  </a:lnTo>
                  <a:lnTo>
                    <a:pt x="111" y="103"/>
                  </a:lnTo>
                  <a:lnTo>
                    <a:pt x="111" y="97"/>
                  </a:lnTo>
                  <a:lnTo>
                    <a:pt x="111" y="93"/>
                  </a:lnTo>
                  <a:lnTo>
                    <a:pt x="109" y="90"/>
                  </a:lnTo>
                  <a:lnTo>
                    <a:pt x="109" y="84"/>
                  </a:lnTo>
                  <a:lnTo>
                    <a:pt x="107" y="80"/>
                  </a:lnTo>
                  <a:lnTo>
                    <a:pt x="107" y="74"/>
                  </a:lnTo>
                  <a:lnTo>
                    <a:pt x="106" y="69"/>
                  </a:lnTo>
                  <a:lnTo>
                    <a:pt x="104" y="63"/>
                  </a:lnTo>
                  <a:lnTo>
                    <a:pt x="100" y="57"/>
                  </a:lnTo>
                  <a:lnTo>
                    <a:pt x="98" y="51"/>
                  </a:lnTo>
                  <a:lnTo>
                    <a:pt x="94" y="46"/>
                  </a:lnTo>
                  <a:lnTo>
                    <a:pt x="90" y="40"/>
                  </a:lnTo>
                  <a:lnTo>
                    <a:pt x="86" y="34"/>
                  </a:lnTo>
                  <a:lnTo>
                    <a:pt x="84" y="28"/>
                  </a:lnTo>
                  <a:lnTo>
                    <a:pt x="81" y="25"/>
                  </a:lnTo>
                  <a:lnTo>
                    <a:pt x="77" y="19"/>
                  </a:lnTo>
                  <a:lnTo>
                    <a:pt x="73" y="15"/>
                  </a:lnTo>
                  <a:lnTo>
                    <a:pt x="69" y="11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1" name="Freeform 103"/>
            <p:cNvSpPr>
              <a:spLocks/>
            </p:cNvSpPr>
            <p:nvPr/>
          </p:nvSpPr>
          <p:spPr bwMode="auto">
            <a:xfrm>
              <a:off x="491" y="1653"/>
              <a:ext cx="237" cy="69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" y="51"/>
                </a:cxn>
                <a:cxn ang="0">
                  <a:pos x="4" y="51"/>
                </a:cxn>
                <a:cxn ang="0">
                  <a:pos x="10" y="51"/>
                </a:cxn>
                <a:cxn ang="0">
                  <a:pos x="14" y="53"/>
                </a:cxn>
                <a:cxn ang="0">
                  <a:pos x="21" y="55"/>
                </a:cxn>
                <a:cxn ang="0">
                  <a:pos x="27" y="55"/>
                </a:cxn>
                <a:cxn ang="0">
                  <a:pos x="35" y="57"/>
                </a:cxn>
                <a:cxn ang="0">
                  <a:pos x="42" y="57"/>
                </a:cxn>
                <a:cxn ang="0">
                  <a:pos x="50" y="57"/>
                </a:cxn>
                <a:cxn ang="0">
                  <a:pos x="59" y="59"/>
                </a:cxn>
                <a:cxn ang="0">
                  <a:pos x="69" y="59"/>
                </a:cxn>
                <a:cxn ang="0">
                  <a:pos x="79" y="59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59"/>
                </a:cxn>
                <a:cxn ang="0">
                  <a:pos x="117" y="57"/>
                </a:cxn>
                <a:cxn ang="0">
                  <a:pos x="126" y="53"/>
                </a:cxn>
                <a:cxn ang="0">
                  <a:pos x="136" y="51"/>
                </a:cxn>
                <a:cxn ang="0">
                  <a:pos x="145" y="50"/>
                </a:cxn>
                <a:cxn ang="0">
                  <a:pos x="153" y="46"/>
                </a:cxn>
                <a:cxn ang="0">
                  <a:pos x="161" y="42"/>
                </a:cxn>
                <a:cxn ang="0">
                  <a:pos x="168" y="40"/>
                </a:cxn>
                <a:cxn ang="0">
                  <a:pos x="176" y="38"/>
                </a:cxn>
                <a:cxn ang="0">
                  <a:pos x="182" y="34"/>
                </a:cxn>
                <a:cxn ang="0">
                  <a:pos x="187" y="30"/>
                </a:cxn>
                <a:cxn ang="0">
                  <a:pos x="191" y="28"/>
                </a:cxn>
                <a:cxn ang="0">
                  <a:pos x="197" y="27"/>
                </a:cxn>
                <a:cxn ang="0">
                  <a:pos x="203" y="23"/>
                </a:cxn>
                <a:cxn ang="0">
                  <a:pos x="205" y="23"/>
                </a:cxn>
                <a:cxn ang="0">
                  <a:pos x="159" y="2"/>
                </a:cxn>
                <a:cxn ang="0">
                  <a:pos x="77" y="0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205" h="59">
                  <a:moveTo>
                    <a:pt x="0" y="51"/>
                  </a:moveTo>
                  <a:lnTo>
                    <a:pt x="2" y="51"/>
                  </a:lnTo>
                  <a:lnTo>
                    <a:pt x="4" y="51"/>
                  </a:lnTo>
                  <a:lnTo>
                    <a:pt x="10" y="51"/>
                  </a:lnTo>
                  <a:lnTo>
                    <a:pt x="14" y="53"/>
                  </a:lnTo>
                  <a:lnTo>
                    <a:pt x="21" y="55"/>
                  </a:lnTo>
                  <a:lnTo>
                    <a:pt x="27" y="55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50" y="57"/>
                  </a:lnTo>
                  <a:lnTo>
                    <a:pt x="59" y="59"/>
                  </a:lnTo>
                  <a:lnTo>
                    <a:pt x="69" y="59"/>
                  </a:lnTo>
                  <a:lnTo>
                    <a:pt x="79" y="59"/>
                  </a:lnTo>
                  <a:lnTo>
                    <a:pt x="88" y="59"/>
                  </a:lnTo>
                  <a:lnTo>
                    <a:pt x="98" y="59"/>
                  </a:lnTo>
                  <a:lnTo>
                    <a:pt x="109" y="59"/>
                  </a:lnTo>
                  <a:lnTo>
                    <a:pt x="117" y="57"/>
                  </a:lnTo>
                  <a:lnTo>
                    <a:pt x="126" y="53"/>
                  </a:lnTo>
                  <a:lnTo>
                    <a:pt x="136" y="51"/>
                  </a:lnTo>
                  <a:lnTo>
                    <a:pt x="145" y="50"/>
                  </a:lnTo>
                  <a:lnTo>
                    <a:pt x="153" y="46"/>
                  </a:lnTo>
                  <a:lnTo>
                    <a:pt x="161" y="42"/>
                  </a:lnTo>
                  <a:lnTo>
                    <a:pt x="168" y="40"/>
                  </a:lnTo>
                  <a:lnTo>
                    <a:pt x="176" y="38"/>
                  </a:lnTo>
                  <a:lnTo>
                    <a:pt x="182" y="34"/>
                  </a:lnTo>
                  <a:lnTo>
                    <a:pt x="187" y="30"/>
                  </a:lnTo>
                  <a:lnTo>
                    <a:pt x="191" y="28"/>
                  </a:lnTo>
                  <a:lnTo>
                    <a:pt x="197" y="27"/>
                  </a:lnTo>
                  <a:lnTo>
                    <a:pt x="203" y="23"/>
                  </a:lnTo>
                  <a:lnTo>
                    <a:pt x="205" y="23"/>
                  </a:lnTo>
                  <a:lnTo>
                    <a:pt x="159" y="2"/>
                  </a:lnTo>
                  <a:lnTo>
                    <a:pt x="77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2" name="Freeform 104"/>
            <p:cNvSpPr>
              <a:spLocks/>
            </p:cNvSpPr>
            <p:nvPr/>
          </p:nvSpPr>
          <p:spPr bwMode="auto">
            <a:xfrm>
              <a:off x="568" y="1658"/>
              <a:ext cx="75" cy="44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3" y="34"/>
                </a:cxn>
                <a:cxn ang="0">
                  <a:pos x="19" y="36"/>
                </a:cxn>
                <a:cxn ang="0">
                  <a:pos x="29" y="38"/>
                </a:cxn>
                <a:cxn ang="0">
                  <a:pos x="36" y="38"/>
                </a:cxn>
                <a:cxn ang="0">
                  <a:pos x="44" y="38"/>
                </a:cxn>
                <a:cxn ang="0">
                  <a:pos x="52" y="38"/>
                </a:cxn>
                <a:cxn ang="0">
                  <a:pos x="57" y="34"/>
                </a:cxn>
                <a:cxn ang="0">
                  <a:pos x="61" y="32"/>
                </a:cxn>
                <a:cxn ang="0">
                  <a:pos x="65" y="26"/>
                </a:cxn>
                <a:cxn ang="0">
                  <a:pos x="65" y="23"/>
                </a:cxn>
                <a:cxn ang="0">
                  <a:pos x="65" y="17"/>
                </a:cxn>
                <a:cxn ang="0">
                  <a:pos x="63" y="11"/>
                </a:cxn>
                <a:cxn ang="0">
                  <a:pos x="61" y="5"/>
                </a:cxn>
                <a:cxn ang="0">
                  <a:pos x="59" y="2"/>
                </a:cxn>
                <a:cxn ang="0">
                  <a:pos x="57" y="0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65" h="38">
                  <a:moveTo>
                    <a:pt x="2" y="5"/>
                  </a:moveTo>
                  <a:lnTo>
                    <a:pt x="2" y="7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3" y="34"/>
                  </a:lnTo>
                  <a:lnTo>
                    <a:pt x="19" y="36"/>
                  </a:lnTo>
                  <a:lnTo>
                    <a:pt x="29" y="38"/>
                  </a:lnTo>
                  <a:lnTo>
                    <a:pt x="36" y="38"/>
                  </a:lnTo>
                  <a:lnTo>
                    <a:pt x="44" y="38"/>
                  </a:lnTo>
                  <a:lnTo>
                    <a:pt x="52" y="38"/>
                  </a:lnTo>
                  <a:lnTo>
                    <a:pt x="57" y="34"/>
                  </a:lnTo>
                  <a:lnTo>
                    <a:pt x="61" y="32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65" y="17"/>
                  </a:lnTo>
                  <a:lnTo>
                    <a:pt x="63" y="11"/>
                  </a:lnTo>
                  <a:lnTo>
                    <a:pt x="61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3" name="Freeform 105"/>
            <p:cNvSpPr>
              <a:spLocks/>
            </p:cNvSpPr>
            <p:nvPr/>
          </p:nvSpPr>
          <p:spPr bwMode="auto">
            <a:xfrm>
              <a:off x="551" y="1534"/>
              <a:ext cx="104" cy="126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0" y="105"/>
                </a:cxn>
                <a:cxn ang="0">
                  <a:pos x="0" y="99"/>
                </a:cxn>
                <a:cxn ang="0">
                  <a:pos x="0" y="93"/>
                </a:cxn>
                <a:cxn ang="0">
                  <a:pos x="0" y="89"/>
                </a:cxn>
                <a:cxn ang="0">
                  <a:pos x="0" y="84"/>
                </a:cxn>
                <a:cxn ang="0">
                  <a:pos x="2" y="78"/>
                </a:cxn>
                <a:cxn ang="0">
                  <a:pos x="2" y="70"/>
                </a:cxn>
                <a:cxn ang="0">
                  <a:pos x="2" y="65"/>
                </a:cxn>
                <a:cxn ang="0">
                  <a:pos x="2" y="57"/>
                </a:cxn>
                <a:cxn ang="0">
                  <a:pos x="4" y="51"/>
                </a:cxn>
                <a:cxn ang="0">
                  <a:pos x="5" y="44"/>
                </a:cxn>
                <a:cxn ang="0">
                  <a:pos x="5" y="38"/>
                </a:cxn>
                <a:cxn ang="0">
                  <a:pos x="9" y="34"/>
                </a:cxn>
                <a:cxn ang="0">
                  <a:pos x="11" y="28"/>
                </a:cxn>
                <a:cxn ang="0">
                  <a:pos x="11" y="22"/>
                </a:cxn>
                <a:cxn ang="0">
                  <a:pos x="13" y="19"/>
                </a:cxn>
                <a:cxn ang="0">
                  <a:pos x="15" y="13"/>
                </a:cxn>
                <a:cxn ang="0">
                  <a:pos x="17" y="11"/>
                </a:cxn>
                <a:cxn ang="0">
                  <a:pos x="21" y="5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48" y="9"/>
                </a:cxn>
                <a:cxn ang="0">
                  <a:pos x="51" y="15"/>
                </a:cxn>
                <a:cxn ang="0">
                  <a:pos x="57" y="22"/>
                </a:cxn>
                <a:cxn ang="0">
                  <a:pos x="63" y="30"/>
                </a:cxn>
                <a:cxn ang="0">
                  <a:pos x="65" y="34"/>
                </a:cxn>
                <a:cxn ang="0">
                  <a:pos x="67" y="38"/>
                </a:cxn>
                <a:cxn ang="0">
                  <a:pos x="70" y="44"/>
                </a:cxn>
                <a:cxn ang="0">
                  <a:pos x="72" y="47"/>
                </a:cxn>
                <a:cxn ang="0">
                  <a:pos x="74" y="53"/>
                </a:cxn>
                <a:cxn ang="0">
                  <a:pos x="76" y="57"/>
                </a:cxn>
                <a:cxn ang="0">
                  <a:pos x="78" y="63"/>
                </a:cxn>
                <a:cxn ang="0">
                  <a:pos x="80" y="68"/>
                </a:cxn>
                <a:cxn ang="0">
                  <a:pos x="82" y="72"/>
                </a:cxn>
                <a:cxn ang="0">
                  <a:pos x="84" y="76"/>
                </a:cxn>
                <a:cxn ang="0">
                  <a:pos x="86" y="80"/>
                </a:cxn>
                <a:cxn ang="0">
                  <a:pos x="88" y="84"/>
                </a:cxn>
                <a:cxn ang="0">
                  <a:pos x="90" y="88"/>
                </a:cxn>
                <a:cxn ang="0">
                  <a:pos x="90" y="89"/>
                </a:cxn>
                <a:cxn ang="0">
                  <a:pos x="0" y="109"/>
                </a:cxn>
                <a:cxn ang="0">
                  <a:pos x="0" y="109"/>
                </a:cxn>
              </a:cxnLst>
              <a:rect l="0" t="0" r="r" b="b"/>
              <a:pathLst>
                <a:path w="90" h="109">
                  <a:moveTo>
                    <a:pt x="0" y="109"/>
                  </a:moveTo>
                  <a:lnTo>
                    <a:pt x="0" y="105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2" y="70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5" y="38"/>
                  </a:lnTo>
                  <a:lnTo>
                    <a:pt x="9" y="34"/>
                  </a:lnTo>
                  <a:lnTo>
                    <a:pt x="11" y="28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1" y="5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4" y="5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7" y="22"/>
                  </a:lnTo>
                  <a:lnTo>
                    <a:pt x="63" y="30"/>
                  </a:lnTo>
                  <a:lnTo>
                    <a:pt x="65" y="34"/>
                  </a:lnTo>
                  <a:lnTo>
                    <a:pt x="67" y="38"/>
                  </a:lnTo>
                  <a:lnTo>
                    <a:pt x="70" y="44"/>
                  </a:lnTo>
                  <a:lnTo>
                    <a:pt x="72" y="47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78" y="63"/>
                  </a:lnTo>
                  <a:lnTo>
                    <a:pt x="80" y="68"/>
                  </a:lnTo>
                  <a:lnTo>
                    <a:pt x="82" y="72"/>
                  </a:lnTo>
                  <a:lnTo>
                    <a:pt x="84" y="76"/>
                  </a:lnTo>
                  <a:lnTo>
                    <a:pt x="86" y="80"/>
                  </a:lnTo>
                  <a:lnTo>
                    <a:pt x="88" y="84"/>
                  </a:lnTo>
                  <a:lnTo>
                    <a:pt x="90" y="88"/>
                  </a:lnTo>
                  <a:lnTo>
                    <a:pt x="90" y="89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4" name="Freeform 106"/>
            <p:cNvSpPr>
              <a:spLocks/>
            </p:cNvSpPr>
            <p:nvPr/>
          </p:nvSpPr>
          <p:spPr bwMode="auto">
            <a:xfrm>
              <a:off x="539" y="1259"/>
              <a:ext cx="78" cy="288"/>
            </a:xfrm>
            <a:custGeom>
              <a:avLst/>
              <a:gdLst/>
              <a:ahLst/>
              <a:cxnLst>
                <a:cxn ang="0">
                  <a:pos x="56" y="247"/>
                </a:cxn>
                <a:cxn ang="0">
                  <a:pos x="56" y="243"/>
                </a:cxn>
                <a:cxn ang="0">
                  <a:pos x="56" y="236"/>
                </a:cxn>
                <a:cxn ang="0">
                  <a:pos x="54" y="224"/>
                </a:cxn>
                <a:cxn ang="0">
                  <a:pos x="54" y="213"/>
                </a:cxn>
                <a:cxn ang="0">
                  <a:pos x="52" y="197"/>
                </a:cxn>
                <a:cxn ang="0">
                  <a:pos x="52" y="180"/>
                </a:cxn>
                <a:cxn ang="0">
                  <a:pos x="50" y="161"/>
                </a:cxn>
                <a:cxn ang="0">
                  <a:pos x="50" y="144"/>
                </a:cxn>
                <a:cxn ang="0">
                  <a:pos x="48" y="125"/>
                </a:cxn>
                <a:cxn ang="0">
                  <a:pos x="48" y="108"/>
                </a:cxn>
                <a:cxn ang="0">
                  <a:pos x="46" y="90"/>
                </a:cxn>
                <a:cxn ang="0">
                  <a:pos x="46" y="75"/>
                </a:cxn>
                <a:cxn ang="0">
                  <a:pos x="44" y="64"/>
                </a:cxn>
                <a:cxn ang="0">
                  <a:pos x="44" y="54"/>
                </a:cxn>
                <a:cxn ang="0">
                  <a:pos x="44" y="46"/>
                </a:cxn>
                <a:cxn ang="0">
                  <a:pos x="44" y="46"/>
                </a:cxn>
                <a:cxn ang="0">
                  <a:pos x="58" y="29"/>
                </a:cxn>
                <a:cxn ang="0">
                  <a:pos x="67" y="8"/>
                </a:cxn>
                <a:cxn ang="0">
                  <a:pos x="63" y="6"/>
                </a:cxn>
                <a:cxn ang="0">
                  <a:pos x="59" y="4"/>
                </a:cxn>
                <a:cxn ang="0">
                  <a:pos x="54" y="2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4" y="21"/>
                </a:cxn>
                <a:cxn ang="0">
                  <a:pos x="10" y="29"/>
                </a:cxn>
                <a:cxn ang="0">
                  <a:pos x="14" y="33"/>
                </a:cxn>
                <a:cxn ang="0">
                  <a:pos x="21" y="39"/>
                </a:cxn>
                <a:cxn ang="0">
                  <a:pos x="25" y="42"/>
                </a:cxn>
                <a:cxn ang="0">
                  <a:pos x="27" y="46"/>
                </a:cxn>
                <a:cxn ang="0">
                  <a:pos x="35" y="249"/>
                </a:cxn>
                <a:cxn ang="0">
                  <a:pos x="56" y="247"/>
                </a:cxn>
                <a:cxn ang="0">
                  <a:pos x="56" y="247"/>
                </a:cxn>
              </a:cxnLst>
              <a:rect l="0" t="0" r="r" b="b"/>
              <a:pathLst>
                <a:path w="67" h="249">
                  <a:moveTo>
                    <a:pt x="56" y="247"/>
                  </a:moveTo>
                  <a:lnTo>
                    <a:pt x="56" y="243"/>
                  </a:lnTo>
                  <a:lnTo>
                    <a:pt x="56" y="236"/>
                  </a:lnTo>
                  <a:lnTo>
                    <a:pt x="54" y="224"/>
                  </a:lnTo>
                  <a:lnTo>
                    <a:pt x="54" y="213"/>
                  </a:lnTo>
                  <a:lnTo>
                    <a:pt x="52" y="197"/>
                  </a:lnTo>
                  <a:lnTo>
                    <a:pt x="52" y="180"/>
                  </a:lnTo>
                  <a:lnTo>
                    <a:pt x="50" y="161"/>
                  </a:lnTo>
                  <a:lnTo>
                    <a:pt x="50" y="144"/>
                  </a:lnTo>
                  <a:lnTo>
                    <a:pt x="48" y="125"/>
                  </a:lnTo>
                  <a:lnTo>
                    <a:pt x="48" y="108"/>
                  </a:lnTo>
                  <a:lnTo>
                    <a:pt x="46" y="90"/>
                  </a:lnTo>
                  <a:lnTo>
                    <a:pt x="46" y="75"/>
                  </a:lnTo>
                  <a:lnTo>
                    <a:pt x="44" y="64"/>
                  </a:lnTo>
                  <a:lnTo>
                    <a:pt x="44" y="54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58" y="29"/>
                  </a:lnTo>
                  <a:lnTo>
                    <a:pt x="67" y="8"/>
                  </a:lnTo>
                  <a:lnTo>
                    <a:pt x="63" y="6"/>
                  </a:lnTo>
                  <a:lnTo>
                    <a:pt x="59" y="4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21"/>
                  </a:lnTo>
                  <a:lnTo>
                    <a:pt x="10" y="29"/>
                  </a:lnTo>
                  <a:lnTo>
                    <a:pt x="14" y="33"/>
                  </a:lnTo>
                  <a:lnTo>
                    <a:pt x="21" y="39"/>
                  </a:lnTo>
                  <a:lnTo>
                    <a:pt x="25" y="42"/>
                  </a:lnTo>
                  <a:lnTo>
                    <a:pt x="27" y="46"/>
                  </a:lnTo>
                  <a:lnTo>
                    <a:pt x="35" y="249"/>
                  </a:lnTo>
                  <a:lnTo>
                    <a:pt x="56" y="247"/>
                  </a:lnTo>
                  <a:lnTo>
                    <a:pt x="56" y="247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5" name="Freeform 107"/>
            <p:cNvSpPr>
              <a:spLocks/>
            </p:cNvSpPr>
            <p:nvPr/>
          </p:nvSpPr>
          <p:spPr bwMode="auto">
            <a:xfrm>
              <a:off x="548" y="1273"/>
              <a:ext cx="2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7"/>
                </a:cxn>
                <a:cxn ang="0">
                  <a:pos x="23" y="34"/>
                </a:cxn>
                <a:cxn ang="0">
                  <a:pos x="19" y="34"/>
                </a:cxn>
                <a:cxn ang="0">
                  <a:pos x="15" y="32"/>
                </a:cxn>
                <a:cxn ang="0">
                  <a:pos x="9" y="29"/>
                </a:cxn>
                <a:cxn ang="0">
                  <a:pos x="6" y="23"/>
                </a:cxn>
                <a:cxn ang="0">
                  <a:pos x="4" y="21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34">
                  <a:moveTo>
                    <a:pt x="0" y="0"/>
                  </a:moveTo>
                  <a:lnTo>
                    <a:pt x="23" y="17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15" y="32"/>
                  </a:lnTo>
                  <a:lnTo>
                    <a:pt x="9" y="29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6" name="Freeform 108"/>
            <p:cNvSpPr>
              <a:spLocks/>
            </p:cNvSpPr>
            <p:nvPr/>
          </p:nvSpPr>
          <p:spPr bwMode="auto">
            <a:xfrm>
              <a:off x="488" y="1622"/>
              <a:ext cx="240" cy="9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65"/>
                </a:cxn>
                <a:cxn ang="0">
                  <a:pos x="17" y="52"/>
                </a:cxn>
                <a:cxn ang="0">
                  <a:pos x="27" y="42"/>
                </a:cxn>
                <a:cxn ang="0">
                  <a:pos x="37" y="33"/>
                </a:cxn>
                <a:cxn ang="0">
                  <a:pos x="46" y="23"/>
                </a:cxn>
                <a:cxn ang="0">
                  <a:pos x="56" y="15"/>
                </a:cxn>
                <a:cxn ang="0">
                  <a:pos x="65" y="10"/>
                </a:cxn>
                <a:cxn ang="0">
                  <a:pos x="75" y="4"/>
                </a:cxn>
                <a:cxn ang="0">
                  <a:pos x="84" y="2"/>
                </a:cxn>
                <a:cxn ang="0">
                  <a:pos x="94" y="0"/>
                </a:cxn>
                <a:cxn ang="0">
                  <a:pos x="105" y="0"/>
                </a:cxn>
                <a:cxn ang="0">
                  <a:pos x="117" y="2"/>
                </a:cxn>
                <a:cxn ang="0">
                  <a:pos x="128" y="6"/>
                </a:cxn>
                <a:cxn ang="0">
                  <a:pos x="142" y="10"/>
                </a:cxn>
                <a:cxn ang="0">
                  <a:pos x="153" y="13"/>
                </a:cxn>
                <a:cxn ang="0">
                  <a:pos x="167" y="19"/>
                </a:cxn>
                <a:cxn ang="0">
                  <a:pos x="176" y="25"/>
                </a:cxn>
                <a:cxn ang="0">
                  <a:pos x="188" y="31"/>
                </a:cxn>
                <a:cxn ang="0">
                  <a:pos x="195" y="36"/>
                </a:cxn>
                <a:cxn ang="0">
                  <a:pos x="205" y="42"/>
                </a:cxn>
                <a:cxn ang="0">
                  <a:pos x="205" y="42"/>
                </a:cxn>
                <a:cxn ang="0">
                  <a:pos x="199" y="42"/>
                </a:cxn>
                <a:cxn ang="0">
                  <a:pos x="189" y="38"/>
                </a:cxn>
                <a:cxn ang="0">
                  <a:pos x="174" y="36"/>
                </a:cxn>
                <a:cxn ang="0">
                  <a:pos x="157" y="36"/>
                </a:cxn>
                <a:cxn ang="0">
                  <a:pos x="138" y="36"/>
                </a:cxn>
                <a:cxn ang="0">
                  <a:pos x="117" y="36"/>
                </a:cxn>
                <a:cxn ang="0">
                  <a:pos x="98" y="38"/>
                </a:cxn>
                <a:cxn ang="0">
                  <a:pos x="79" y="42"/>
                </a:cxn>
                <a:cxn ang="0">
                  <a:pos x="59" y="46"/>
                </a:cxn>
                <a:cxn ang="0">
                  <a:pos x="44" y="52"/>
                </a:cxn>
                <a:cxn ang="0">
                  <a:pos x="31" y="57"/>
                </a:cxn>
                <a:cxn ang="0">
                  <a:pos x="17" y="65"/>
                </a:cxn>
                <a:cxn ang="0">
                  <a:pos x="8" y="69"/>
                </a:cxn>
                <a:cxn ang="0">
                  <a:pos x="0" y="77"/>
                </a:cxn>
                <a:cxn ang="0">
                  <a:pos x="0" y="78"/>
                </a:cxn>
              </a:cxnLst>
              <a:rect l="0" t="0" r="r" b="b"/>
              <a:pathLst>
                <a:path w="207" h="78">
                  <a:moveTo>
                    <a:pt x="0" y="78"/>
                  </a:moveTo>
                  <a:lnTo>
                    <a:pt x="0" y="75"/>
                  </a:lnTo>
                  <a:lnTo>
                    <a:pt x="4" y="71"/>
                  </a:lnTo>
                  <a:lnTo>
                    <a:pt x="8" y="65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21" y="46"/>
                  </a:lnTo>
                  <a:lnTo>
                    <a:pt x="27" y="42"/>
                  </a:lnTo>
                  <a:lnTo>
                    <a:pt x="31" y="36"/>
                  </a:lnTo>
                  <a:lnTo>
                    <a:pt x="37" y="33"/>
                  </a:lnTo>
                  <a:lnTo>
                    <a:pt x="40" y="27"/>
                  </a:lnTo>
                  <a:lnTo>
                    <a:pt x="46" y="23"/>
                  </a:lnTo>
                  <a:lnTo>
                    <a:pt x="52" y="19"/>
                  </a:lnTo>
                  <a:lnTo>
                    <a:pt x="56" y="15"/>
                  </a:lnTo>
                  <a:lnTo>
                    <a:pt x="59" y="12"/>
                  </a:lnTo>
                  <a:lnTo>
                    <a:pt x="65" y="10"/>
                  </a:lnTo>
                  <a:lnTo>
                    <a:pt x="69" y="8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4" y="2"/>
                  </a:lnTo>
                  <a:lnTo>
                    <a:pt x="90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1" y="2"/>
                  </a:lnTo>
                  <a:lnTo>
                    <a:pt x="117" y="2"/>
                  </a:lnTo>
                  <a:lnTo>
                    <a:pt x="123" y="4"/>
                  </a:lnTo>
                  <a:lnTo>
                    <a:pt x="128" y="6"/>
                  </a:lnTo>
                  <a:lnTo>
                    <a:pt x="136" y="8"/>
                  </a:lnTo>
                  <a:lnTo>
                    <a:pt x="142" y="10"/>
                  </a:lnTo>
                  <a:lnTo>
                    <a:pt x="147" y="12"/>
                  </a:lnTo>
                  <a:lnTo>
                    <a:pt x="153" y="13"/>
                  </a:lnTo>
                  <a:lnTo>
                    <a:pt x="161" y="17"/>
                  </a:lnTo>
                  <a:lnTo>
                    <a:pt x="167" y="19"/>
                  </a:lnTo>
                  <a:lnTo>
                    <a:pt x="172" y="23"/>
                  </a:lnTo>
                  <a:lnTo>
                    <a:pt x="176" y="25"/>
                  </a:lnTo>
                  <a:lnTo>
                    <a:pt x="184" y="29"/>
                  </a:lnTo>
                  <a:lnTo>
                    <a:pt x="188" y="31"/>
                  </a:lnTo>
                  <a:lnTo>
                    <a:pt x="191" y="33"/>
                  </a:lnTo>
                  <a:lnTo>
                    <a:pt x="195" y="36"/>
                  </a:lnTo>
                  <a:lnTo>
                    <a:pt x="199" y="38"/>
                  </a:lnTo>
                  <a:lnTo>
                    <a:pt x="205" y="42"/>
                  </a:lnTo>
                  <a:lnTo>
                    <a:pt x="207" y="42"/>
                  </a:lnTo>
                  <a:lnTo>
                    <a:pt x="205" y="42"/>
                  </a:lnTo>
                  <a:lnTo>
                    <a:pt x="203" y="42"/>
                  </a:lnTo>
                  <a:lnTo>
                    <a:pt x="199" y="42"/>
                  </a:lnTo>
                  <a:lnTo>
                    <a:pt x="195" y="40"/>
                  </a:lnTo>
                  <a:lnTo>
                    <a:pt x="189" y="38"/>
                  </a:lnTo>
                  <a:lnTo>
                    <a:pt x="182" y="38"/>
                  </a:lnTo>
                  <a:lnTo>
                    <a:pt x="174" y="36"/>
                  </a:lnTo>
                  <a:lnTo>
                    <a:pt x="167" y="36"/>
                  </a:lnTo>
                  <a:lnTo>
                    <a:pt x="157" y="36"/>
                  </a:lnTo>
                  <a:lnTo>
                    <a:pt x="147" y="36"/>
                  </a:lnTo>
                  <a:lnTo>
                    <a:pt x="138" y="36"/>
                  </a:lnTo>
                  <a:lnTo>
                    <a:pt x="128" y="36"/>
                  </a:lnTo>
                  <a:lnTo>
                    <a:pt x="117" y="36"/>
                  </a:lnTo>
                  <a:lnTo>
                    <a:pt x="107" y="36"/>
                  </a:lnTo>
                  <a:lnTo>
                    <a:pt x="98" y="38"/>
                  </a:lnTo>
                  <a:lnTo>
                    <a:pt x="88" y="40"/>
                  </a:lnTo>
                  <a:lnTo>
                    <a:pt x="79" y="42"/>
                  </a:lnTo>
                  <a:lnTo>
                    <a:pt x="69" y="44"/>
                  </a:lnTo>
                  <a:lnTo>
                    <a:pt x="59" y="46"/>
                  </a:lnTo>
                  <a:lnTo>
                    <a:pt x="52" y="50"/>
                  </a:lnTo>
                  <a:lnTo>
                    <a:pt x="44" y="52"/>
                  </a:lnTo>
                  <a:lnTo>
                    <a:pt x="37" y="55"/>
                  </a:lnTo>
                  <a:lnTo>
                    <a:pt x="31" y="57"/>
                  </a:lnTo>
                  <a:lnTo>
                    <a:pt x="25" y="61"/>
                  </a:lnTo>
                  <a:lnTo>
                    <a:pt x="17" y="65"/>
                  </a:lnTo>
                  <a:lnTo>
                    <a:pt x="14" y="67"/>
                  </a:lnTo>
                  <a:lnTo>
                    <a:pt x="8" y="69"/>
                  </a:lnTo>
                  <a:lnTo>
                    <a:pt x="6" y="73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7" name="Freeform 109"/>
            <p:cNvSpPr>
              <a:spLocks/>
            </p:cNvSpPr>
            <p:nvPr/>
          </p:nvSpPr>
          <p:spPr bwMode="auto">
            <a:xfrm>
              <a:off x="520" y="2127"/>
              <a:ext cx="79" cy="9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5" y="8"/>
                </a:cxn>
                <a:cxn ang="0">
                  <a:pos x="13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8" y="27"/>
                </a:cxn>
                <a:cxn ang="0">
                  <a:pos x="8" y="31"/>
                </a:cxn>
                <a:cxn ang="0">
                  <a:pos x="6" y="36"/>
                </a:cxn>
                <a:cxn ang="0">
                  <a:pos x="6" y="40"/>
                </a:cxn>
                <a:cxn ang="0">
                  <a:pos x="4" y="44"/>
                </a:cxn>
                <a:cxn ang="0">
                  <a:pos x="4" y="50"/>
                </a:cxn>
                <a:cxn ang="0">
                  <a:pos x="2" y="54"/>
                </a:cxn>
                <a:cxn ang="0">
                  <a:pos x="2" y="59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3" y="82"/>
                </a:cxn>
                <a:cxn ang="0">
                  <a:pos x="17" y="80"/>
                </a:cxn>
                <a:cxn ang="0">
                  <a:pos x="25" y="80"/>
                </a:cxn>
                <a:cxn ang="0">
                  <a:pos x="31" y="80"/>
                </a:cxn>
                <a:cxn ang="0">
                  <a:pos x="38" y="80"/>
                </a:cxn>
                <a:cxn ang="0">
                  <a:pos x="44" y="80"/>
                </a:cxn>
                <a:cxn ang="0">
                  <a:pos x="50" y="78"/>
                </a:cxn>
                <a:cxn ang="0">
                  <a:pos x="54" y="78"/>
                </a:cxn>
                <a:cxn ang="0">
                  <a:pos x="59" y="78"/>
                </a:cxn>
                <a:cxn ang="0">
                  <a:pos x="65" y="75"/>
                </a:cxn>
                <a:cxn ang="0">
                  <a:pos x="67" y="75"/>
                </a:cxn>
                <a:cxn ang="0">
                  <a:pos x="67" y="73"/>
                </a:cxn>
                <a:cxn ang="0">
                  <a:pos x="67" y="73"/>
                </a:cxn>
                <a:cxn ang="0">
                  <a:pos x="67" y="69"/>
                </a:cxn>
                <a:cxn ang="0">
                  <a:pos x="69" y="65"/>
                </a:cxn>
                <a:cxn ang="0">
                  <a:pos x="67" y="59"/>
                </a:cxn>
                <a:cxn ang="0">
                  <a:pos x="67" y="54"/>
                </a:cxn>
                <a:cxn ang="0">
                  <a:pos x="65" y="46"/>
                </a:cxn>
                <a:cxn ang="0">
                  <a:pos x="63" y="40"/>
                </a:cxn>
                <a:cxn ang="0">
                  <a:pos x="59" y="33"/>
                </a:cxn>
                <a:cxn ang="0">
                  <a:pos x="55" y="25"/>
                </a:cxn>
                <a:cxn ang="0">
                  <a:pos x="52" y="17"/>
                </a:cxn>
                <a:cxn ang="0">
                  <a:pos x="48" y="13"/>
                </a:cxn>
                <a:cxn ang="0">
                  <a:pos x="42" y="8"/>
                </a:cxn>
                <a:cxn ang="0">
                  <a:pos x="38" y="4"/>
                </a:cxn>
                <a:cxn ang="0">
                  <a:pos x="36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69" h="82">
                  <a:moveTo>
                    <a:pt x="25" y="0"/>
                  </a:moveTo>
                  <a:lnTo>
                    <a:pt x="21" y="2"/>
                  </a:lnTo>
                  <a:lnTo>
                    <a:pt x="17" y="4"/>
                  </a:lnTo>
                  <a:lnTo>
                    <a:pt x="15" y="8"/>
                  </a:lnTo>
                  <a:lnTo>
                    <a:pt x="13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8" y="27"/>
                  </a:lnTo>
                  <a:lnTo>
                    <a:pt x="8" y="31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3" y="82"/>
                  </a:lnTo>
                  <a:lnTo>
                    <a:pt x="17" y="80"/>
                  </a:lnTo>
                  <a:lnTo>
                    <a:pt x="25" y="80"/>
                  </a:lnTo>
                  <a:lnTo>
                    <a:pt x="31" y="80"/>
                  </a:lnTo>
                  <a:lnTo>
                    <a:pt x="38" y="80"/>
                  </a:lnTo>
                  <a:lnTo>
                    <a:pt x="44" y="80"/>
                  </a:lnTo>
                  <a:lnTo>
                    <a:pt x="50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5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9" y="65"/>
                  </a:lnTo>
                  <a:lnTo>
                    <a:pt x="67" y="59"/>
                  </a:lnTo>
                  <a:lnTo>
                    <a:pt x="67" y="54"/>
                  </a:lnTo>
                  <a:lnTo>
                    <a:pt x="65" y="46"/>
                  </a:lnTo>
                  <a:lnTo>
                    <a:pt x="63" y="40"/>
                  </a:lnTo>
                  <a:lnTo>
                    <a:pt x="59" y="33"/>
                  </a:lnTo>
                  <a:lnTo>
                    <a:pt x="55" y="25"/>
                  </a:lnTo>
                  <a:lnTo>
                    <a:pt x="52" y="17"/>
                  </a:lnTo>
                  <a:lnTo>
                    <a:pt x="48" y="13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8" name="Freeform 110"/>
            <p:cNvSpPr>
              <a:spLocks/>
            </p:cNvSpPr>
            <p:nvPr/>
          </p:nvSpPr>
          <p:spPr bwMode="auto">
            <a:xfrm>
              <a:off x="493" y="2204"/>
              <a:ext cx="146" cy="4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5" y="34"/>
                </a:cxn>
                <a:cxn ang="0">
                  <a:pos x="21" y="36"/>
                </a:cxn>
                <a:cxn ang="0">
                  <a:pos x="25" y="36"/>
                </a:cxn>
                <a:cxn ang="0">
                  <a:pos x="31" y="36"/>
                </a:cxn>
                <a:cxn ang="0">
                  <a:pos x="36" y="36"/>
                </a:cxn>
                <a:cxn ang="0">
                  <a:pos x="42" y="38"/>
                </a:cxn>
                <a:cxn ang="0">
                  <a:pos x="48" y="36"/>
                </a:cxn>
                <a:cxn ang="0">
                  <a:pos x="54" y="36"/>
                </a:cxn>
                <a:cxn ang="0">
                  <a:pos x="61" y="36"/>
                </a:cxn>
                <a:cxn ang="0">
                  <a:pos x="67" y="36"/>
                </a:cxn>
                <a:cxn ang="0">
                  <a:pos x="73" y="34"/>
                </a:cxn>
                <a:cxn ang="0">
                  <a:pos x="78" y="34"/>
                </a:cxn>
                <a:cxn ang="0">
                  <a:pos x="84" y="32"/>
                </a:cxn>
                <a:cxn ang="0">
                  <a:pos x="88" y="31"/>
                </a:cxn>
                <a:cxn ang="0">
                  <a:pos x="94" y="29"/>
                </a:cxn>
                <a:cxn ang="0">
                  <a:pos x="99" y="27"/>
                </a:cxn>
                <a:cxn ang="0">
                  <a:pos x="103" y="25"/>
                </a:cxn>
                <a:cxn ang="0">
                  <a:pos x="109" y="23"/>
                </a:cxn>
                <a:cxn ang="0">
                  <a:pos x="117" y="19"/>
                </a:cxn>
                <a:cxn ang="0">
                  <a:pos x="120" y="15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8" y="2"/>
                </a:cxn>
                <a:cxn ang="0">
                  <a:pos x="48" y="0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126" h="38">
                  <a:moveTo>
                    <a:pt x="0" y="32"/>
                  </a:moveTo>
                  <a:lnTo>
                    <a:pt x="0" y="32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21" y="36"/>
                  </a:lnTo>
                  <a:lnTo>
                    <a:pt x="25" y="36"/>
                  </a:lnTo>
                  <a:lnTo>
                    <a:pt x="31" y="36"/>
                  </a:lnTo>
                  <a:lnTo>
                    <a:pt x="36" y="36"/>
                  </a:lnTo>
                  <a:lnTo>
                    <a:pt x="42" y="38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61" y="36"/>
                  </a:lnTo>
                  <a:lnTo>
                    <a:pt x="67" y="36"/>
                  </a:lnTo>
                  <a:lnTo>
                    <a:pt x="73" y="34"/>
                  </a:lnTo>
                  <a:lnTo>
                    <a:pt x="78" y="34"/>
                  </a:lnTo>
                  <a:lnTo>
                    <a:pt x="84" y="32"/>
                  </a:lnTo>
                  <a:lnTo>
                    <a:pt x="88" y="31"/>
                  </a:lnTo>
                  <a:lnTo>
                    <a:pt x="94" y="29"/>
                  </a:lnTo>
                  <a:lnTo>
                    <a:pt x="99" y="27"/>
                  </a:lnTo>
                  <a:lnTo>
                    <a:pt x="103" y="25"/>
                  </a:lnTo>
                  <a:lnTo>
                    <a:pt x="109" y="23"/>
                  </a:lnTo>
                  <a:lnTo>
                    <a:pt x="117" y="19"/>
                  </a:lnTo>
                  <a:lnTo>
                    <a:pt x="120" y="15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8" y="2"/>
                  </a:lnTo>
                  <a:lnTo>
                    <a:pt x="48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399" name="Freeform 111"/>
            <p:cNvSpPr>
              <a:spLocks/>
            </p:cNvSpPr>
            <p:nvPr/>
          </p:nvSpPr>
          <p:spPr bwMode="auto">
            <a:xfrm>
              <a:off x="542" y="2209"/>
              <a:ext cx="46" cy="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12" y="21"/>
                </a:cxn>
                <a:cxn ang="0">
                  <a:pos x="17" y="23"/>
                </a:cxn>
                <a:cxn ang="0">
                  <a:pos x="21" y="23"/>
                </a:cxn>
                <a:cxn ang="0">
                  <a:pos x="27" y="23"/>
                </a:cxn>
                <a:cxn ang="0">
                  <a:pos x="31" y="23"/>
                </a:cxn>
                <a:cxn ang="0">
                  <a:pos x="35" y="21"/>
                </a:cxn>
                <a:cxn ang="0">
                  <a:pos x="38" y="19"/>
                </a:cxn>
                <a:cxn ang="0">
                  <a:pos x="40" y="11"/>
                </a:cxn>
                <a:cxn ang="0">
                  <a:pos x="38" y="7"/>
                </a:cxn>
                <a:cxn ang="0">
                  <a:pos x="36" y="2"/>
                </a:cxn>
                <a:cxn ang="0">
                  <a:pos x="36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0" h="23">
                  <a:moveTo>
                    <a:pt x="0" y="4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3"/>
                  </a:lnTo>
                  <a:lnTo>
                    <a:pt x="35" y="21"/>
                  </a:lnTo>
                  <a:lnTo>
                    <a:pt x="38" y="19"/>
                  </a:lnTo>
                  <a:lnTo>
                    <a:pt x="40" y="11"/>
                  </a:lnTo>
                  <a:lnTo>
                    <a:pt x="38" y="7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0" name="Freeform 112"/>
            <p:cNvSpPr>
              <a:spLocks/>
            </p:cNvSpPr>
            <p:nvPr/>
          </p:nvSpPr>
          <p:spPr bwMode="auto">
            <a:xfrm>
              <a:off x="526" y="1967"/>
              <a:ext cx="18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0"/>
                </a:cxn>
                <a:cxn ang="0">
                  <a:pos x="15" y="21"/>
                </a:cxn>
                <a:cxn ang="0">
                  <a:pos x="13" y="19"/>
                </a:cxn>
                <a:cxn ang="0">
                  <a:pos x="11" y="19"/>
                </a:cxn>
                <a:cxn ang="0">
                  <a:pos x="7" y="16"/>
                </a:cxn>
                <a:cxn ang="0">
                  <a:pos x="5" y="14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lnTo>
                    <a:pt x="15" y="10"/>
                  </a:lnTo>
                  <a:lnTo>
                    <a:pt x="15" y="21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7" y="16"/>
                  </a:lnTo>
                  <a:lnTo>
                    <a:pt x="5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1" name="Freeform 113"/>
            <p:cNvSpPr>
              <a:spLocks/>
            </p:cNvSpPr>
            <p:nvPr/>
          </p:nvSpPr>
          <p:spPr bwMode="auto">
            <a:xfrm>
              <a:off x="491" y="2184"/>
              <a:ext cx="148" cy="57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8"/>
                </a:cxn>
                <a:cxn ang="0">
                  <a:pos x="2" y="46"/>
                </a:cxn>
                <a:cxn ang="0">
                  <a:pos x="4" y="40"/>
                </a:cxn>
                <a:cxn ang="0">
                  <a:pos x="8" y="36"/>
                </a:cxn>
                <a:cxn ang="0">
                  <a:pos x="12" y="28"/>
                </a:cxn>
                <a:cxn ang="0">
                  <a:pos x="17" y="23"/>
                </a:cxn>
                <a:cxn ang="0">
                  <a:pos x="23" y="17"/>
                </a:cxn>
                <a:cxn ang="0">
                  <a:pos x="31" y="13"/>
                </a:cxn>
                <a:cxn ang="0">
                  <a:pos x="36" y="7"/>
                </a:cxn>
                <a:cxn ang="0">
                  <a:pos x="42" y="4"/>
                </a:cxn>
                <a:cxn ang="0">
                  <a:pos x="48" y="2"/>
                </a:cxn>
                <a:cxn ang="0">
                  <a:pos x="56" y="2"/>
                </a:cxn>
                <a:cxn ang="0">
                  <a:pos x="61" y="0"/>
                </a:cxn>
                <a:cxn ang="0">
                  <a:pos x="69" y="0"/>
                </a:cxn>
                <a:cxn ang="0">
                  <a:pos x="77" y="2"/>
                </a:cxn>
                <a:cxn ang="0">
                  <a:pos x="84" y="4"/>
                </a:cxn>
                <a:cxn ang="0">
                  <a:pos x="90" y="7"/>
                </a:cxn>
                <a:cxn ang="0">
                  <a:pos x="100" y="11"/>
                </a:cxn>
                <a:cxn ang="0">
                  <a:pos x="105" y="15"/>
                </a:cxn>
                <a:cxn ang="0">
                  <a:pos x="115" y="19"/>
                </a:cxn>
                <a:cxn ang="0">
                  <a:pos x="119" y="21"/>
                </a:cxn>
                <a:cxn ang="0">
                  <a:pos x="124" y="23"/>
                </a:cxn>
                <a:cxn ang="0">
                  <a:pos x="128" y="25"/>
                </a:cxn>
                <a:cxn ang="0">
                  <a:pos x="128" y="27"/>
                </a:cxn>
                <a:cxn ang="0">
                  <a:pos x="126" y="27"/>
                </a:cxn>
                <a:cxn ang="0">
                  <a:pos x="121" y="25"/>
                </a:cxn>
                <a:cxn ang="0">
                  <a:pos x="117" y="25"/>
                </a:cxn>
                <a:cxn ang="0">
                  <a:pos x="113" y="23"/>
                </a:cxn>
                <a:cxn ang="0">
                  <a:pos x="109" y="23"/>
                </a:cxn>
                <a:cxn ang="0">
                  <a:pos x="103" y="23"/>
                </a:cxn>
                <a:cxn ang="0">
                  <a:pos x="98" y="23"/>
                </a:cxn>
                <a:cxn ang="0">
                  <a:pos x="90" y="23"/>
                </a:cxn>
                <a:cxn ang="0">
                  <a:pos x="84" y="23"/>
                </a:cxn>
                <a:cxn ang="0">
                  <a:pos x="79" y="23"/>
                </a:cxn>
                <a:cxn ang="0">
                  <a:pos x="73" y="23"/>
                </a:cxn>
                <a:cxn ang="0">
                  <a:pos x="67" y="23"/>
                </a:cxn>
                <a:cxn ang="0">
                  <a:pos x="59" y="23"/>
                </a:cxn>
                <a:cxn ang="0">
                  <a:pos x="56" y="25"/>
                </a:cxn>
                <a:cxn ang="0">
                  <a:pos x="50" y="25"/>
                </a:cxn>
                <a:cxn ang="0">
                  <a:pos x="44" y="27"/>
                </a:cxn>
                <a:cxn ang="0">
                  <a:pos x="38" y="28"/>
                </a:cxn>
                <a:cxn ang="0">
                  <a:pos x="33" y="30"/>
                </a:cxn>
                <a:cxn ang="0">
                  <a:pos x="29" y="32"/>
                </a:cxn>
                <a:cxn ang="0">
                  <a:pos x="23" y="34"/>
                </a:cxn>
                <a:cxn ang="0">
                  <a:pos x="19" y="38"/>
                </a:cxn>
                <a:cxn ang="0">
                  <a:pos x="15" y="40"/>
                </a:cxn>
                <a:cxn ang="0">
                  <a:pos x="8" y="42"/>
                </a:cxn>
                <a:cxn ang="0">
                  <a:pos x="4" y="46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128" h="49">
                  <a:moveTo>
                    <a:pt x="0" y="49"/>
                  </a:moveTo>
                  <a:lnTo>
                    <a:pt x="0" y="48"/>
                  </a:lnTo>
                  <a:lnTo>
                    <a:pt x="2" y="46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7" y="23"/>
                  </a:lnTo>
                  <a:lnTo>
                    <a:pt x="23" y="17"/>
                  </a:lnTo>
                  <a:lnTo>
                    <a:pt x="31" y="13"/>
                  </a:lnTo>
                  <a:lnTo>
                    <a:pt x="36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6" y="2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84" y="4"/>
                  </a:lnTo>
                  <a:lnTo>
                    <a:pt x="90" y="7"/>
                  </a:lnTo>
                  <a:lnTo>
                    <a:pt x="100" y="11"/>
                  </a:lnTo>
                  <a:lnTo>
                    <a:pt x="105" y="15"/>
                  </a:lnTo>
                  <a:lnTo>
                    <a:pt x="115" y="19"/>
                  </a:lnTo>
                  <a:lnTo>
                    <a:pt x="119" y="21"/>
                  </a:lnTo>
                  <a:lnTo>
                    <a:pt x="124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6" y="27"/>
                  </a:lnTo>
                  <a:lnTo>
                    <a:pt x="121" y="25"/>
                  </a:lnTo>
                  <a:lnTo>
                    <a:pt x="117" y="25"/>
                  </a:lnTo>
                  <a:lnTo>
                    <a:pt x="113" y="23"/>
                  </a:lnTo>
                  <a:lnTo>
                    <a:pt x="109" y="23"/>
                  </a:lnTo>
                  <a:lnTo>
                    <a:pt x="103" y="23"/>
                  </a:lnTo>
                  <a:lnTo>
                    <a:pt x="98" y="23"/>
                  </a:lnTo>
                  <a:lnTo>
                    <a:pt x="90" y="23"/>
                  </a:lnTo>
                  <a:lnTo>
                    <a:pt x="84" y="23"/>
                  </a:lnTo>
                  <a:lnTo>
                    <a:pt x="79" y="23"/>
                  </a:lnTo>
                  <a:lnTo>
                    <a:pt x="73" y="23"/>
                  </a:lnTo>
                  <a:lnTo>
                    <a:pt x="67" y="23"/>
                  </a:lnTo>
                  <a:lnTo>
                    <a:pt x="59" y="23"/>
                  </a:lnTo>
                  <a:lnTo>
                    <a:pt x="56" y="25"/>
                  </a:lnTo>
                  <a:lnTo>
                    <a:pt x="50" y="25"/>
                  </a:lnTo>
                  <a:lnTo>
                    <a:pt x="44" y="27"/>
                  </a:lnTo>
                  <a:lnTo>
                    <a:pt x="38" y="28"/>
                  </a:lnTo>
                  <a:lnTo>
                    <a:pt x="33" y="30"/>
                  </a:lnTo>
                  <a:lnTo>
                    <a:pt x="29" y="32"/>
                  </a:lnTo>
                  <a:lnTo>
                    <a:pt x="23" y="34"/>
                  </a:lnTo>
                  <a:lnTo>
                    <a:pt x="19" y="38"/>
                  </a:lnTo>
                  <a:lnTo>
                    <a:pt x="15" y="40"/>
                  </a:lnTo>
                  <a:lnTo>
                    <a:pt x="8" y="42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2" name="Freeform 114"/>
            <p:cNvSpPr>
              <a:spLocks/>
            </p:cNvSpPr>
            <p:nvPr/>
          </p:nvSpPr>
          <p:spPr bwMode="auto">
            <a:xfrm>
              <a:off x="626" y="761"/>
              <a:ext cx="228" cy="272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59" y="4"/>
                </a:cxn>
                <a:cxn ang="0">
                  <a:pos x="49" y="14"/>
                </a:cxn>
                <a:cxn ang="0">
                  <a:pos x="42" y="25"/>
                </a:cxn>
                <a:cxn ang="0">
                  <a:pos x="32" y="40"/>
                </a:cxn>
                <a:cxn ang="0">
                  <a:pos x="25" y="58"/>
                </a:cxn>
                <a:cxn ang="0">
                  <a:pos x="19" y="80"/>
                </a:cxn>
                <a:cxn ang="0">
                  <a:pos x="13" y="103"/>
                </a:cxn>
                <a:cxn ang="0">
                  <a:pos x="9" y="130"/>
                </a:cxn>
                <a:cxn ang="0">
                  <a:pos x="5" y="159"/>
                </a:cxn>
                <a:cxn ang="0">
                  <a:pos x="4" y="182"/>
                </a:cxn>
                <a:cxn ang="0">
                  <a:pos x="2" y="205"/>
                </a:cxn>
                <a:cxn ang="0">
                  <a:pos x="0" y="220"/>
                </a:cxn>
                <a:cxn ang="0">
                  <a:pos x="0" y="230"/>
                </a:cxn>
                <a:cxn ang="0">
                  <a:pos x="2" y="232"/>
                </a:cxn>
                <a:cxn ang="0">
                  <a:pos x="9" y="233"/>
                </a:cxn>
                <a:cxn ang="0">
                  <a:pos x="21" y="233"/>
                </a:cxn>
                <a:cxn ang="0">
                  <a:pos x="36" y="233"/>
                </a:cxn>
                <a:cxn ang="0">
                  <a:pos x="51" y="235"/>
                </a:cxn>
                <a:cxn ang="0">
                  <a:pos x="70" y="235"/>
                </a:cxn>
                <a:cxn ang="0">
                  <a:pos x="90" y="235"/>
                </a:cxn>
                <a:cxn ang="0">
                  <a:pos x="109" y="235"/>
                </a:cxn>
                <a:cxn ang="0">
                  <a:pos x="126" y="233"/>
                </a:cxn>
                <a:cxn ang="0">
                  <a:pos x="141" y="230"/>
                </a:cxn>
                <a:cxn ang="0">
                  <a:pos x="155" y="228"/>
                </a:cxn>
                <a:cxn ang="0">
                  <a:pos x="168" y="224"/>
                </a:cxn>
                <a:cxn ang="0">
                  <a:pos x="178" y="220"/>
                </a:cxn>
                <a:cxn ang="0">
                  <a:pos x="187" y="218"/>
                </a:cxn>
                <a:cxn ang="0">
                  <a:pos x="193" y="214"/>
                </a:cxn>
                <a:cxn ang="0">
                  <a:pos x="195" y="207"/>
                </a:cxn>
                <a:cxn ang="0">
                  <a:pos x="195" y="197"/>
                </a:cxn>
                <a:cxn ang="0">
                  <a:pos x="197" y="186"/>
                </a:cxn>
                <a:cxn ang="0">
                  <a:pos x="195" y="170"/>
                </a:cxn>
                <a:cxn ang="0">
                  <a:pos x="193" y="153"/>
                </a:cxn>
                <a:cxn ang="0">
                  <a:pos x="189" y="134"/>
                </a:cxn>
                <a:cxn ang="0">
                  <a:pos x="183" y="115"/>
                </a:cxn>
                <a:cxn ang="0">
                  <a:pos x="172" y="94"/>
                </a:cxn>
                <a:cxn ang="0">
                  <a:pos x="160" y="73"/>
                </a:cxn>
                <a:cxn ang="0">
                  <a:pos x="147" y="54"/>
                </a:cxn>
                <a:cxn ang="0">
                  <a:pos x="135" y="36"/>
                </a:cxn>
                <a:cxn ang="0">
                  <a:pos x="122" y="21"/>
                </a:cxn>
                <a:cxn ang="0">
                  <a:pos x="113" y="10"/>
                </a:cxn>
                <a:cxn ang="0">
                  <a:pos x="107" y="2"/>
                </a:cxn>
                <a:cxn ang="0">
                  <a:pos x="70" y="0"/>
                </a:cxn>
              </a:cxnLst>
              <a:rect l="0" t="0" r="r" b="b"/>
              <a:pathLst>
                <a:path w="197" h="235">
                  <a:moveTo>
                    <a:pt x="70" y="0"/>
                  </a:moveTo>
                  <a:lnTo>
                    <a:pt x="69" y="0"/>
                  </a:lnTo>
                  <a:lnTo>
                    <a:pt x="65" y="2"/>
                  </a:lnTo>
                  <a:lnTo>
                    <a:pt x="59" y="4"/>
                  </a:lnTo>
                  <a:lnTo>
                    <a:pt x="53" y="12"/>
                  </a:lnTo>
                  <a:lnTo>
                    <a:pt x="49" y="14"/>
                  </a:lnTo>
                  <a:lnTo>
                    <a:pt x="46" y="19"/>
                  </a:lnTo>
                  <a:lnTo>
                    <a:pt x="42" y="25"/>
                  </a:lnTo>
                  <a:lnTo>
                    <a:pt x="38" y="33"/>
                  </a:lnTo>
                  <a:lnTo>
                    <a:pt x="32" y="40"/>
                  </a:lnTo>
                  <a:lnTo>
                    <a:pt x="28" y="48"/>
                  </a:lnTo>
                  <a:lnTo>
                    <a:pt x="25" y="58"/>
                  </a:lnTo>
                  <a:lnTo>
                    <a:pt x="23" y="69"/>
                  </a:lnTo>
                  <a:lnTo>
                    <a:pt x="19" y="80"/>
                  </a:lnTo>
                  <a:lnTo>
                    <a:pt x="15" y="92"/>
                  </a:lnTo>
                  <a:lnTo>
                    <a:pt x="13" y="103"/>
                  </a:lnTo>
                  <a:lnTo>
                    <a:pt x="11" y="119"/>
                  </a:lnTo>
                  <a:lnTo>
                    <a:pt x="9" y="130"/>
                  </a:lnTo>
                  <a:lnTo>
                    <a:pt x="7" y="145"/>
                  </a:lnTo>
                  <a:lnTo>
                    <a:pt x="5" y="159"/>
                  </a:lnTo>
                  <a:lnTo>
                    <a:pt x="5" y="172"/>
                  </a:lnTo>
                  <a:lnTo>
                    <a:pt x="4" y="182"/>
                  </a:lnTo>
                  <a:lnTo>
                    <a:pt x="2" y="195"/>
                  </a:lnTo>
                  <a:lnTo>
                    <a:pt x="2" y="205"/>
                  </a:lnTo>
                  <a:lnTo>
                    <a:pt x="2" y="214"/>
                  </a:lnTo>
                  <a:lnTo>
                    <a:pt x="0" y="220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2" y="232"/>
                  </a:lnTo>
                  <a:lnTo>
                    <a:pt x="5" y="232"/>
                  </a:lnTo>
                  <a:lnTo>
                    <a:pt x="9" y="233"/>
                  </a:lnTo>
                  <a:lnTo>
                    <a:pt x="15" y="233"/>
                  </a:lnTo>
                  <a:lnTo>
                    <a:pt x="21" y="233"/>
                  </a:lnTo>
                  <a:lnTo>
                    <a:pt x="27" y="233"/>
                  </a:lnTo>
                  <a:lnTo>
                    <a:pt x="36" y="233"/>
                  </a:lnTo>
                  <a:lnTo>
                    <a:pt x="44" y="233"/>
                  </a:lnTo>
                  <a:lnTo>
                    <a:pt x="51" y="235"/>
                  </a:lnTo>
                  <a:lnTo>
                    <a:pt x="61" y="235"/>
                  </a:lnTo>
                  <a:lnTo>
                    <a:pt x="70" y="235"/>
                  </a:lnTo>
                  <a:lnTo>
                    <a:pt x="80" y="235"/>
                  </a:lnTo>
                  <a:lnTo>
                    <a:pt x="90" y="235"/>
                  </a:lnTo>
                  <a:lnTo>
                    <a:pt x="99" y="235"/>
                  </a:lnTo>
                  <a:lnTo>
                    <a:pt x="109" y="235"/>
                  </a:lnTo>
                  <a:lnTo>
                    <a:pt x="116" y="233"/>
                  </a:lnTo>
                  <a:lnTo>
                    <a:pt x="126" y="233"/>
                  </a:lnTo>
                  <a:lnTo>
                    <a:pt x="134" y="232"/>
                  </a:lnTo>
                  <a:lnTo>
                    <a:pt x="141" y="230"/>
                  </a:lnTo>
                  <a:lnTo>
                    <a:pt x="149" y="228"/>
                  </a:lnTo>
                  <a:lnTo>
                    <a:pt x="155" y="228"/>
                  </a:lnTo>
                  <a:lnTo>
                    <a:pt x="162" y="226"/>
                  </a:lnTo>
                  <a:lnTo>
                    <a:pt x="168" y="224"/>
                  </a:lnTo>
                  <a:lnTo>
                    <a:pt x="174" y="222"/>
                  </a:lnTo>
                  <a:lnTo>
                    <a:pt x="178" y="220"/>
                  </a:lnTo>
                  <a:lnTo>
                    <a:pt x="183" y="218"/>
                  </a:lnTo>
                  <a:lnTo>
                    <a:pt x="187" y="218"/>
                  </a:lnTo>
                  <a:lnTo>
                    <a:pt x="191" y="214"/>
                  </a:lnTo>
                  <a:lnTo>
                    <a:pt x="193" y="214"/>
                  </a:lnTo>
                  <a:lnTo>
                    <a:pt x="193" y="212"/>
                  </a:lnTo>
                  <a:lnTo>
                    <a:pt x="195" y="207"/>
                  </a:lnTo>
                  <a:lnTo>
                    <a:pt x="195" y="201"/>
                  </a:lnTo>
                  <a:lnTo>
                    <a:pt x="195" y="197"/>
                  </a:lnTo>
                  <a:lnTo>
                    <a:pt x="195" y="191"/>
                  </a:lnTo>
                  <a:lnTo>
                    <a:pt x="197" y="186"/>
                  </a:lnTo>
                  <a:lnTo>
                    <a:pt x="195" y="178"/>
                  </a:lnTo>
                  <a:lnTo>
                    <a:pt x="195" y="170"/>
                  </a:lnTo>
                  <a:lnTo>
                    <a:pt x="193" y="161"/>
                  </a:lnTo>
                  <a:lnTo>
                    <a:pt x="193" y="153"/>
                  </a:lnTo>
                  <a:lnTo>
                    <a:pt x="191" y="144"/>
                  </a:lnTo>
                  <a:lnTo>
                    <a:pt x="189" y="134"/>
                  </a:lnTo>
                  <a:lnTo>
                    <a:pt x="185" y="124"/>
                  </a:lnTo>
                  <a:lnTo>
                    <a:pt x="183" y="115"/>
                  </a:lnTo>
                  <a:lnTo>
                    <a:pt x="178" y="103"/>
                  </a:lnTo>
                  <a:lnTo>
                    <a:pt x="172" y="94"/>
                  </a:lnTo>
                  <a:lnTo>
                    <a:pt x="166" y="82"/>
                  </a:lnTo>
                  <a:lnTo>
                    <a:pt x="160" y="73"/>
                  </a:lnTo>
                  <a:lnTo>
                    <a:pt x="155" y="63"/>
                  </a:lnTo>
                  <a:lnTo>
                    <a:pt x="147" y="54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8" y="29"/>
                  </a:lnTo>
                  <a:lnTo>
                    <a:pt x="122" y="21"/>
                  </a:lnTo>
                  <a:lnTo>
                    <a:pt x="118" y="14"/>
                  </a:lnTo>
                  <a:lnTo>
                    <a:pt x="113" y="10"/>
                  </a:lnTo>
                  <a:lnTo>
                    <a:pt x="109" y="4"/>
                  </a:lnTo>
                  <a:lnTo>
                    <a:pt x="107" y="2"/>
                  </a:lnTo>
                  <a:lnTo>
                    <a:pt x="105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829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3" name="Freeform 115"/>
            <p:cNvSpPr>
              <a:spLocks/>
            </p:cNvSpPr>
            <p:nvPr/>
          </p:nvSpPr>
          <p:spPr bwMode="auto">
            <a:xfrm>
              <a:off x="544" y="985"/>
              <a:ext cx="427" cy="12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10" y="94"/>
                </a:cxn>
                <a:cxn ang="0">
                  <a:pos x="17" y="96"/>
                </a:cxn>
                <a:cxn ang="0">
                  <a:pos x="27" y="96"/>
                </a:cxn>
                <a:cxn ang="0">
                  <a:pos x="36" y="100"/>
                </a:cxn>
                <a:cxn ang="0">
                  <a:pos x="50" y="102"/>
                </a:cxn>
                <a:cxn ang="0">
                  <a:pos x="63" y="104"/>
                </a:cxn>
                <a:cxn ang="0">
                  <a:pos x="76" y="104"/>
                </a:cxn>
                <a:cxn ang="0">
                  <a:pos x="92" y="105"/>
                </a:cxn>
                <a:cxn ang="0">
                  <a:pos x="109" y="105"/>
                </a:cxn>
                <a:cxn ang="0">
                  <a:pos x="124" y="107"/>
                </a:cxn>
                <a:cxn ang="0">
                  <a:pos x="141" y="107"/>
                </a:cxn>
                <a:cxn ang="0">
                  <a:pos x="161" y="107"/>
                </a:cxn>
                <a:cxn ang="0">
                  <a:pos x="176" y="105"/>
                </a:cxn>
                <a:cxn ang="0">
                  <a:pos x="195" y="105"/>
                </a:cxn>
                <a:cxn ang="0">
                  <a:pos x="212" y="102"/>
                </a:cxn>
                <a:cxn ang="0">
                  <a:pos x="228" y="98"/>
                </a:cxn>
                <a:cxn ang="0">
                  <a:pos x="245" y="92"/>
                </a:cxn>
                <a:cxn ang="0">
                  <a:pos x="260" y="88"/>
                </a:cxn>
                <a:cxn ang="0">
                  <a:pos x="275" y="83"/>
                </a:cxn>
                <a:cxn ang="0">
                  <a:pos x="291" y="77"/>
                </a:cxn>
                <a:cxn ang="0">
                  <a:pos x="304" y="71"/>
                </a:cxn>
                <a:cxn ang="0">
                  <a:pos x="315" y="65"/>
                </a:cxn>
                <a:cxn ang="0">
                  <a:pos x="327" y="60"/>
                </a:cxn>
                <a:cxn ang="0">
                  <a:pos x="336" y="56"/>
                </a:cxn>
                <a:cxn ang="0">
                  <a:pos x="346" y="50"/>
                </a:cxn>
                <a:cxn ang="0">
                  <a:pos x="354" y="46"/>
                </a:cxn>
                <a:cxn ang="0">
                  <a:pos x="359" y="42"/>
                </a:cxn>
                <a:cxn ang="0">
                  <a:pos x="365" y="40"/>
                </a:cxn>
                <a:cxn ang="0">
                  <a:pos x="367" y="39"/>
                </a:cxn>
                <a:cxn ang="0">
                  <a:pos x="369" y="39"/>
                </a:cxn>
                <a:cxn ang="0">
                  <a:pos x="285" y="4"/>
                </a:cxn>
                <a:cxn ang="0">
                  <a:pos x="141" y="0"/>
                </a:cxn>
                <a:cxn ang="0">
                  <a:pos x="0" y="92"/>
                </a:cxn>
                <a:cxn ang="0">
                  <a:pos x="0" y="92"/>
                </a:cxn>
              </a:cxnLst>
              <a:rect l="0" t="0" r="r" b="b"/>
              <a:pathLst>
                <a:path w="369" h="107">
                  <a:moveTo>
                    <a:pt x="0" y="92"/>
                  </a:moveTo>
                  <a:lnTo>
                    <a:pt x="2" y="92"/>
                  </a:lnTo>
                  <a:lnTo>
                    <a:pt x="4" y="92"/>
                  </a:lnTo>
                  <a:lnTo>
                    <a:pt x="10" y="94"/>
                  </a:lnTo>
                  <a:lnTo>
                    <a:pt x="17" y="96"/>
                  </a:lnTo>
                  <a:lnTo>
                    <a:pt x="27" y="96"/>
                  </a:lnTo>
                  <a:lnTo>
                    <a:pt x="36" y="100"/>
                  </a:lnTo>
                  <a:lnTo>
                    <a:pt x="50" y="102"/>
                  </a:lnTo>
                  <a:lnTo>
                    <a:pt x="63" y="104"/>
                  </a:lnTo>
                  <a:lnTo>
                    <a:pt x="76" y="104"/>
                  </a:lnTo>
                  <a:lnTo>
                    <a:pt x="92" y="105"/>
                  </a:lnTo>
                  <a:lnTo>
                    <a:pt x="109" y="105"/>
                  </a:lnTo>
                  <a:lnTo>
                    <a:pt x="124" y="107"/>
                  </a:lnTo>
                  <a:lnTo>
                    <a:pt x="141" y="107"/>
                  </a:lnTo>
                  <a:lnTo>
                    <a:pt x="161" y="107"/>
                  </a:lnTo>
                  <a:lnTo>
                    <a:pt x="176" y="105"/>
                  </a:lnTo>
                  <a:lnTo>
                    <a:pt x="195" y="105"/>
                  </a:lnTo>
                  <a:lnTo>
                    <a:pt x="212" y="102"/>
                  </a:lnTo>
                  <a:lnTo>
                    <a:pt x="228" y="98"/>
                  </a:lnTo>
                  <a:lnTo>
                    <a:pt x="245" y="92"/>
                  </a:lnTo>
                  <a:lnTo>
                    <a:pt x="260" y="88"/>
                  </a:lnTo>
                  <a:lnTo>
                    <a:pt x="275" y="83"/>
                  </a:lnTo>
                  <a:lnTo>
                    <a:pt x="291" y="77"/>
                  </a:lnTo>
                  <a:lnTo>
                    <a:pt x="304" y="71"/>
                  </a:lnTo>
                  <a:lnTo>
                    <a:pt x="315" y="65"/>
                  </a:lnTo>
                  <a:lnTo>
                    <a:pt x="327" y="60"/>
                  </a:lnTo>
                  <a:lnTo>
                    <a:pt x="336" y="56"/>
                  </a:lnTo>
                  <a:lnTo>
                    <a:pt x="346" y="50"/>
                  </a:lnTo>
                  <a:lnTo>
                    <a:pt x="354" y="46"/>
                  </a:lnTo>
                  <a:lnTo>
                    <a:pt x="359" y="42"/>
                  </a:lnTo>
                  <a:lnTo>
                    <a:pt x="365" y="40"/>
                  </a:lnTo>
                  <a:lnTo>
                    <a:pt x="367" y="39"/>
                  </a:lnTo>
                  <a:lnTo>
                    <a:pt x="369" y="39"/>
                  </a:lnTo>
                  <a:lnTo>
                    <a:pt x="285" y="4"/>
                  </a:lnTo>
                  <a:lnTo>
                    <a:pt x="141" y="0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4" name="Freeform 116"/>
            <p:cNvSpPr>
              <a:spLocks/>
            </p:cNvSpPr>
            <p:nvPr/>
          </p:nvSpPr>
          <p:spPr bwMode="auto">
            <a:xfrm>
              <a:off x="685" y="994"/>
              <a:ext cx="135" cy="8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11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6" y="50"/>
                </a:cxn>
                <a:cxn ang="0">
                  <a:pos x="10" y="53"/>
                </a:cxn>
                <a:cxn ang="0">
                  <a:pos x="16" y="57"/>
                </a:cxn>
                <a:cxn ang="0">
                  <a:pos x="19" y="61"/>
                </a:cxn>
                <a:cxn ang="0">
                  <a:pos x="25" y="63"/>
                </a:cxn>
                <a:cxn ang="0">
                  <a:pos x="29" y="65"/>
                </a:cxn>
                <a:cxn ang="0">
                  <a:pos x="37" y="67"/>
                </a:cxn>
                <a:cxn ang="0">
                  <a:pos x="42" y="67"/>
                </a:cxn>
                <a:cxn ang="0">
                  <a:pos x="50" y="69"/>
                </a:cxn>
                <a:cxn ang="0">
                  <a:pos x="58" y="69"/>
                </a:cxn>
                <a:cxn ang="0">
                  <a:pos x="65" y="71"/>
                </a:cxn>
                <a:cxn ang="0">
                  <a:pos x="71" y="69"/>
                </a:cxn>
                <a:cxn ang="0">
                  <a:pos x="79" y="69"/>
                </a:cxn>
                <a:cxn ang="0">
                  <a:pos x="84" y="69"/>
                </a:cxn>
                <a:cxn ang="0">
                  <a:pos x="92" y="67"/>
                </a:cxn>
                <a:cxn ang="0">
                  <a:pos x="98" y="65"/>
                </a:cxn>
                <a:cxn ang="0">
                  <a:pos x="104" y="63"/>
                </a:cxn>
                <a:cxn ang="0">
                  <a:pos x="107" y="61"/>
                </a:cxn>
                <a:cxn ang="0">
                  <a:pos x="111" y="57"/>
                </a:cxn>
                <a:cxn ang="0">
                  <a:pos x="113" y="53"/>
                </a:cxn>
                <a:cxn ang="0">
                  <a:pos x="115" y="50"/>
                </a:cxn>
                <a:cxn ang="0">
                  <a:pos x="117" y="44"/>
                </a:cxn>
                <a:cxn ang="0">
                  <a:pos x="117" y="40"/>
                </a:cxn>
                <a:cxn ang="0">
                  <a:pos x="117" y="36"/>
                </a:cxn>
                <a:cxn ang="0">
                  <a:pos x="115" y="31"/>
                </a:cxn>
                <a:cxn ang="0">
                  <a:pos x="113" y="27"/>
                </a:cxn>
                <a:cxn ang="0">
                  <a:pos x="113" y="21"/>
                </a:cxn>
                <a:cxn ang="0">
                  <a:pos x="111" y="17"/>
                </a:cxn>
                <a:cxn ang="0">
                  <a:pos x="109" y="11"/>
                </a:cxn>
                <a:cxn ang="0">
                  <a:pos x="107" y="8"/>
                </a:cxn>
                <a:cxn ang="0">
                  <a:pos x="107" y="6"/>
                </a:cxn>
                <a:cxn ang="0">
                  <a:pos x="104" y="2"/>
                </a:cxn>
                <a:cxn ang="0">
                  <a:pos x="104" y="0"/>
                </a:cxn>
                <a:cxn ang="0">
                  <a:pos x="4" y="9"/>
                </a:cxn>
                <a:cxn ang="0">
                  <a:pos x="4" y="9"/>
                </a:cxn>
              </a:cxnLst>
              <a:rect l="0" t="0" r="r" b="b"/>
              <a:pathLst>
                <a:path w="117" h="71">
                  <a:moveTo>
                    <a:pt x="4" y="9"/>
                  </a:move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10" y="53"/>
                  </a:lnTo>
                  <a:lnTo>
                    <a:pt x="16" y="57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9" y="65"/>
                  </a:lnTo>
                  <a:lnTo>
                    <a:pt x="37" y="67"/>
                  </a:lnTo>
                  <a:lnTo>
                    <a:pt x="42" y="67"/>
                  </a:lnTo>
                  <a:lnTo>
                    <a:pt x="50" y="69"/>
                  </a:lnTo>
                  <a:lnTo>
                    <a:pt x="58" y="69"/>
                  </a:lnTo>
                  <a:lnTo>
                    <a:pt x="65" y="71"/>
                  </a:lnTo>
                  <a:lnTo>
                    <a:pt x="71" y="69"/>
                  </a:lnTo>
                  <a:lnTo>
                    <a:pt x="79" y="69"/>
                  </a:lnTo>
                  <a:lnTo>
                    <a:pt x="84" y="69"/>
                  </a:lnTo>
                  <a:lnTo>
                    <a:pt x="92" y="67"/>
                  </a:lnTo>
                  <a:lnTo>
                    <a:pt x="98" y="65"/>
                  </a:lnTo>
                  <a:lnTo>
                    <a:pt x="104" y="63"/>
                  </a:lnTo>
                  <a:lnTo>
                    <a:pt x="107" y="61"/>
                  </a:lnTo>
                  <a:lnTo>
                    <a:pt x="111" y="57"/>
                  </a:lnTo>
                  <a:lnTo>
                    <a:pt x="113" y="53"/>
                  </a:lnTo>
                  <a:lnTo>
                    <a:pt x="115" y="50"/>
                  </a:lnTo>
                  <a:lnTo>
                    <a:pt x="117" y="44"/>
                  </a:lnTo>
                  <a:lnTo>
                    <a:pt x="117" y="40"/>
                  </a:lnTo>
                  <a:lnTo>
                    <a:pt x="117" y="36"/>
                  </a:lnTo>
                  <a:lnTo>
                    <a:pt x="115" y="31"/>
                  </a:lnTo>
                  <a:lnTo>
                    <a:pt x="113" y="27"/>
                  </a:lnTo>
                  <a:lnTo>
                    <a:pt x="113" y="21"/>
                  </a:lnTo>
                  <a:lnTo>
                    <a:pt x="111" y="17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5" name="Freeform 117"/>
            <p:cNvSpPr>
              <a:spLocks/>
            </p:cNvSpPr>
            <p:nvPr/>
          </p:nvSpPr>
          <p:spPr bwMode="auto">
            <a:xfrm>
              <a:off x="650" y="771"/>
              <a:ext cx="188" cy="227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0" y="195"/>
                </a:cxn>
                <a:cxn ang="0">
                  <a:pos x="0" y="193"/>
                </a:cxn>
                <a:cxn ang="0">
                  <a:pos x="0" y="187"/>
                </a:cxn>
                <a:cxn ang="0">
                  <a:pos x="0" y="180"/>
                </a:cxn>
                <a:cxn ang="0">
                  <a:pos x="0" y="172"/>
                </a:cxn>
                <a:cxn ang="0">
                  <a:pos x="2" y="162"/>
                </a:cxn>
                <a:cxn ang="0">
                  <a:pos x="4" y="151"/>
                </a:cxn>
                <a:cxn ang="0">
                  <a:pos x="4" y="141"/>
                </a:cxn>
                <a:cxn ang="0">
                  <a:pos x="6" y="128"/>
                </a:cxn>
                <a:cxn ang="0">
                  <a:pos x="7" y="116"/>
                </a:cxn>
                <a:cxn ang="0">
                  <a:pos x="9" y="103"/>
                </a:cxn>
                <a:cxn ang="0">
                  <a:pos x="11" y="92"/>
                </a:cxn>
                <a:cxn ang="0">
                  <a:pos x="13" y="80"/>
                </a:cxn>
                <a:cxn ang="0">
                  <a:pos x="15" y="69"/>
                </a:cxn>
                <a:cxn ang="0">
                  <a:pos x="19" y="57"/>
                </a:cxn>
                <a:cxn ang="0">
                  <a:pos x="23" y="48"/>
                </a:cxn>
                <a:cxn ang="0">
                  <a:pos x="25" y="38"/>
                </a:cxn>
                <a:cxn ang="0">
                  <a:pos x="28" y="30"/>
                </a:cxn>
                <a:cxn ang="0">
                  <a:pos x="32" y="25"/>
                </a:cxn>
                <a:cxn ang="0">
                  <a:pos x="36" y="19"/>
                </a:cxn>
                <a:cxn ang="0">
                  <a:pos x="38" y="15"/>
                </a:cxn>
                <a:cxn ang="0">
                  <a:pos x="42" y="11"/>
                </a:cxn>
                <a:cxn ang="0">
                  <a:pos x="46" y="7"/>
                </a:cxn>
                <a:cxn ang="0">
                  <a:pos x="49" y="6"/>
                </a:cxn>
                <a:cxn ang="0">
                  <a:pos x="55" y="2"/>
                </a:cxn>
                <a:cxn ang="0">
                  <a:pos x="61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9" y="2"/>
                </a:cxn>
                <a:cxn ang="0">
                  <a:pos x="72" y="6"/>
                </a:cxn>
                <a:cxn ang="0">
                  <a:pos x="80" y="11"/>
                </a:cxn>
                <a:cxn ang="0">
                  <a:pos x="84" y="13"/>
                </a:cxn>
                <a:cxn ang="0">
                  <a:pos x="88" y="17"/>
                </a:cxn>
                <a:cxn ang="0">
                  <a:pos x="92" y="21"/>
                </a:cxn>
                <a:cxn ang="0">
                  <a:pos x="97" y="27"/>
                </a:cxn>
                <a:cxn ang="0">
                  <a:pos x="101" y="32"/>
                </a:cxn>
                <a:cxn ang="0">
                  <a:pos x="105" y="38"/>
                </a:cxn>
                <a:cxn ang="0">
                  <a:pos x="111" y="46"/>
                </a:cxn>
                <a:cxn ang="0">
                  <a:pos x="114" y="53"/>
                </a:cxn>
                <a:cxn ang="0">
                  <a:pos x="118" y="61"/>
                </a:cxn>
                <a:cxn ang="0">
                  <a:pos x="124" y="69"/>
                </a:cxn>
                <a:cxn ang="0">
                  <a:pos x="128" y="76"/>
                </a:cxn>
                <a:cxn ang="0">
                  <a:pos x="132" y="86"/>
                </a:cxn>
                <a:cxn ang="0">
                  <a:pos x="136" y="95"/>
                </a:cxn>
                <a:cxn ang="0">
                  <a:pos x="139" y="103"/>
                </a:cxn>
                <a:cxn ang="0">
                  <a:pos x="143" y="113"/>
                </a:cxn>
                <a:cxn ang="0">
                  <a:pos x="147" y="122"/>
                </a:cxn>
                <a:cxn ang="0">
                  <a:pos x="149" y="130"/>
                </a:cxn>
                <a:cxn ang="0">
                  <a:pos x="153" y="137"/>
                </a:cxn>
                <a:cxn ang="0">
                  <a:pos x="155" y="143"/>
                </a:cxn>
                <a:cxn ang="0">
                  <a:pos x="157" y="151"/>
                </a:cxn>
                <a:cxn ang="0">
                  <a:pos x="158" y="155"/>
                </a:cxn>
                <a:cxn ang="0">
                  <a:pos x="160" y="159"/>
                </a:cxn>
                <a:cxn ang="0">
                  <a:pos x="162" y="160"/>
                </a:cxn>
                <a:cxn ang="0">
                  <a:pos x="162" y="162"/>
                </a:cxn>
                <a:cxn ang="0">
                  <a:pos x="0" y="197"/>
                </a:cxn>
                <a:cxn ang="0">
                  <a:pos x="0" y="197"/>
                </a:cxn>
              </a:cxnLst>
              <a:rect l="0" t="0" r="r" b="b"/>
              <a:pathLst>
                <a:path w="162" h="197">
                  <a:moveTo>
                    <a:pt x="0" y="197"/>
                  </a:moveTo>
                  <a:lnTo>
                    <a:pt x="0" y="195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72"/>
                  </a:lnTo>
                  <a:lnTo>
                    <a:pt x="2" y="162"/>
                  </a:lnTo>
                  <a:lnTo>
                    <a:pt x="4" y="151"/>
                  </a:lnTo>
                  <a:lnTo>
                    <a:pt x="4" y="141"/>
                  </a:lnTo>
                  <a:lnTo>
                    <a:pt x="6" y="128"/>
                  </a:lnTo>
                  <a:lnTo>
                    <a:pt x="7" y="116"/>
                  </a:lnTo>
                  <a:lnTo>
                    <a:pt x="9" y="103"/>
                  </a:lnTo>
                  <a:lnTo>
                    <a:pt x="11" y="92"/>
                  </a:lnTo>
                  <a:lnTo>
                    <a:pt x="13" y="80"/>
                  </a:lnTo>
                  <a:lnTo>
                    <a:pt x="15" y="69"/>
                  </a:lnTo>
                  <a:lnTo>
                    <a:pt x="19" y="57"/>
                  </a:lnTo>
                  <a:lnTo>
                    <a:pt x="23" y="48"/>
                  </a:lnTo>
                  <a:lnTo>
                    <a:pt x="25" y="38"/>
                  </a:lnTo>
                  <a:lnTo>
                    <a:pt x="28" y="30"/>
                  </a:lnTo>
                  <a:lnTo>
                    <a:pt x="32" y="25"/>
                  </a:lnTo>
                  <a:lnTo>
                    <a:pt x="36" y="19"/>
                  </a:lnTo>
                  <a:lnTo>
                    <a:pt x="38" y="15"/>
                  </a:lnTo>
                  <a:lnTo>
                    <a:pt x="42" y="11"/>
                  </a:lnTo>
                  <a:lnTo>
                    <a:pt x="46" y="7"/>
                  </a:lnTo>
                  <a:lnTo>
                    <a:pt x="49" y="6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2" y="6"/>
                  </a:lnTo>
                  <a:lnTo>
                    <a:pt x="80" y="11"/>
                  </a:lnTo>
                  <a:lnTo>
                    <a:pt x="84" y="13"/>
                  </a:lnTo>
                  <a:lnTo>
                    <a:pt x="88" y="17"/>
                  </a:lnTo>
                  <a:lnTo>
                    <a:pt x="92" y="21"/>
                  </a:lnTo>
                  <a:lnTo>
                    <a:pt x="97" y="27"/>
                  </a:lnTo>
                  <a:lnTo>
                    <a:pt x="101" y="32"/>
                  </a:lnTo>
                  <a:lnTo>
                    <a:pt x="105" y="38"/>
                  </a:lnTo>
                  <a:lnTo>
                    <a:pt x="111" y="46"/>
                  </a:lnTo>
                  <a:lnTo>
                    <a:pt x="114" y="53"/>
                  </a:lnTo>
                  <a:lnTo>
                    <a:pt x="118" y="61"/>
                  </a:lnTo>
                  <a:lnTo>
                    <a:pt x="124" y="69"/>
                  </a:lnTo>
                  <a:lnTo>
                    <a:pt x="128" y="76"/>
                  </a:lnTo>
                  <a:lnTo>
                    <a:pt x="132" y="86"/>
                  </a:lnTo>
                  <a:lnTo>
                    <a:pt x="136" y="95"/>
                  </a:lnTo>
                  <a:lnTo>
                    <a:pt x="139" y="103"/>
                  </a:lnTo>
                  <a:lnTo>
                    <a:pt x="143" y="113"/>
                  </a:lnTo>
                  <a:lnTo>
                    <a:pt x="147" y="122"/>
                  </a:lnTo>
                  <a:lnTo>
                    <a:pt x="149" y="130"/>
                  </a:lnTo>
                  <a:lnTo>
                    <a:pt x="153" y="137"/>
                  </a:lnTo>
                  <a:lnTo>
                    <a:pt x="155" y="143"/>
                  </a:lnTo>
                  <a:lnTo>
                    <a:pt x="157" y="151"/>
                  </a:lnTo>
                  <a:lnTo>
                    <a:pt x="158" y="155"/>
                  </a:lnTo>
                  <a:lnTo>
                    <a:pt x="160" y="159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0" y="19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6" name="Freeform 118"/>
            <p:cNvSpPr>
              <a:spLocks/>
            </p:cNvSpPr>
            <p:nvPr/>
          </p:nvSpPr>
          <p:spPr bwMode="auto">
            <a:xfrm>
              <a:off x="539" y="929"/>
              <a:ext cx="432" cy="162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4" y="132"/>
                </a:cxn>
                <a:cxn ang="0">
                  <a:pos x="12" y="123"/>
                </a:cxn>
                <a:cxn ang="0">
                  <a:pos x="21" y="109"/>
                </a:cxn>
                <a:cxn ang="0">
                  <a:pos x="35" y="94"/>
                </a:cxn>
                <a:cxn ang="0">
                  <a:pos x="48" y="75"/>
                </a:cxn>
                <a:cxn ang="0">
                  <a:pos x="65" y="58"/>
                </a:cxn>
                <a:cxn ang="0">
                  <a:pos x="82" y="43"/>
                </a:cxn>
                <a:cxn ang="0">
                  <a:pos x="100" y="27"/>
                </a:cxn>
                <a:cxn ang="0">
                  <a:pos x="117" y="18"/>
                </a:cxn>
                <a:cxn ang="0">
                  <a:pos x="134" y="8"/>
                </a:cxn>
                <a:cxn ang="0">
                  <a:pos x="153" y="4"/>
                </a:cxn>
                <a:cxn ang="0">
                  <a:pos x="172" y="0"/>
                </a:cxn>
                <a:cxn ang="0">
                  <a:pos x="191" y="0"/>
                </a:cxn>
                <a:cxn ang="0">
                  <a:pos x="212" y="4"/>
                </a:cxn>
                <a:cxn ang="0">
                  <a:pos x="233" y="8"/>
                </a:cxn>
                <a:cxn ang="0">
                  <a:pos x="256" y="16"/>
                </a:cxn>
                <a:cxn ang="0">
                  <a:pos x="279" y="25"/>
                </a:cxn>
                <a:cxn ang="0">
                  <a:pos x="300" y="35"/>
                </a:cxn>
                <a:cxn ang="0">
                  <a:pos x="321" y="44"/>
                </a:cxn>
                <a:cxn ang="0">
                  <a:pos x="340" y="54"/>
                </a:cxn>
                <a:cxn ang="0">
                  <a:pos x="356" y="64"/>
                </a:cxn>
                <a:cxn ang="0">
                  <a:pos x="365" y="69"/>
                </a:cxn>
                <a:cxn ang="0">
                  <a:pos x="371" y="75"/>
                </a:cxn>
                <a:cxn ang="0">
                  <a:pos x="371" y="75"/>
                </a:cxn>
                <a:cxn ang="0">
                  <a:pos x="360" y="73"/>
                </a:cxn>
                <a:cxn ang="0">
                  <a:pos x="340" y="69"/>
                </a:cxn>
                <a:cxn ang="0">
                  <a:pos x="316" y="67"/>
                </a:cxn>
                <a:cxn ang="0">
                  <a:pos x="283" y="65"/>
                </a:cxn>
                <a:cxn ang="0">
                  <a:pos x="249" y="64"/>
                </a:cxn>
                <a:cxn ang="0">
                  <a:pos x="214" y="64"/>
                </a:cxn>
                <a:cxn ang="0">
                  <a:pos x="178" y="67"/>
                </a:cxn>
                <a:cxn ang="0">
                  <a:pos x="144" y="73"/>
                </a:cxn>
                <a:cxn ang="0">
                  <a:pos x="111" y="83"/>
                </a:cxn>
                <a:cxn ang="0">
                  <a:pos x="80" y="92"/>
                </a:cxn>
                <a:cxn ang="0">
                  <a:pos x="56" y="106"/>
                </a:cxn>
                <a:cxn ang="0">
                  <a:pos x="35" y="117"/>
                </a:cxn>
                <a:cxn ang="0">
                  <a:pos x="17" y="127"/>
                </a:cxn>
                <a:cxn ang="0">
                  <a:pos x="8" y="134"/>
                </a:cxn>
                <a:cxn ang="0">
                  <a:pos x="0" y="140"/>
                </a:cxn>
                <a:cxn ang="0">
                  <a:pos x="0" y="140"/>
                </a:cxn>
              </a:cxnLst>
              <a:rect l="0" t="0" r="r" b="b"/>
              <a:pathLst>
                <a:path w="373" h="140">
                  <a:moveTo>
                    <a:pt x="0" y="140"/>
                  </a:moveTo>
                  <a:lnTo>
                    <a:pt x="0" y="140"/>
                  </a:lnTo>
                  <a:lnTo>
                    <a:pt x="2" y="136"/>
                  </a:lnTo>
                  <a:lnTo>
                    <a:pt x="4" y="132"/>
                  </a:lnTo>
                  <a:lnTo>
                    <a:pt x="8" y="129"/>
                  </a:lnTo>
                  <a:lnTo>
                    <a:pt x="12" y="123"/>
                  </a:lnTo>
                  <a:lnTo>
                    <a:pt x="15" y="117"/>
                  </a:lnTo>
                  <a:lnTo>
                    <a:pt x="21" y="109"/>
                  </a:lnTo>
                  <a:lnTo>
                    <a:pt x="29" y="102"/>
                  </a:lnTo>
                  <a:lnTo>
                    <a:pt x="35" y="94"/>
                  </a:lnTo>
                  <a:lnTo>
                    <a:pt x="40" y="85"/>
                  </a:lnTo>
                  <a:lnTo>
                    <a:pt x="48" y="75"/>
                  </a:lnTo>
                  <a:lnTo>
                    <a:pt x="58" y="67"/>
                  </a:lnTo>
                  <a:lnTo>
                    <a:pt x="65" y="58"/>
                  </a:lnTo>
                  <a:lnTo>
                    <a:pt x="73" y="50"/>
                  </a:lnTo>
                  <a:lnTo>
                    <a:pt x="82" y="43"/>
                  </a:lnTo>
                  <a:lnTo>
                    <a:pt x="92" y="35"/>
                  </a:lnTo>
                  <a:lnTo>
                    <a:pt x="100" y="27"/>
                  </a:lnTo>
                  <a:lnTo>
                    <a:pt x="109" y="22"/>
                  </a:lnTo>
                  <a:lnTo>
                    <a:pt x="117" y="18"/>
                  </a:lnTo>
                  <a:lnTo>
                    <a:pt x="126" y="14"/>
                  </a:lnTo>
                  <a:lnTo>
                    <a:pt x="134" y="8"/>
                  </a:lnTo>
                  <a:lnTo>
                    <a:pt x="144" y="6"/>
                  </a:lnTo>
                  <a:lnTo>
                    <a:pt x="153" y="4"/>
                  </a:lnTo>
                  <a:lnTo>
                    <a:pt x="163" y="2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3" y="2"/>
                  </a:lnTo>
                  <a:lnTo>
                    <a:pt x="212" y="4"/>
                  </a:lnTo>
                  <a:lnTo>
                    <a:pt x="224" y="6"/>
                  </a:lnTo>
                  <a:lnTo>
                    <a:pt x="233" y="8"/>
                  </a:lnTo>
                  <a:lnTo>
                    <a:pt x="245" y="14"/>
                  </a:lnTo>
                  <a:lnTo>
                    <a:pt x="256" y="16"/>
                  </a:lnTo>
                  <a:lnTo>
                    <a:pt x="268" y="20"/>
                  </a:lnTo>
                  <a:lnTo>
                    <a:pt x="279" y="25"/>
                  </a:lnTo>
                  <a:lnTo>
                    <a:pt x="291" y="29"/>
                  </a:lnTo>
                  <a:lnTo>
                    <a:pt x="300" y="35"/>
                  </a:lnTo>
                  <a:lnTo>
                    <a:pt x="312" y="41"/>
                  </a:lnTo>
                  <a:lnTo>
                    <a:pt x="321" y="44"/>
                  </a:lnTo>
                  <a:lnTo>
                    <a:pt x="331" y="50"/>
                  </a:lnTo>
                  <a:lnTo>
                    <a:pt x="340" y="54"/>
                  </a:lnTo>
                  <a:lnTo>
                    <a:pt x="348" y="60"/>
                  </a:lnTo>
                  <a:lnTo>
                    <a:pt x="356" y="64"/>
                  </a:lnTo>
                  <a:lnTo>
                    <a:pt x="361" y="67"/>
                  </a:lnTo>
                  <a:lnTo>
                    <a:pt x="365" y="69"/>
                  </a:lnTo>
                  <a:lnTo>
                    <a:pt x="369" y="73"/>
                  </a:lnTo>
                  <a:lnTo>
                    <a:pt x="371" y="75"/>
                  </a:lnTo>
                  <a:lnTo>
                    <a:pt x="373" y="75"/>
                  </a:lnTo>
                  <a:lnTo>
                    <a:pt x="371" y="75"/>
                  </a:lnTo>
                  <a:lnTo>
                    <a:pt x="367" y="73"/>
                  </a:lnTo>
                  <a:lnTo>
                    <a:pt x="360" y="73"/>
                  </a:lnTo>
                  <a:lnTo>
                    <a:pt x="352" y="71"/>
                  </a:lnTo>
                  <a:lnTo>
                    <a:pt x="340" y="69"/>
                  </a:lnTo>
                  <a:lnTo>
                    <a:pt x="329" y="69"/>
                  </a:lnTo>
                  <a:lnTo>
                    <a:pt x="316" y="67"/>
                  </a:lnTo>
                  <a:lnTo>
                    <a:pt x="300" y="65"/>
                  </a:lnTo>
                  <a:lnTo>
                    <a:pt x="283" y="65"/>
                  </a:lnTo>
                  <a:lnTo>
                    <a:pt x="268" y="64"/>
                  </a:lnTo>
                  <a:lnTo>
                    <a:pt x="249" y="64"/>
                  </a:lnTo>
                  <a:lnTo>
                    <a:pt x="232" y="64"/>
                  </a:lnTo>
                  <a:lnTo>
                    <a:pt x="214" y="64"/>
                  </a:lnTo>
                  <a:lnTo>
                    <a:pt x="195" y="65"/>
                  </a:lnTo>
                  <a:lnTo>
                    <a:pt x="178" y="67"/>
                  </a:lnTo>
                  <a:lnTo>
                    <a:pt x="161" y="69"/>
                  </a:lnTo>
                  <a:lnTo>
                    <a:pt x="144" y="73"/>
                  </a:lnTo>
                  <a:lnTo>
                    <a:pt x="128" y="77"/>
                  </a:lnTo>
                  <a:lnTo>
                    <a:pt x="111" y="83"/>
                  </a:lnTo>
                  <a:lnTo>
                    <a:pt x="96" y="88"/>
                  </a:lnTo>
                  <a:lnTo>
                    <a:pt x="80" y="92"/>
                  </a:lnTo>
                  <a:lnTo>
                    <a:pt x="69" y="98"/>
                  </a:lnTo>
                  <a:lnTo>
                    <a:pt x="56" y="106"/>
                  </a:lnTo>
                  <a:lnTo>
                    <a:pt x="46" y="111"/>
                  </a:lnTo>
                  <a:lnTo>
                    <a:pt x="35" y="117"/>
                  </a:lnTo>
                  <a:lnTo>
                    <a:pt x="25" y="123"/>
                  </a:lnTo>
                  <a:lnTo>
                    <a:pt x="17" y="127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7" name="Freeform 119"/>
            <p:cNvSpPr>
              <a:spLocks/>
            </p:cNvSpPr>
            <p:nvPr/>
          </p:nvSpPr>
          <p:spPr bwMode="auto">
            <a:xfrm>
              <a:off x="699" y="589"/>
              <a:ext cx="63" cy="320"/>
            </a:xfrm>
            <a:custGeom>
              <a:avLst/>
              <a:gdLst/>
              <a:ahLst/>
              <a:cxnLst>
                <a:cxn ang="0">
                  <a:pos x="55" y="266"/>
                </a:cxn>
                <a:cxn ang="0">
                  <a:pos x="25" y="0"/>
                </a:cxn>
                <a:cxn ang="0">
                  <a:pos x="0" y="4"/>
                </a:cxn>
                <a:cxn ang="0">
                  <a:pos x="9" y="277"/>
                </a:cxn>
                <a:cxn ang="0">
                  <a:pos x="55" y="266"/>
                </a:cxn>
                <a:cxn ang="0">
                  <a:pos x="55" y="266"/>
                </a:cxn>
              </a:cxnLst>
              <a:rect l="0" t="0" r="r" b="b"/>
              <a:pathLst>
                <a:path w="55" h="277">
                  <a:moveTo>
                    <a:pt x="55" y="266"/>
                  </a:moveTo>
                  <a:lnTo>
                    <a:pt x="25" y="0"/>
                  </a:lnTo>
                  <a:lnTo>
                    <a:pt x="0" y="4"/>
                  </a:lnTo>
                  <a:lnTo>
                    <a:pt x="9" y="277"/>
                  </a:lnTo>
                  <a:lnTo>
                    <a:pt x="55" y="266"/>
                  </a:lnTo>
                  <a:lnTo>
                    <a:pt x="55" y="266"/>
                  </a:lnTo>
                  <a:close/>
                </a:path>
              </a:pathLst>
            </a:custGeom>
            <a:solidFill>
              <a:srgbClr val="5773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8" name="Freeform 120"/>
            <p:cNvSpPr>
              <a:spLocks/>
            </p:cNvSpPr>
            <p:nvPr/>
          </p:nvSpPr>
          <p:spPr bwMode="auto">
            <a:xfrm>
              <a:off x="-31" y="1432"/>
              <a:ext cx="356" cy="223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00" y="730"/>
                </a:cxn>
                <a:cxn ang="0">
                  <a:pos x="308" y="1466"/>
                </a:cxn>
                <a:cxn ang="0">
                  <a:pos x="0" y="1929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08" h="1929">
                  <a:moveTo>
                    <a:pt x="11" y="0"/>
                  </a:moveTo>
                  <a:lnTo>
                    <a:pt x="300" y="730"/>
                  </a:lnTo>
                  <a:lnTo>
                    <a:pt x="308" y="1466"/>
                  </a:lnTo>
                  <a:lnTo>
                    <a:pt x="0" y="192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09" name="Freeform 121"/>
            <p:cNvSpPr>
              <a:spLocks/>
            </p:cNvSpPr>
            <p:nvPr/>
          </p:nvSpPr>
          <p:spPr bwMode="auto">
            <a:xfrm>
              <a:off x="6" y="1938"/>
              <a:ext cx="271" cy="7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2" y="217"/>
                </a:cxn>
                <a:cxn ang="0">
                  <a:pos x="102" y="410"/>
                </a:cxn>
                <a:cxn ang="0">
                  <a:pos x="148" y="450"/>
                </a:cxn>
                <a:cxn ang="0">
                  <a:pos x="148" y="339"/>
                </a:cxn>
                <a:cxn ang="0">
                  <a:pos x="192" y="425"/>
                </a:cxn>
                <a:cxn ang="0">
                  <a:pos x="192" y="496"/>
                </a:cxn>
                <a:cxn ang="0">
                  <a:pos x="234" y="530"/>
                </a:cxn>
                <a:cxn ang="0">
                  <a:pos x="234" y="616"/>
                </a:cxn>
                <a:cxn ang="0">
                  <a:pos x="0" y="53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34" h="616">
                  <a:moveTo>
                    <a:pt x="22" y="0"/>
                  </a:moveTo>
                  <a:lnTo>
                    <a:pt x="102" y="217"/>
                  </a:lnTo>
                  <a:lnTo>
                    <a:pt x="102" y="410"/>
                  </a:lnTo>
                  <a:lnTo>
                    <a:pt x="148" y="450"/>
                  </a:lnTo>
                  <a:lnTo>
                    <a:pt x="148" y="339"/>
                  </a:lnTo>
                  <a:lnTo>
                    <a:pt x="192" y="425"/>
                  </a:lnTo>
                  <a:lnTo>
                    <a:pt x="192" y="496"/>
                  </a:lnTo>
                  <a:lnTo>
                    <a:pt x="234" y="530"/>
                  </a:lnTo>
                  <a:lnTo>
                    <a:pt x="234" y="616"/>
                  </a:lnTo>
                  <a:lnTo>
                    <a:pt x="0" y="53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10" name="Freeform 122"/>
            <p:cNvSpPr>
              <a:spLocks/>
            </p:cNvSpPr>
            <p:nvPr/>
          </p:nvSpPr>
          <p:spPr bwMode="auto">
            <a:xfrm>
              <a:off x="27" y="2908"/>
              <a:ext cx="225" cy="582"/>
            </a:xfrm>
            <a:custGeom>
              <a:avLst/>
              <a:gdLst/>
              <a:ahLst/>
              <a:cxnLst>
                <a:cxn ang="0">
                  <a:pos x="7" y="56"/>
                </a:cxn>
                <a:cxn ang="0">
                  <a:pos x="0" y="503"/>
                </a:cxn>
                <a:cxn ang="0">
                  <a:pos x="195" y="220"/>
                </a:cxn>
                <a:cxn ang="0">
                  <a:pos x="195" y="71"/>
                </a:cxn>
                <a:cxn ang="0">
                  <a:pos x="130" y="119"/>
                </a:cxn>
                <a:cxn ang="0">
                  <a:pos x="130" y="0"/>
                </a:cxn>
                <a:cxn ang="0">
                  <a:pos x="7" y="56"/>
                </a:cxn>
                <a:cxn ang="0">
                  <a:pos x="7" y="56"/>
                </a:cxn>
              </a:cxnLst>
              <a:rect l="0" t="0" r="r" b="b"/>
              <a:pathLst>
                <a:path w="195" h="503">
                  <a:moveTo>
                    <a:pt x="7" y="56"/>
                  </a:moveTo>
                  <a:lnTo>
                    <a:pt x="0" y="503"/>
                  </a:lnTo>
                  <a:lnTo>
                    <a:pt x="195" y="220"/>
                  </a:lnTo>
                  <a:lnTo>
                    <a:pt x="195" y="71"/>
                  </a:lnTo>
                  <a:lnTo>
                    <a:pt x="130" y="119"/>
                  </a:lnTo>
                  <a:lnTo>
                    <a:pt x="130" y="0"/>
                  </a:lnTo>
                  <a:lnTo>
                    <a:pt x="7" y="56"/>
                  </a:lnTo>
                  <a:lnTo>
                    <a:pt x="7" y="56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11" name="Freeform 123"/>
            <p:cNvSpPr>
              <a:spLocks/>
            </p:cNvSpPr>
            <p:nvPr/>
          </p:nvSpPr>
          <p:spPr bwMode="auto">
            <a:xfrm>
              <a:off x="-26" y="1324"/>
              <a:ext cx="376" cy="2473"/>
            </a:xfrm>
            <a:custGeom>
              <a:avLst/>
              <a:gdLst/>
              <a:ahLst/>
              <a:cxnLst>
                <a:cxn ang="0">
                  <a:pos x="13" y="2138"/>
                </a:cxn>
                <a:cxn ang="0">
                  <a:pos x="315" y="1576"/>
                </a:cxn>
                <a:cxn ang="0">
                  <a:pos x="325" y="824"/>
                </a:cxn>
                <a:cxn ang="0">
                  <a:pos x="13" y="0"/>
                </a:cxn>
                <a:cxn ang="0">
                  <a:pos x="6" y="138"/>
                </a:cxn>
                <a:cxn ang="0">
                  <a:pos x="290" y="845"/>
                </a:cxn>
                <a:cxn ang="0">
                  <a:pos x="290" y="1157"/>
                </a:cxn>
                <a:cxn ang="0">
                  <a:pos x="4" y="1046"/>
                </a:cxn>
                <a:cxn ang="0">
                  <a:pos x="4" y="1122"/>
                </a:cxn>
                <a:cxn ang="0">
                  <a:pos x="290" y="1191"/>
                </a:cxn>
                <a:cxn ang="0">
                  <a:pos x="290" y="1534"/>
                </a:cxn>
                <a:cxn ang="0">
                  <a:pos x="0" y="1949"/>
                </a:cxn>
                <a:cxn ang="0">
                  <a:pos x="13" y="2138"/>
                </a:cxn>
                <a:cxn ang="0">
                  <a:pos x="13" y="2138"/>
                </a:cxn>
              </a:cxnLst>
              <a:rect l="0" t="0" r="r" b="b"/>
              <a:pathLst>
                <a:path w="325" h="2138">
                  <a:moveTo>
                    <a:pt x="13" y="2138"/>
                  </a:moveTo>
                  <a:lnTo>
                    <a:pt x="315" y="1576"/>
                  </a:lnTo>
                  <a:lnTo>
                    <a:pt x="325" y="824"/>
                  </a:lnTo>
                  <a:lnTo>
                    <a:pt x="13" y="0"/>
                  </a:lnTo>
                  <a:lnTo>
                    <a:pt x="6" y="138"/>
                  </a:lnTo>
                  <a:lnTo>
                    <a:pt x="290" y="845"/>
                  </a:lnTo>
                  <a:lnTo>
                    <a:pt x="290" y="1157"/>
                  </a:lnTo>
                  <a:lnTo>
                    <a:pt x="4" y="1046"/>
                  </a:lnTo>
                  <a:lnTo>
                    <a:pt x="4" y="1122"/>
                  </a:lnTo>
                  <a:lnTo>
                    <a:pt x="290" y="1191"/>
                  </a:lnTo>
                  <a:lnTo>
                    <a:pt x="290" y="1534"/>
                  </a:lnTo>
                  <a:lnTo>
                    <a:pt x="0" y="1949"/>
                  </a:lnTo>
                  <a:lnTo>
                    <a:pt x="13" y="2138"/>
                  </a:lnTo>
                  <a:lnTo>
                    <a:pt x="13" y="2138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12" name="Freeform 124"/>
            <p:cNvSpPr>
              <a:spLocks/>
            </p:cNvSpPr>
            <p:nvPr/>
          </p:nvSpPr>
          <p:spPr bwMode="auto">
            <a:xfrm>
              <a:off x="-22" y="1302"/>
              <a:ext cx="382" cy="18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" y="74"/>
                </a:cxn>
                <a:cxn ang="0">
                  <a:pos x="237" y="660"/>
                </a:cxn>
                <a:cxn ang="0">
                  <a:pos x="306" y="849"/>
                </a:cxn>
                <a:cxn ang="0">
                  <a:pos x="296" y="1189"/>
                </a:cxn>
                <a:cxn ang="0">
                  <a:pos x="0" y="1019"/>
                </a:cxn>
                <a:cxn ang="0">
                  <a:pos x="3" y="1078"/>
                </a:cxn>
                <a:cxn ang="0">
                  <a:pos x="300" y="1208"/>
                </a:cxn>
                <a:cxn ang="0">
                  <a:pos x="306" y="1556"/>
                </a:cxn>
                <a:cxn ang="0">
                  <a:pos x="330" y="839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30" h="1556">
                  <a:moveTo>
                    <a:pt x="9" y="0"/>
                  </a:moveTo>
                  <a:lnTo>
                    <a:pt x="5" y="74"/>
                  </a:lnTo>
                  <a:lnTo>
                    <a:pt x="237" y="660"/>
                  </a:lnTo>
                  <a:lnTo>
                    <a:pt x="306" y="849"/>
                  </a:lnTo>
                  <a:lnTo>
                    <a:pt x="296" y="1189"/>
                  </a:lnTo>
                  <a:lnTo>
                    <a:pt x="0" y="1019"/>
                  </a:lnTo>
                  <a:lnTo>
                    <a:pt x="3" y="1078"/>
                  </a:lnTo>
                  <a:lnTo>
                    <a:pt x="300" y="1208"/>
                  </a:lnTo>
                  <a:lnTo>
                    <a:pt x="306" y="1556"/>
                  </a:lnTo>
                  <a:lnTo>
                    <a:pt x="330" y="839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413" name="Text Box 125"/>
            <p:cNvSpPr txBox="1">
              <a:spLocks noChangeArrowheads="1"/>
            </p:cNvSpPr>
            <p:nvPr/>
          </p:nvSpPr>
          <p:spPr bwMode="auto">
            <a:xfrm>
              <a:off x="414" y="2423"/>
              <a:ext cx="416" cy="2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36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defTabSz="895350">
                <a:lnSpc>
                  <a:spcPct val="6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700" b="1">
                  <a:solidFill>
                    <a:srgbClr val="000036"/>
                  </a:solidFill>
                </a:rPr>
                <a:t>Corridoio</a:t>
              </a:r>
            </a:p>
            <a:p>
              <a:pPr algn="ctr" defTabSz="895350">
                <a:lnSpc>
                  <a:spcPct val="6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200" b="1">
                  <a:solidFill>
                    <a:srgbClr val="000036"/>
                  </a:solidFill>
                </a:rPr>
                <a:t>13</a:t>
              </a:r>
              <a:endParaRPr lang="en-US" sz="1200" b="1">
                <a:solidFill>
                  <a:srgbClr val="000036"/>
                </a:solidFill>
              </a:endParaRPr>
            </a:p>
          </p:txBody>
        </p:sp>
        <p:sp>
          <p:nvSpPr>
            <p:cNvPr id="140414" name="Line 126"/>
            <p:cNvSpPr>
              <a:spLocks noChangeShapeType="1"/>
            </p:cNvSpPr>
            <p:nvPr/>
          </p:nvSpPr>
          <p:spPr bwMode="auto">
            <a:xfrm flipV="1">
              <a:off x="726" y="2034"/>
              <a:ext cx="0" cy="384"/>
            </a:xfrm>
            <a:prstGeom prst="line">
              <a:avLst/>
            </a:prstGeom>
            <a:noFill/>
            <a:ln w="9525">
              <a:solidFill>
                <a:srgbClr val="00003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415" name="Line 127"/>
            <p:cNvSpPr>
              <a:spLocks noChangeShapeType="1"/>
            </p:cNvSpPr>
            <p:nvPr/>
          </p:nvSpPr>
          <p:spPr bwMode="auto">
            <a:xfrm flipV="1">
              <a:off x="522" y="2028"/>
              <a:ext cx="0" cy="390"/>
            </a:xfrm>
            <a:prstGeom prst="line">
              <a:avLst/>
            </a:prstGeom>
            <a:noFill/>
            <a:ln w="9525">
              <a:solidFill>
                <a:srgbClr val="00003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3" name="Group 128"/>
            <p:cNvGrpSpPr>
              <a:grpSpLocks/>
            </p:cNvGrpSpPr>
            <p:nvPr/>
          </p:nvGrpSpPr>
          <p:grpSpPr bwMode="auto">
            <a:xfrm>
              <a:off x="367" y="1959"/>
              <a:ext cx="436" cy="475"/>
              <a:chOff x="367" y="1959"/>
              <a:chExt cx="436" cy="475"/>
            </a:xfrm>
          </p:grpSpPr>
          <p:sp>
            <p:nvSpPr>
              <p:cNvPr id="140417" name="Freeform 129"/>
              <p:cNvSpPr>
                <a:spLocks/>
              </p:cNvSpPr>
              <p:nvPr/>
            </p:nvSpPr>
            <p:spPr bwMode="auto">
              <a:xfrm>
                <a:off x="367" y="2217"/>
                <a:ext cx="436" cy="217"/>
              </a:xfrm>
              <a:custGeom>
                <a:avLst/>
                <a:gdLst/>
                <a:ahLst/>
                <a:cxnLst>
                  <a:cxn ang="0">
                    <a:pos x="115" y="14"/>
                  </a:cxn>
                  <a:cxn ang="0">
                    <a:pos x="0" y="173"/>
                  </a:cxn>
                  <a:cxn ang="0">
                    <a:pos x="132" y="58"/>
                  </a:cxn>
                  <a:cxn ang="0">
                    <a:pos x="231" y="46"/>
                  </a:cxn>
                  <a:cxn ang="0">
                    <a:pos x="377" y="188"/>
                  </a:cxn>
                  <a:cxn ang="0">
                    <a:pos x="231" y="0"/>
                  </a:cxn>
                  <a:cxn ang="0">
                    <a:pos x="115" y="14"/>
                  </a:cxn>
                  <a:cxn ang="0">
                    <a:pos x="115" y="14"/>
                  </a:cxn>
                </a:cxnLst>
                <a:rect l="0" t="0" r="r" b="b"/>
                <a:pathLst>
                  <a:path w="377" h="188">
                    <a:moveTo>
                      <a:pt x="115" y="14"/>
                    </a:moveTo>
                    <a:lnTo>
                      <a:pt x="0" y="173"/>
                    </a:lnTo>
                    <a:lnTo>
                      <a:pt x="132" y="58"/>
                    </a:lnTo>
                    <a:lnTo>
                      <a:pt x="231" y="46"/>
                    </a:lnTo>
                    <a:lnTo>
                      <a:pt x="377" y="188"/>
                    </a:lnTo>
                    <a:lnTo>
                      <a:pt x="231" y="0"/>
                    </a:lnTo>
                    <a:lnTo>
                      <a:pt x="115" y="14"/>
                    </a:lnTo>
                    <a:lnTo>
                      <a:pt x="115" y="14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18" name="Freeform 130"/>
              <p:cNvSpPr>
                <a:spLocks/>
              </p:cNvSpPr>
              <p:nvPr/>
            </p:nvSpPr>
            <p:spPr bwMode="auto">
              <a:xfrm>
                <a:off x="529" y="2131"/>
                <a:ext cx="63" cy="7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65"/>
                  </a:cxn>
                  <a:cxn ang="0">
                    <a:pos x="0" y="61"/>
                  </a:cxn>
                  <a:cxn ang="0">
                    <a:pos x="0" y="53"/>
                  </a:cxn>
                  <a:cxn ang="0">
                    <a:pos x="2" y="48"/>
                  </a:cxn>
                  <a:cxn ang="0">
                    <a:pos x="2" y="38"/>
                  </a:cxn>
                  <a:cxn ang="0">
                    <a:pos x="3" y="30"/>
                  </a:cxn>
                  <a:cxn ang="0">
                    <a:pos x="5" y="23"/>
                  </a:cxn>
                  <a:cxn ang="0">
                    <a:pos x="7" y="15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15" y="2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6" y="2"/>
                  </a:cxn>
                  <a:cxn ang="0">
                    <a:pos x="30" y="4"/>
                  </a:cxn>
                  <a:cxn ang="0">
                    <a:pos x="32" y="8"/>
                  </a:cxn>
                  <a:cxn ang="0">
                    <a:pos x="36" y="11"/>
                  </a:cxn>
                  <a:cxn ang="0">
                    <a:pos x="40" y="17"/>
                  </a:cxn>
                  <a:cxn ang="0">
                    <a:pos x="44" y="23"/>
                  </a:cxn>
                  <a:cxn ang="0">
                    <a:pos x="46" y="29"/>
                  </a:cxn>
                  <a:cxn ang="0">
                    <a:pos x="47" y="34"/>
                  </a:cxn>
                  <a:cxn ang="0">
                    <a:pos x="51" y="40"/>
                  </a:cxn>
                  <a:cxn ang="0">
                    <a:pos x="51" y="46"/>
                  </a:cxn>
                  <a:cxn ang="0">
                    <a:pos x="53" y="50"/>
                  </a:cxn>
                  <a:cxn ang="0">
                    <a:pos x="53" y="53"/>
                  </a:cxn>
                  <a:cxn ang="0">
                    <a:pos x="55" y="55"/>
                  </a:cxn>
                  <a:cxn ang="0">
                    <a:pos x="0" y="67"/>
                  </a:cxn>
                  <a:cxn ang="0">
                    <a:pos x="0" y="67"/>
                  </a:cxn>
                </a:cxnLst>
                <a:rect l="0" t="0" r="r" b="b"/>
                <a:pathLst>
                  <a:path w="55" h="67">
                    <a:moveTo>
                      <a:pt x="0" y="67"/>
                    </a:moveTo>
                    <a:lnTo>
                      <a:pt x="0" y="65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2" y="48"/>
                    </a:lnTo>
                    <a:lnTo>
                      <a:pt x="2" y="38"/>
                    </a:lnTo>
                    <a:lnTo>
                      <a:pt x="3" y="30"/>
                    </a:lnTo>
                    <a:lnTo>
                      <a:pt x="5" y="23"/>
                    </a:lnTo>
                    <a:lnTo>
                      <a:pt x="7" y="15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6" y="11"/>
                    </a:lnTo>
                    <a:lnTo>
                      <a:pt x="40" y="17"/>
                    </a:lnTo>
                    <a:lnTo>
                      <a:pt x="44" y="23"/>
                    </a:lnTo>
                    <a:lnTo>
                      <a:pt x="46" y="29"/>
                    </a:lnTo>
                    <a:lnTo>
                      <a:pt x="47" y="34"/>
                    </a:lnTo>
                    <a:lnTo>
                      <a:pt x="51" y="40"/>
                    </a:lnTo>
                    <a:lnTo>
                      <a:pt x="51" y="46"/>
                    </a:lnTo>
                    <a:lnTo>
                      <a:pt x="53" y="50"/>
                    </a:lnTo>
                    <a:lnTo>
                      <a:pt x="53" y="53"/>
                    </a:lnTo>
                    <a:lnTo>
                      <a:pt x="55" y="55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773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19" name="Freeform 131"/>
              <p:cNvSpPr>
                <a:spLocks/>
              </p:cNvSpPr>
              <p:nvPr/>
            </p:nvSpPr>
            <p:spPr bwMode="auto">
              <a:xfrm>
                <a:off x="522" y="1959"/>
                <a:ext cx="48" cy="181"/>
              </a:xfrm>
              <a:custGeom>
                <a:avLst/>
                <a:gdLst/>
                <a:ahLst/>
                <a:cxnLst>
                  <a:cxn ang="0">
                    <a:pos x="36" y="153"/>
                  </a:cxn>
                  <a:cxn ang="0">
                    <a:pos x="36" y="151"/>
                  </a:cxn>
                  <a:cxn ang="0">
                    <a:pos x="36" y="147"/>
                  </a:cxn>
                  <a:cxn ang="0">
                    <a:pos x="34" y="139"/>
                  </a:cxn>
                  <a:cxn ang="0">
                    <a:pos x="34" y="132"/>
                  </a:cxn>
                  <a:cxn ang="0">
                    <a:pos x="34" y="122"/>
                  </a:cxn>
                  <a:cxn ang="0">
                    <a:pos x="32" y="111"/>
                  </a:cxn>
                  <a:cxn ang="0">
                    <a:pos x="32" y="101"/>
                  </a:cxn>
                  <a:cxn ang="0">
                    <a:pos x="32" y="90"/>
                  </a:cxn>
                  <a:cxn ang="0">
                    <a:pos x="30" y="78"/>
                  </a:cxn>
                  <a:cxn ang="0">
                    <a:pos x="30" y="67"/>
                  </a:cxn>
                  <a:cxn ang="0">
                    <a:pos x="29" y="55"/>
                  </a:cxn>
                  <a:cxn ang="0">
                    <a:pos x="29" y="46"/>
                  </a:cxn>
                  <a:cxn ang="0">
                    <a:pos x="29" y="38"/>
                  </a:cxn>
                  <a:cxn ang="0">
                    <a:pos x="29" y="32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36" y="17"/>
                  </a:cxn>
                  <a:cxn ang="0">
                    <a:pos x="42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6" y="17"/>
                  </a:cxn>
                  <a:cxn ang="0">
                    <a:pos x="8" y="21"/>
                  </a:cxn>
                  <a:cxn ang="0">
                    <a:pos x="13" y="25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3" y="157"/>
                  </a:cxn>
                  <a:cxn ang="0">
                    <a:pos x="36" y="153"/>
                  </a:cxn>
                  <a:cxn ang="0">
                    <a:pos x="36" y="153"/>
                  </a:cxn>
                </a:cxnLst>
                <a:rect l="0" t="0" r="r" b="b"/>
                <a:pathLst>
                  <a:path w="42" h="157">
                    <a:moveTo>
                      <a:pt x="36" y="153"/>
                    </a:moveTo>
                    <a:lnTo>
                      <a:pt x="36" y="151"/>
                    </a:lnTo>
                    <a:lnTo>
                      <a:pt x="36" y="147"/>
                    </a:lnTo>
                    <a:lnTo>
                      <a:pt x="34" y="139"/>
                    </a:lnTo>
                    <a:lnTo>
                      <a:pt x="34" y="132"/>
                    </a:lnTo>
                    <a:lnTo>
                      <a:pt x="34" y="122"/>
                    </a:lnTo>
                    <a:lnTo>
                      <a:pt x="32" y="111"/>
                    </a:lnTo>
                    <a:lnTo>
                      <a:pt x="32" y="101"/>
                    </a:lnTo>
                    <a:lnTo>
                      <a:pt x="32" y="90"/>
                    </a:lnTo>
                    <a:lnTo>
                      <a:pt x="30" y="78"/>
                    </a:lnTo>
                    <a:lnTo>
                      <a:pt x="30" y="67"/>
                    </a:lnTo>
                    <a:lnTo>
                      <a:pt x="29" y="55"/>
                    </a:lnTo>
                    <a:lnTo>
                      <a:pt x="29" y="46"/>
                    </a:lnTo>
                    <a:lnTo>
                      <a:pt x="29" y="38"/>
                    </a:lnTo>
                    <a:lnTo>
                      <a:pt x="29" y="32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36" y="17"/>
                    </a:lnTo>
                    <a:lnTo>
                      <a:pt x="42" y="5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6" y="17"/>
                    </a:lnTo>
                    <a:lnTo>
                      <a:pt x="8" y="21"/>
                    </a:lnTo>
                    <a:lnTo>
                      <a:pt x="13" y="25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157"/>
                    </a:lnTo>
                    <a:lnTo>
                      <a:pt x="36" y="153"/>
                    </a:lnTo>
                    <a:lnTo>
                      <a:pt x="36" y="153"/>
                    </a:lnTo>
                    <a:close/>
                  </a:path>
                </a:pathLst>
              </a:custGeom>
              <a:solidFill>
                <a:srgbClr val="5773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0420" name="Freeform 132" descr="CheckDigit1"/>
            <p:cNvSpPr>
              <a:spLocks/>
            </p:cNvSpPr>
            <p:nvPr/>
          </p:nvSpPr>
          <p:spPr bwMode="auto">
            <a:xfrm>
              <a:off x="963" y="2327"/>
              <a:ext cx="69" cy="114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90"/>
                </a:cxn>
                <a:cxn ang="0">
                  <a:pos x="69" y="0"/>
                </a:cxn>
                <a:cxn ang="0">
                  <a:pos x="69" y="31"/>
                </a:cxn>
                <a:cxn ang="0">
                  <a:pos x="0" y="114"/>
                </a:cxn>
              </a:cxnLst>
              <a:rect l="0" t="0" r="r" b="b"/>
              <a:pathLst>
                <a:path w="69" h="114">
                  <a:moveTo>
                    <a:pt x="0" y="114"/>
                  </a:moveTo>
                  <a:lnTo>
                    <a:pt x="0" y="9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0" y="114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421" name="Freeform 133" descr="CheckDigit2"/>
            <p:cNvSpPr>
              <a:spLocks/>
            </p:cNvSpPr>
            <p:nvPr/>
          </p:nvSpPr>
          <p:spPr bwMode="auto">
            <a:xfrm>
              <a:off x="963" y="2587"/>
              <a:ext cx="96" cy="8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90"/>
                </a:cxn>
                <a:cxn ang="0">
                  <a:pos x="69" y="0"/>
                </a:cxn>
                <a:cxn ang="0">
                  <a:pos x="69" y="31"/>
                </a:cxn>
                <a:cxn ang="0">
                  <a:pos x="0" y="114"/>
                </a:cxn>
              </a:cxnLst>
              <a:rect l="0" t="0" r="r" b="b"/>
              <a:pathLst>
                <a:path w="69" h="114">
                  <a:moveTo>
                    <a:pt x="0" y="114"/>
                  </a:moveTo>
                  <a:lnTo>
                    <a:pt x="0" y="9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0" y="114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422" name="Freeform 134" descr="CheckDigit3"/>
            <p:cNvSpPr>
              <a:spLocks/>
            </p:cNvSpPr>
            <p:nvPr/>
          </p:nvSpPr>
          <p:spPr bwMode="auto">
            <a:xfrm>
              <a:off x="963" y="2804"/>
              <a:ext cx="176" cy="13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90"/>
                </a:cxn>
                <a:cxn ang="0">
                  <a:pos x="69" y="0"/>
                </a:cxn>
                <a:cxn ang="0">
                  <a:pos x="69" y="31"/>
                </a:cxn>
                <a:cxn ang="0">
                  <a:pos x="0" y="114"/>
                </a:cxn>
              </a:cxnLst>
              <a:rect l="0" t="0" r="r" b="b"/>
              <a:pathLst>
                <a:path w="69" h="114">
                  <a:moveTo>
                    <a:pt x="0" y="114"/>
                  </a:moveTo>
                  <a:lnTo>
                    <a:pt x="0" y="9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0" y="114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1500000" lon="18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23" name="Freeform 135" descr="CheckDigit4"/>
            <p:cNvSpPr>
              <a:spLocks/>
            </p:cNvSpPr>
            <p:nvPr/>
          </p:nvSpPr>
          <p:spPr bwMode="auto">
            <a:xfrm>
              <a:off x="1149" y="2012"/>
              <a:ext cx="131" cy="19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90"/>
                </a:cxn>
                <a:cxn ang="0">
                  <a:pos x="69" y="0"/>
                </a:cxn>
                <a:cxn ang="0">
                  <a:pos x="69" y="31"/>
                </a:cxn>
                <a:cxn ang="0">
                  <a:pos x="0" y="114"/>
                </a:cxn>
              </a:cxnLst>
              <a:rect l="0" t="0" r="r" b="b"/>
              <a:pathLst>
                <a:path w="69" h="114">
                  <a:moveTo>
                    <a:pt x="0" y="114"/>
                  </a:moveTo>
                  <a:lnTo>
                    <a:pt x="0" y="9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0" y="114"/>
                  </a:ln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21299999" lon="15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24" name="Freeform 136" descr="CheckDigit5"/>
            <p:cNvSpPr>
              <a:spLocks/>
            </p:cNvSpPr>
            <p:nvPr/>
          </p:nvSpPr>
          <p:spPr bwMode="auto">
            <a:xfrm>
              <a:off x="1181" y="2386"/>
              <a:ext cx="179" cy="152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90"/>
                </a:cxn>
                <a:cxn ang="0">
                  <a:pos x="69" y="0"/>
                </a:cxn>
                <a:cxn ang="0">
                  <a:pos x="69" y="31"/>
                </a:cxn>
                <a:cxn ang="0">
                  <a:pos x="0" y="114"/>
                </a:cxn>
              </a:cxnLst>
              <a:rect l="0" t="0" r="r" b="b"/>
              <a:pathLst>
                <a:path w="69" h="114">
                  <a:moveTo>
                    <a:pt x="0" y="114"/>
                  </a:moveTo>
                  <a:lnTo>
                    <a:pt x="0" y="90"/>
                  </a:lnTo>
                  <a:lnTo>
                    <a:pt x="69" y="0"/>
                  </a:lnTo>
                  <a:lnTo>
                    <a:pt x="69" y="31"/>
                  </a:lnTo>
                  <a:lnTo>
                    <a:pt x="0" y="114"/>
                  </a:lnTo>
                  <a:close/>
                </a:path>
              </a:pathLst>
            </a:custGeom>
            <a:blipFill dpi="0" rotWithShape="1">
              <a:blip r:embed="rId8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21299999" lon="15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25" name="Freeform 137" descr="CheckDigit6"/>
            <p:cNvSpPr>
              <a:spLocks/>
            </p:cNvSpPr>
            <p:nvPr/>
          </p:nvSpPr>
          <p:spPr bwMode="auto">
            <a:xfrm>
              <a:off x="1194" y="2832"/>
              <a:ext cx="180" cy="5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24"/>
                </a:cxn>
                <a:cxn ang="0">
                  <a:pos x="180" y="0"/>
                </a:cxn>
                <a:cxn ang="0">
                  <a:pos x="178" y="44"/>
                </a:cxn>
                <a:cxn ang="0">
                  <a:pos x="0" y="54"/>
                </a:cxn>
              </a:cxnLst>
              <a:rect l="0" t="0" r="r" b="b"/>
              <a:pathLst>
                <a:path w="180" h="54">
                  <a:moveTo>
                    <a:pt x="0" y="54"/>
                  </a:moveTo>
                  <a:lnTo>
                    <a:pt x="0" y="24"/>
                  </a:lnTo>
                  <a:lnTo>
                    <a:pt x="180" y="0"/>
                  </a:lnTo>
                  <a:lnTo>
                    <a:pt x="178" y="44"/>
                  </a:lnTo>
                  <a:lnTo>
                    <a:pt x="0" y="54"/>
                  </a:ln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21299999" lon="15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26" name="Freeform 138" descr="CheckDigit7"/>
            <p:cNvSpPr>
              <a:spLocks/>
            </p:cNvSpPr>
            <p:nvPr/>
          </p:nvSpPr>
          <p:spPr bwMode="auto">
            <a:xfrm>
              <a:off x="1418" y="1366"/>
              <a:ext cx="378" cy="508"/>
            </a:xfrm>
            <a:custGeom>
              <a:avLst/>
              <a:gdLst/>
              <a:ahLst/>
              <a:cxnLst>
                <a:cxn ang="0">
                  <a:pos x="22" y="508"/>
                </a:cxn>
                <a:cxn ang="0">
                  <a:pos x="0" y="434"/>
                </a:cxn>
                <a:cxn ang="0">
                  <a:pos x="370" y="0"/>
                </a:cxn>
                <a:cxn ang="0">
                  <a:pos x="378" y="118"/>
                </a:cxn>
                <a:cxn ang="0">
                  <a:pos x="22" y="508"/>
                </a:cxn>
              </a:cxnLst>
              <a:rect l="0" t="0" r="r" b="b"/>
              <a:pathLst>
                <a:path w="378" h="508">
                  <a:moveTo>
                    <a:pt x="22" y="508"/>
                  </a:moveTo>
                  <a:lnTo>
                    <a:pt x="0" y="434"/>
                  </a:lnTo>
                  <a:lnTo>
                    <a:pt x="370" y="0"/>
                  </a:lnTo>
                  <a:lnTo>
                    <a:pt x="378" y="118"/>
                  </a:lnTo>
                  <a:lnTo>
                    <a:pt x="22" y="508"/>
                  </a:lnTo>
                  <a:close/>
                </a:path>
              </a:pathLst>
            </a:custGeom>
            <a:blipFill dpi="0" rotWithShape="1">
              <a:blip r:embed="rId10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21299999" lon="15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27" name="Freeform 139" descr="CheckDigit8"/>
            <p:cNvSpPr>
              <a:spLocks/>
            </p:cNvSpPr>
            <p:nvPr/>
          </p:nvSpPr>
          <p:spPr bwMode="auto">
            <a:xfrm>
              <a:off x="1438" y="2048"/>
              <a:ext cx="430" cy="332"/>
            </a:xfrm>
            <a:custGeom>
              <a:avLst/>
              <a:gdLst/>
              <a:ahLst/>
              <a:cxnLst>
                <a:cxn ang="0">
                  <a:pos x="2" y="332"/>
                </a:cxn>
                <a:cxn ang="0">
                  <a:pos x="0" y="278"/>
                </a:cxn>
                <a:cxn ang="0">
                  <a:pos x="430" y="0"/>
                </a:cxn>
                <a:cxn ang="0">
                  <a:pos x="430" y="66"/>
                </a:cxn>
                <a:cxn ang="0">
                  <a:pos x="2" y="332"/>
                </a:cxn>
              </a:cxnLst>
              <a:rect l="0" t="0" r="r" b="b"/>
              <a:pathLst>
                <a:path w="430" h="332">
                  <a:moveTo>
                    <a:pt x="2" y="332"/>
                  </a:moveTo>
                  <a:lnTo>
                    <a:pt x="0" y="278"/>
                  </a:lnTo>
                  <a:lnTo>
                    <a:pt x="430" y="0"/>
                  </a:lnTo>
                  <a:lnTo>
                    <a:pt x="430" y="66"/>
                  </a:lnTo>
                  <a:lnTo>
                    <a:pt x="2" y="332"/>
                  </a:lnTo>
                  <a:close/>
                </a:path>
              </a:pathLst>
            </a:custGeom>
            <a:blipFill dpi="0" rotWithShape="1">
              <a:blip r:embed="rId11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0" lon="15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28" name="Freeform 140" descr="CheckDigit9"/>
            <p:cNvSpPr>
              <a:spLocks/>
            </p:cNvSpPr>
            <p:nvPr/>
          </p:nvSpPr>
          <p:spPr bwMode="auto">
            <a:xfrm>
              <a:off x="1450" y="2774"/>
              <a:ext cx="444" cy="14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4" y="78"/>
                </a:cxn>
                <a:cxn ang="0">
                  <a:pos x="436" y="0"/>
                </a:cxn>
                <a:cxn ang="0">
                  <a:pos x="444" y="80"/>
                </a:cxn>
                <a:cxn ang="0">
                  <a:pos x="0" y="140"/>
                </a:cxn>
              </a:cxnLst>
              <a:rect l="0" t="0" r="r" b="b"/>
              <a:pathLst>
                <a:path w="444" h="140">
                  <a:moveTo>
                    <a:pt x="0" y="140"/>
                  </a:moveTo>
                  <a:lnTo>
                    <a:pt x="4" y="78"/>
                  </a:lnTo>
                  <a:lnTo>
                    <a:pt x="436" y="0"/>
                  </a:lnTo>
                  <a:lnTo>
                    <a:pt x="444" y="80"/>
                  </a:lnTo>
                  <a:lnTo>
                    <a:pt x="0" y="140"/>
                  </a:lnTo>
                  <a:close/>
                </a:path>
              </a:pathLst>
            </a:custGeom>
            <a:blipFill dpi="0" rotWithShape="1">
              <a:blip r:embed="rId12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0" lon="15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29" name="Freeform 141" descr="CheckDigit10"/>
            <p:cNvSpPr>
              <a:spLocks/>
            </p:cNvSpPr>
            <p:nvPr/>
          </p:nvSpPr>
          <p:spPr bwMode="auto">
            <a:xfrm>
              <a:off x="2024" y="596"/>
              <a:ext cx="332" cy="560"/>
            </a:xfrm>
            <a:custGeom>
              <a:avLst/>
              <a:gdLst/>
              <a:ahLst/>
              <a:cxnLst>
                <a:cxn ang="0">
                  <a:pos x="12" y="560"/>
                </a:cxn>
                <a:cxn ang="0">
                  <a:pos x="0" y="428"/>
                </a:cxn>
                <a:cxn ang="0">
                  <a:pos x="332" y="0"/>
                </a:cxn>
                <a:cxn ang="0">
                  <a:pos x="324" y="184"/>
                </a:cxn>
                <a:cxn ang="0">
                  <a:pos x="12" y="560"/>
                </a:cxn>
              </a:cxnLst>
              <a:rect l="0" t="0" r="r" b="b"/>
              <a:pathLst>
                <a:path w="332" h="560">
                  <a:moveTo>
                    <a:pt x="12" y="560"/>
                  </a:moveTo>
                  <a:lnTo>
                    <a:pt x="0" y="428"/>
                  </a:lnTo>
                  <a:lnTo>
                    <a:pt x="332" y="0"/>
                  </a:lnTo>
                  <a:lnTo>
                    <a:pt x="324" y="184"/>
                  </a:lnTo>
                  <a:lnTo>
                    <a:pt x="12" y="560"/>
                  </a:ln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0" lon="15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30" name="Freeform 142" descr="CheckDigit11"/>
            <p:cNvSpPr>
              <a:spLocks/>
            </p:cNvSpPr>
            <p:nvPr/>
          </p:nvSpPr>
          <p:spPr bwMode="auto">
            <a:xfrm>
              <a:off x="2122" y="1562"/>
              <a:ext cx="490" cy="404"/>
            </a:xfrm>
            <a:custGeom>
              <a:avLst/>
              <a:gdLst/>
              <a:ahLst/>
              <a:cxnLst>
                <a:cxn ang="0">
                  <a:pos x="2" y="404"/>
                </a:cxn>
                <a:cxn ang="0">
                  <a:pos x="0" y="328"/>
                </a:cxn>
                <a:cxn ang="0">
                  <a:pos x="490" y="0"/>
                </a:cxn>
                <a:cxn ang="0">
                  <a:pos x="488" y="100"/>
                </a:cxn>
                <a:cxn ang="0">
                  <a:pos x="2" y="404"/>
                </a:cxn>
              </a:cxnLst>
              <a:rect l="0" t="0" r="r" b="b"/>
              <a:pathLst>
                <a:path w="490" h="404">
                  <a:moveTo>
                    <a:pt x="2" y="404"/>
                  </a:moveTo>
                  <a:lnTo>
                    <a:pt x="0" y="328"/>
                  </a:lnTo>
                  <a:lnTo>
                    <a:pt x="490" y="0"/>
                  </a:lnTo>
                  <a:lnTo>
                    <a:pt x="488" y="100"/>
                  </a:lnTo>
                  <a:lnTo>
                    <a:pt x="2" y="404"/>
                  </a:lnTo>
                  <a:close/>
                </a:path>
              </a:pathLst>
            </a:custGeom>
            <a:blipFill dpi="0" rotWithShape="1">
              <a:blip r:embed="rId14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0" lon="15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31" name="Freeform 143" descr="CheckDigit12"/>
            <p:cNvSpPr>
              <a:spLocks/>
            </p:cNvSpPr>
            <p:nvPr/>
          </p:nvSpPr>
          <p:spPr bwMode="auto">
            <a:xfrm>
              <a:off x="2084" y="2746"/>
              <a:ext cx="532" cy="130"/>
            </a:xfrm>
            <a:custGeom>
              <a:avLst/>
              <a:gdLst/>
              <a:ahLst/>
              <a:cxnLst>
                <a:cxn ang="0">
                  <a:pos x="2" y="130"/>
                </a:cxn>
                <a:cxn ang="0">
                  <a:pos x="0" y="44"/>
                </a:cxn>
                <a:cxn ang="0">
                  <a:pos x="530" y="0"/>
                </a:cxn>
                <a:cxn ang="0">
                  <a:pos x="532" y="114"/>
                </a:cxn>
                <a:cxn ang="0">
                  <a:pos x="2" y="130"/>
                </a:cxn>
              </a:cxnLst>
              <a:rect l="0" t="0" r="r" b="b"/>
              <a:pathLst>
                <a:path w="532" h="130">
                  <a:moveTo>
                    <a:pt x="2" y="130"/>
                  </a:moveTo>
                  <a:lnTo>
                    <a:pt x="0" y="44"/>
                  </a:lnTo>
                  <a:lnTo>
                    <a:pt x="530" y="0"/>
                  </a:lnTo>
                  <a:lnTo>
                    <a:pt x="532" y="114"/>
                  </a:lnTo>
                  <a:lnTo>
                    <a:pt x="2" y="130"/>
                  </a:lnTo>
                  <a:close/>
                </a:path>
              </a:pathLst>
            </a:custGeom>
            <a:blipFill dpi="0" rotWithShape="1">
              <a:blip r:embed="rId15"/>
              <a:srcRect/>
              <a:stretch>
                <a:fillRect/>
              </a:stretch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  <a:scene3d>
              <a:camera prst="legacyObliqueTopRight">
                <a:rot lat="20699999" lon="15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it-IT"/>
            </a:p>
          </p:txBody>
        </p:sp>
        <p:sp>
          <p:nvSpPr>
            <p:cNvPr id="140432" name="Freeform 144"/>
            <p:cNvSpPr>
              <a:spLocks/>
            </p:cNvSpPr>
            <p:nvPr/>
          </p:nvSpPr>
          <p:spPr bwMode="auto">
            <a:xfrm>
              <a:off x="2088" y="2964"/>
              <a:ext cx="176" cy="13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0" y="12"/>
                </a:cxn>
                <a:cxn ang="0">
                  <a:pos x="72" y="0"/>
                </a:cxn>
                <a:cxn ang="0">
                  <a:pos x="130" y="2"/>
                </a:cxn>
                <a:cxn ang="0">
                  <a:pos x="168" y="32"/>
                </a:cxn>
                <a:cxn ang="0">
                  <a:pos x="176" y="94"/>
                </a:cxn>
                <a:cxn ang="0">
                  <a:pos x="156" y="138"/>
                </a:cxn>
                <a:cxn ang="0">
                  <a:pos x="108" y="120"/>
                </a:cxn>
                <a:cxn ang="0">
                  <a:pos x="72" y="96"/>
                </a:cxn>
              </a:cxnLst>
              <a:rect l="0" t="0" r="r" b="b"/>
              <a:pathLst>
                <a:path w="176" h="138">
                  <a:moveTo>
                    <a:pt x="0" y="36"/>
                  </a:moveTo>
                  <a:lnTo>
                    <a:pt x="30" y="12"/>
                  </a:lnTo>
                  <a:lnTo>
                    <a:pt x="72" y="0"/>
                  </a:lnTo>
                  <a:lnTo>
                    <a:pt x="130" y="2"/>
                  </a:lnTo>
                  <a:lnTo>
                    <a:pt x="168" y="32"/>
                  </a:lnTo>
                  <a:lnTo>
                    <a:pt x="176" y="94"/>
                  </a:lnTo>
                  <a:lnTo>
                    <a:pt x="156" y="138"/>
                  </a:lnTo>
                  <a:lnTo>
                    <a:pt x="108" y="120"/>
                  </a:lnTo>
                  <a:lnTo>
                    <a:pt x="72" y="96"/>
                  </a:lnTo>
                </a:path>
              </a:pathLst>
            </a:custGeom>
            <a:solidFill>
              <a:schemeClr val="hlink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433" name="Oval 145"/>
            <p:cNvSpPr>
              <a:spLocks noChangeArrowheads="1"/>
            </p:cNvSpPr>
            <p:nvPr/>
          </p:nvSpPr>
          <p:spPr bwMode="auto">
            <a:xfrm>
              <a:off x="2130" y="3068"/>
              <a:ext cx="56" cy="56"/>
            </a:xfrm>
            <a:prstGeom prst="ellipse">
              <a:avLst/>
            </a:prstGeom>
            <a:solidFill>
              <a:srgbClr val="0000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0434" name="Freeform 146"/>
            <p:cNvSpPr>
              <a:spLocks/>
            </p:cNvSpPr>
            <p:nvPr/>
          </p:nvSpPr>
          <p:spPr bwMode="auto">
            <a:xfrm>
              <a:off x="2156" y="2962"/>
              <a:ext cx="38" cy="11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2" y="66"/>
                </a:cxn>
                <a:cxn ang="0">
                  <a:pos x="10" y="34"/>
                </a:cxn>
                <a:cxn ang="0">
                  <a:pos x="22" y="10"/>
                </a:cxn>
                <a:cxn ang="0">
                  <a:pos x="38" y="0"/>
                </a:cxn>
              </a:cxnLst>
              <a:rect l="0" t="0" r="r" b="b"/>
              <a:pathLst>
                <a:path w="38" h="110">
                  <a:moveTo>
                    <a:pt x="0" y="110"/>
                  </a:moveTo>
                  <a:cubicBezTo>
                    <a:pt x="0" y="94"/>
                    <a:pt x="0" y="79"/>
                    <a:pt x="2" y="66"/>
                  </a:cubicBezTo>
                  <a:cubicBezTo>
                    <a:pt x="4" y="53"/>
                    <a:pt x="7" y="43"/>
                    <a:pt x="10" y="34"/>
                  </a:cubicBezTo>
                  <a:cubicBezTo>
                    <a:pt x="13" y="25"/>
                    <a:pt x="17" y="16"/>
                    <a:pt x="22" y="10"/>
                  </a:cubicBezTo>
                  <a:cubicBezTo>
                    <a:pt x="27" y="4"/>
                    <a:pt x="32" y="2"/>
                    <a:pt x="38" y="0"/>
                  </a:cubicBezTo>
                </a:path>
              </a:pathLst>
            </a:custGeom>
            <a:noFill/>
            <a:ln w="9525" cap="flat" cmpd="sng">
              <a:solidFill>
                <a:srgbClr val="00003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435" name="Freeform 147"/>
            <p:cNvSpPr>
              <a:spLocks/>
            </p:cNvSpPr>
            <p:nvPr/>
          </p:nvSpPr>
          <p:spPr bwMode="auto">
            <a:xfrm>
              <a:off x="2158" y="2968"/>
              <a:ext cx="52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0" y="54"/>
                </a:cxn>
                <a:cxn ang="0">
                  <a:pos x="24" y="24"/>
                </a:cxn>
                <a:cxn ang="0">
                  <a:pos x="38" y="6"/>
                </a:cxn>
                <a:cxn ang="0">
                  <a:pos x="52" y="0"/>
                </a:cxn>
              </a:cxnLst>
              <a:rect l="0" t="0" r="r" b="b"/>
              <a:pathLst>
                <a:path w="52" h="104">
                  <a:moveTo>
                    <a:pt x="0" y="104"/>
                  </a:moveTo>
                  <a:cubicBezTo>
                    <a:pt x="3" y="85"/>
                    <a:pt x="6" y="67"/>
                    <a:pt x="10" y="54"/>
                  </a:cubicBezTo>
                  <a:cubicBezTo>
                    <a:pt x="14" y="41"/>
                    <a:pt x="19" y="32"/>
                    <a:pt x="24" y="24"/>
                  </a:cubicBezTo>
                  <a:cubicBezTo>
                    <a:pt x="29" y="16"/>
                    <a:pt x="33" y="10"/>
                    <a:pt x="38" y="6"/>
                  </a:cubicBezTo>
                  <a:cubicBezTo>
                    <a:pt x="43" y="2"/>
                    <a:pt x="47" y="1"/>
                    <a:pt x="52" y="0"/>
                  </a:cubicBezTo>
                </a:path>
              </a:pathLst>
            </a:custGeom>
            <a:noFill/>
            <a:ln w="9525" cap="flat" cmpd="sng">
              <a:solidFill>
                <a:srgbClr val="00003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436" name="Freeform 148"/>
            <p:cNvSpPr>
              <a:spLocks/>
            </p:cNvSpPr>
            <p:nvPr/>
          </p:nvSpPr>
          <p:spPr bwMode="auto">
            <a:xfrm>
              <a:off x="2072" y="3106"/>
              <a:ext cx="60" cy="12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36" y="10"/>
                </a:cxn>
                <a:cxn ang="0">
                  <a:pos x="14" y="10"/>
                </a:cxn>
                <a:cxn ang="0">
                  <a:pos x="0" y="2"/>
                </a:cxn>
              </a:cxnLst>
              <a:rect l="0" t="0" r="r" b="b"/>
              <a:pathLst>
                <a:path w="60" h="12">
                  <a:moveTo>
                    <a:pt x="60" y="0"/>
                  </a:moveTo>
                  <a:cubicBezTo>
                    <a:pt x="52" y="4"/>
                    <a:pt x="44" y="8"/>
                    <a:pt x="36" y="10"/>
                  </a:cubicBezTo>
                  <a:cubicBezTo>
                    <a:pt x="28" y="12"/>
                    <a:pt x="20" y="11"/>
                    <a:pt x="14" y="10"/>
                  </a:cubicBezTo>
                  <a:cubicBezTo>
                    <a:pt x="8" y="9"/>
                    <a:pt x="4" y="5"/>
                    <a:pt x="0" y="2"/>
                  </a:cubicBezTo>
                </a:path>
              </a:pathLst>
            </a:custGeom>
            <a:noFill/>
            <a:ln w="9525" cap="flat" cmpd="sng">
              <a:solidFill>
                <a:srgbClr val="00003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437" name="Oval 149"/>
            <p:cNvSpPr>
              <a:spLocks noChangeArrowheads="1"/>
            </p:cNvSpPr>
            <p:nvPr/>
          </p:nvSpPr>
          <p:spPr bwMode="auto">
            <a:xfrm rot="4535849">
              <a:off x="2046" y="3089"/>
              <a:ext cx="50" cy="27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" name="Group 150"/>
            <p:cNvGrpSpPr>
              <a:grpSpLocks/>
            </p:cNvGrpSpPr>
            <p:nvPr/>
          </p:nvGrpSpPr>
          <p:grpSpPr bwMode="auto">
            <a:xfrm>
              <a:off x="0" y="2208"/>
              <a:ext cx="482" cy="1241"/>
              <a:chOff x="2839" y="1358"/>
              <a:chExt cx="465" cy="1197"/>
            </a:xfrm>
          </p:grpSpPr>
          <p:sp>
            <p:nvSpPr>
              <p:cNvPr id="140439" name="Freeform 151"/>
              <p:cNvSpPr>
                <a:spLocks/>
              </p:cNvSpPr>
              <p:nvPr/>
            </p:nvSpPr>
            <p:spPr bwMode="auto">
              <a:xfrm>
                <a:off x="2964" y="1535"/>
                <a:ext cx="332" cy="193"/>
              </a:xfrm>
              <a:custGeom>
                <a:avLst/>
                <a:gdLst/>
                <a:ahLst/>
                <a:cxnLst>
                  <a:cxn ang="0">
                    <a:pos x="147" y="56"/>
                  </a:cxn>
                  <a:cxn ang="0">
                    <a:pos x="0" y="193"/>
                  </a:cxn>
                  <a:cxn ang="0">
                    <a:pos x="231" y="129"/>
                  </a:cxn>
                  <a:cxn ang="0">
                    <a:pos x="332" y="0"/>
                  </a:cxn>
                  <a:cxn ang="0">
                    <a:pos x="147" y="56"/>
                  </a:cxn>
                  <a:cxn ang="0">
                    <a:pos x="147" y="56"/>
                  </a:cxn>
                </a:cxnLst>
                <a:rect l="0" t="0" r="r" b="b"/>
                <a:pathLst>
                  <a:path w="332" h="193">
                    <a:moveTo>
                      <a:pt x="147" y="56"/>
                    </a:moveTo>
                    <a:lnTo>
                      <a:pt x="0" y="193"/>
                    </a:lnTo>
                    <a:lnTo>
                      <a:pt x="231" y="129"/>
                    </a:lnTo>
                    <a:lnTo>
                      <a:pt x="332" y="0"/>
                    </a:lnTo>
                    <a:lnTo>
                      <a:pt x="147" y="56"/>
                    </a:lnTo>
                    <a:lnTo>
                      <a:pt x="147" y="56"/>
                    </a:lnTo>
                    <a:close/>
                  </a:path>
                </a:pathLst>
              </a:custGeom>
              <a:solidFill>
                <a:srgbClr val="8F2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0" name="Freeform 152"/>
              <p:cNvSpPr>
                <a:spLocks/>
              </p:cNvSpPr>
              <p:nvPr/>
            </p:nvSpPr>
            <p:spPr bwMode="auto">
              <a:xfrm>
                <a:off x="2839" y="1384"/>
                <a:ext cx="330" cy="33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0" y="171"/>
                  </a:cxn>
                  <a:cxn ang="0">
                    <a:pos x="122" y="334"/>
                  </a:cxn>
                  <a:cxn ang="0">
                    <a:pos x="330" y="111"/>
                  </a:cxn>
                  <a:cxn ang="0">
                    <a:pos x="152" y="0"/>
                  </a:cxn>
                  <a:cxn ang="0">
                    <a:pos x="152" y="0"/>
                  </a:cxn>
                </a:cxnLst>
                <a:rect l="0" t="0" r="r" b="b"/>
                <a:pathLst>
                  <a:path w="330" h="334">
                    <a:moveTo>
                      <a:pt x="152" y="0"/>
                    </a:moveTo>
                    <a:lnTo>
                      <a:pt x="0" y="171"/>
                    </a:lnTo>
                    <a:lnTo>
                      <a:pt x="122" y="334"/>
                    </a:lnTo>
                    <a:lnTo>
                      <a:pt x="330" y="111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1" name="Freeform 153"/>
              <p:cNvSpPr>
                <a:spLocks/>
              </p:cNvSpPr>
              <p:nvPr/>
            </p:nvSpPr>
            <p:spPr bwMode="auto">
              <a:xfrm>
                <a:off x="2884" y="1358"/>
                <a:ext cx="412" cy="370"/>
              </a:xfrm>
              <a:custGeom>
                <a:avLst/>
                <a:gdLst/>
                <a:ahLst/>
                <a:cxnLst>
                  <a:cxn ang="0">
                    <a:pos x="197" y="177"/>
                  </a:cxn>
                  <a:cxn ang="0">
                    <a:pos x="0" y="248"/>
                  </a:cxn>
                  <a:cxn ang="0">
                    <a:pos x="15" y="276"/>
                  </a:cxn>
                  <a:cxn ang="0">
                    <a:pos x="97" y="285"/>
                  </a:cxn>
                  <a:cxn ang="0">
                    <a:pos x="54" y="336"/>
                  </a:cxn>
                  <a:cxn ang="0">
                    <a:pos x="80" y="370"/>
                  </a:cxn>
                  <a:cxn ang="0">
                    <a:pos x="228" y="229"/>
                  </a:cxn>
                  <a:cxn ang="0">
                    <a:pos x="412" y="180"/>
                  </a:cxn>
                  <a:cxn ang="0">
                    <a:pos x="311" y="0"/>
                  </a:cxn>
                  <a:cxn ang="0">
                    <a:pos x="105" y="23"/>
                  </a:cxn>
                  <a:cxn ang="0">
                    <a:pos x="197" y="177"/>
                  </a:cxn>
                  <a:cxn ang="0">
                    <a:pos x="197" y="177"/>
                  </a:cxn>
                </a:cxnLst>
                <a:rect l="0" t="0" r="r" b="b"/>
                <a:pathLst>
                  <a:path w="412" h="370">
                    <a:moveTo>
                      <a:pt x="197" y="177"/>
                    </a:moveTo>
                    <a:lnTo>
                      <a:pt x="0" y="248"/>
                    </a:lnTo>
                    <a:lnTo>
                      <a:pt x="15" y="276"/>
                    </a:lnTo>
                    <a:lnTo>
                      <a:pt x="97" y="285"/>
                    </a:lnTo>
                    <a:lnTo>
                      <a:pt x="54" y="336"/>
                    </a:lnTo>
                    <a:lnTo>
                      <a:pt x="80" y="370"/>
                    </a:lnTo>
                    <a:lnTo>
                      <a:pt x="228" y="229"/>
                    </a:lnTo>
                    <a:lnTo>
                      <a:pt x="412" y="180"/>
                    </a:lnTo>
                    <a:lnTo>
                      <a:pt x="311" y="0"/>
                    </a:lnTo>
                    <a:lnTo>
                      <a:pt x="105" y="23"/>
                    </a:lnTo>
                    <a:lnTo>
                      <a:pt x="197" y="177"/>
                    </a:lnTo>
                    <a:lnTo>
                      <a:pt x="197" y="177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2" name="Freeform 154"/>
              <p:cNvSpPr>
                <a:spLocks/>
              </p:cNvSpPr>
              <p:nvPr/>
            </p:nvSpPr>
            <p:spPr bwMode="auto">
              <a:xfrm>
                <a:off x="3041" y="1803"/>
                <a:ext cx="249" cy="70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92" y="182"/>
                  </a:cxn>
                  <a:cxn ang="0">
                    <a:pos x="92" y="197"/>
                  </a:cxn>
                  <a:cxn ang="0">
                    <a:pos x="96" y="221"/>
                  </a:cxn>
                  <a:cxn ang="0">
                    <a:pos x="100" y="251"/>
                  </a:cxn>
                  <a:cxn ang="0">
                    <a:pos x="107" y="278"/>
                  </a:cxn>
                  <a:cxn ang="0">
                    <a:pos x="115" y="296"/>
                  </a:cxn>
                  <a:cxn ang="0">
                    <a:pos x="124" y="317"/>
                  </a:cxn>
                  <a:cxn ang="0">
                    <a:pos x="126" y="323"/>
                  </a:cxn>
                  <a:cxn ang="0">
                    <a:pos x="120" y="338"/>
                  </a:cxn>
                  <a:cxn ang="0">
                    <a:pos x="116" y="358"/>
                  </a:cxn>
                  <a:cxn ang="0">
                    <a:pos x="111" y="379"/>
                  </a:cxn>
                  <a:cxn ang="0">
                    <a:pos x="105" y="405"/>
                  </a:cxn>
                  <a:cxn ang="0">
                    <a:pos x="100" y="426"/>
                  </a:cxn>
                  <a:cxn ang="0">
                    <a:pos x="96" y="444"/>
                  </a:cxn>
                  <a:cxn ang="0">
                    <a:pos x="92" y="461"/>
                  </a:cxn>
                  <a:cxn ang="0">
                    <a:pos x="88" y="478"/>
                  </a:cxn>
                  <a:cxn ang="0">
                    <a:pos x="83" y="497"/>
                  </a:cxn>
                  <a:cxn ang="0">
                    <a:pos x="79" y="518"/>
                  </a:cxn>
                  <a:cxn ang="0">
                    <a:pos x="73" y="538"/>
                  </a:cxn>
                  <a:cxn ang="0">
                    <a:pos x="70" y="559"/>
                  </a:cxn>
                  <a:cxn ang="0">
                    <a:pos x="64" y="580"/>
                  </a:cxn>
                  <a:cxn ang="0">
                    <a:pos x="60" y="600"/>
                  </a:cxn>
                  <a:cxn ang="0">
                    <a:pos x="55" y="626"/>
                  </a:cxn>
                  <a:cxn ang="0">
                    <a:pos x="47" y="658"/>
                  </a:cxn>
                  <a:cxn ang="0">
                    <a:pos x="41" y="683"/>
                  </a:cxn>
                  <a:cxn ang="0">
                    <a:pos x="40" y="696"/>
                  </a:cxn>
                  <a:cxn ang="0">
                    <a:pos x="92" y="664"/>
                  </a:cxn>
                  <a:cxn ang="0">
                    <a:pos x="193" y="578"/>
                  </a:cxn>
                  <a:cxn ang="0">
                    <a:pos x="249" y="668"/>
                  </a:cxn>
                  <a:cxn ang="0">
                    <a:pos x="212" y="142"/>
                  </a:cxn>
                  <a:cxn ang="0">
                    <a:pos x="109" y="90"/>
                  </a:cxn>
                  <a:cxn ang="0">
                    <a:pos x="21" y="0"/>
                  </a:cxn>
                </a:cxnLst>
                <a:rect l="0" t="0" r="r" b="b"/>
                <a:pathLst>
                  <a:path w="249" h="700">
                    <a:moveTo>
                      <a:pt x="21" y="0"/>
                    </a:moveTo>
                    <a:lnTo>
                      <a:pt x="0" y="28"/>
                    </a:lnTo>
                    <a:lnTo>
                      <a:pt x="92" y="180"/>
                    </a:lnTo>
                    <a:lnTo>
                      <a:pt x="92" y="182"/>
                    </a:lnTo>
                    <a:lnTo>
                      <a:pt x="92" y="189"/>
                    </a:lnTo>
                    <a:lnTo>
                      <a:pt x="92" y="197"/>
                    </a:lnTo>
                    <a:lnTo>
                      <a:pt x="94" y="208"/>
                    </a:lnTo>
                    <a:lnTo>
                      <a:pt x="96" y="221"/>
                    </a:lnTo>
                    <a:lnTo>
                      <a:pt x="100" y="236"/>
                    </a:lnTo>
                    <a:lnTo>
                      <a:pt x="100" y="251"/>
                    </a:lnTo>
                    <a:lnTo>
                      <a:pt x="105" y="266"/>
                    </a:lnTo>
                    <a:lnTo>
                      <a:pt x="107" y="278"/>
                    </a:lnTo>
                    <a:lnTo>
                      <a:pt x="111" y="287"/>
                    </a:lnTo>
                    <a:lnTo>
                      <a:pt x="115" y="296"/>
                    </a:lnTo>
                    <a:lnTo>
                      <a:pt x="118" y="306"/>
                    </a:lnTo>
                    <a:lnTo>
                      <a:pt x="124" y="317"/>
                    </a:lnTo>
                    <a:lnTo>
                      <a:pt x="128" y="323"/>
                    </a:lnTo>
                    <a:lnTo>
                      <a:pt x="126" y="323"/>
                    </a:lnTo>
                    <a:lnTo>
                      <a:pt x="124" y="328"/>
                    </a:lnTo>
                    <a:lnTo>
                      <a:pt x="120" y="338"/>
                    </a:lnTo>
                    <a:lnTo>
                      <a:pt x="118" y="353"/>
                    </a:lnTo>
                    <a:lnTo>
                      <a:pt x="116" y="358"/>
                    </a:lnTo>
                    <a:lnTo>
                      <a:pt x="115" y="369"/>
                    </a:lnTo>
                    <a:lnTo>
                      <a:pt x="111" y="379"/>
                    </a:lnTo>
                    <a:lnTo>
                      <a:pt x="109" y="392"/>
                    </a:lnTo>
                    <a:lnTo>
                      <a:pt x="105" y="405"/>
                    </a:lnTo>
                    <a:lnTo>
                      <a:pt x="101" y="420"/>
                    </a:lnTo>
                    <a:lnTo>
                      <a:pt x="100" y="426"/>
                    </a:lnTo>
                    <a:lnTo>
                      <a:pt x="100" y="435"/>
                    </a:lnTo>
                    <a:lnTo>
                      <a:pt x="96" y="444"/>
                    </a:lnTo>
                    <a:lnTo>
                      <a:pt x="96" y="454"/>
                    </a:lnTo>
                    <a:lnTo>
                      <a:pt x="92" y="461"/>
                    </a:lnTo>
                    <a:lnTo>
                      <a:pt x="90" y="469"/>
                    </a:lnTo>
                    <a:lnTo>
                      <a:pt x="88" y="478"/>
                    </a:lnTo>
                    <a:lnTo>
                      <a:pt x="86" y="488"/>
                    </a:lnTo>
                    <a:lnTo>
                      <a:pt x="83" y="497"/>
                    </a:lnTo>
                    <a:lnTo>
                      <a:pt x="81" y="508"/>
                    </a:lnTo>
                    <a:lnTo>
                      <a:pt x="79" y="518"/>
                    </a:lnTo>
                    <a:lnTo>
                      <a:pt x="77" y="529"/>
                    </a:lnTo>
                    <a:lnTo>
                      <a:pt x="73" y="538"/>
                    </a:lnTo>
                    <a:lnTo>
                      <a:pt x="71" y="550"/>
                    </a:lnTo>
                    <a:lnTo>
                      <a:pt x="70" y="559"/>
                    </a:lnTo>
                    <a:lnTo>
                      <a:pt x="68" y="570"/>
                    </a:lnTo>
                    <a:lnTo>
                      <a:pt x="64" y="580"/>
                    </a:lnTo>
                    <a:lnTo>
                      <a:pt x="62" y="591"/>
                    </a:lnTo>
                    <a:lnTo>
                      <a:pt x="60" y="600"/>
                    </a:lnTo>
                    <a:lnTo>
                      <a:pt x="60" y="611"/>
                    </a:lnTo>
                    <a:lnTo>
                      <a:pt x="55" y="626"/>
                    </a:lnTo>
                    <a:lnTo>
                      <a:pt x="51" y="643"/>
                    </a:lnTo>
                    <a:lnTo>
                      <a:pt x="47" y="658"/>
                    </a:lnTo>
                    <a:lnTo>
                      <a:pt x="45" y="673"/>
                    </a:lnTo>
                    <a:lnTo>
                      <a:pt x="41" y="683"/>
                    </a:lnTo>
                    <a:lnTo>
                      <a:pt x="40" y="692"/>
                    </a:lnTo>
                    <a:lnTo>
                      <a:pt x="40" y="696"/>
                    </a:lnTo>
                    <a:lnTo>
                      <a:pt x="40" y="700"/>
                    </a:lnTo>
                    <a:lnTo>
                      <a:pt x="92" y="664"/>
                    </a:lnTo>
                    <a:lnTo>
                      <a:pt x="182" y="450"/>
                    </a:lnTo>
                    <a:lnTo>
                      <a:pt x="193" y="578"/>
                    </a:lnTo>
                    <a:lnTo>
                      <a:pt x="204" y="673"/>
                    </a:lnTo>
                    <a:lnTo>
                      <a:pt x="249" y="668"/>
                    </a:lnTo>
                    <a:lnTo>
                      <a:pt x="223" y="373"/>
                    </a:lnTo>
                    <a:lnTo>
                      <a:pt x="212" y="142"/>
                    </a:lnTo>
                    <a:lnTo>
                      <a:pt x="171" y="60"/>
                    </a:lnTo>
                    <a:lnTo>
                      <a:pt x="109" y="9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1D1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3" name="Freeform 155"/>
              <p:cNvSpPr>
                <a:spLocks/>
              </p:cNvSpPr>
              <p:nvPr/>
            </p:nvSpPr>
            <p:spPr bwMode="auto">
              <a:xfrm>
                <a:off x="3056" y="1715"/>
                <a:ext cx="248" cy="780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40" y="122"/>
                  </a:cxn>
                  <a:cxn ang="0">
                    <a:pos x="51" y="176"/>
                  </a:cxn>
                  <a:cxn ang="0">
                    <a:pos x="152" y="277"/>
                  </a:cxn>
                  <a:cxn ang="0">
                    <a:pos x="131" y="328"/>
                  </a:cxn>
                  <a:cxn ang="0">
                    <a:pos x="135" y="375"/>
                  </a:cxn>
                  <a:cxn ang="0">
                    <a:pos x="159" y="414"/>
                  </a:cxn>
                  <a:cxn ang="0">
                    <a:pos x="139" y="521"/>
                  </a:cxn>
                  <a:cxn ang="0">
                    <a:pos x="40" y="780"/>
                  </a:cxn>
                  <a:cxn ang="0">
                    <a:pos x="98" y="775"/>
                  </a:cxn>
                  <a:cxn ang="0">
                    <a:pos x="100" y="760"/>
                  </a:cxn>
                  <a:cxn ang="0">
                    <a:pos x="103" y="741"/>
                  </a:cxn>
                  <a:cxn ang="0">
                    <a:pos x="107" y="722"/>
                  </a:cxn>
                  <a:cxn ang="0">
                    <a:pos x="113" y="705"/>
                  </a:cxn>
                  <a:cxn ang="0">
                    <a:pos x="118" y="686"/>
                  </a:cxn>
                  <a:cxn ang="0">
                    <a:pos x="126" y="666"/>
                  </a:cxn>
                  <a:cxn ang="0">
                    <a:pos x="133" y="643"/>
                  </a:cxn>
                  <a:cxn ang="0">
                    <a:pos x="143" y="623"/>
                  </a:cxn>
                  <a:cxn ang="0">
                    <a:pos x="152" y="604"/>
                  </a:cxn>
                  <a:cxn ang="0">
                    <a:pos x="161" y="587"/>
                  </a:cxn>
                  <a:cxn ang="0">
                    <a:pos x="167" y="572"/>
                  </a:cxn>
                  <a:cxn ang="0">
                    <a:pos x="174" y="559"/>
                  </a:cxn>
                  <a:cxn ang="0">
                    <a:pos x="214" y="681"/>
                  </a:cxn>
                  <a:cxn ang="0">
                    <a:pos x="248" y="756"/>
                  </a:cxn>
                  <a:cxn ang="0">
                    <a:pos x="248" y="746"/>
                  </a:cxn>
                  <a:cxn ang="0">
                    <a:pos x="248" y="724"/>
                  </a:cxn>
                  <a:cxn ang="0">
                    <a:pos x="248" y="705"/>
                  </a:cxn>
                  <a:cxn ang="0">
                    <a:pos x="248" y="686"/>
                  </a:cxn>
                  <a:cxn ang="0">
                    <a:pos x="248" y="664"/>
                  </a:cxn>
                  <a:cxn ang="0">
                    <a:pos x="248" y="641"/>
                  </a:cxn>
                  <a:cxn ang="0">
                    <a:pos x="244" y="613"/>
                  </a:cxn>
                  <a:cxn ang="0">
                    <a:pos x="240" y="589"/>
                  </a:cxn>
                  <a:cxn ang="0">
                    <a:pos x="236" y="563"/>
                  </a:cxn>
                  <a:cxn ang="0">
                    <a:pos x="233" y="540"/>
                  </a:cxn>
                  <a:cxn ang="0">
                    <a:pos x="229" y="519"/>
                  </a:cxn>
                  <a:cxn ang="0">
                    <a:pos x="227" y="504"/>
                  </a:cxn>
                  <a:cxn ang="0">
                    <a:pos x="225" y="491"/>
                  </a:cxn>
                  <a:cxn ang="0">
                    <a:pos x="212" y="358"/>
                  </a:cxn>
                  <a:cxn ang="0">
                    <a:pos x="212" y="351"/>
                  </a:cxn>
                  <a:cxn ang="0">
                    <a:pos x="218" y="332"/>
                  </a:cxn>
                  <a:cxn ang="0">
                    <a:pos x="219" y="302"/>
                  </a:cxn>
                  <a:cxn ang="0">
                    <a:pos x="221" y="283"/>
                  </a:cxn>
                  <a:cxn ang="0">
                    <a:pos x="221" y="264"/>
                  </a:cxn>
                  <a:cxn ang="0">
                    <a:pos x="221" y="240"/>
                  </a:cxn>
                  <a:cxn ang="0">
                    <a:pos x="219" y="217"/>
                  </a:cxn>
                  <a:cxn ang="0">
                    <a:pos x="218" y="197"/>
                  </a:cxn>
                  <a:cxn ang="0">
                    <a:pos x="218" y="176"/>
                  </a:cxn>
                  <a:cxn ang="0">
                    <a:pos x="216" y="157"/>
                  </a:cxn>
                  <a:cxn ang="0">
                    <a:pos x="214" y="144"/>
                  </a:cxn>
                  <a:cxn ang="0">
                    <a:pos x="214" y="131"/>
                  </a:cxn>
                  <a:cxn ang="0">
                    <a:pos x="173" y="2"/>
                  </a:cxn>
                  <a:cxn ang="0">
                    <a:pos x="159" y="142"/>
                  </a:cxn>
                  <a:cxn ang="0">
                    <a:pos x="159" y="182"/>
                  </a:cxn>
                  <a:cxn ang="0">
                    <a:pos x="56" y="108"/>
                  </a:cxn>
                  <a:cxn ang="0">
                    <a:pos x="15" y="78"/>
                  </a:cxn>
                </a:cxnLst>
                <a:rect l="0" t="0" r="r" b="b"/>
                <a:pathLst>
                  <a:path w="248" h="780">
                    <a:moveTo>
                      <a:pt x="15" y="78"/>
                    </a:moveTo>
                    <a:lnTo>
                      <a:pt x="0" y="105"/>
                    </a:lnTo>
                    <a:lnTo>
                      <a:pt x="6" y="120"/>
                    </a:lnTo>
                    <a:lnTo>
                      <a:pt x="40" y="122"/>
                    </a:lnTo>
                    <a:lnTo>
                      <a:pt x="26" y="142"/>
                    </a:lnTo>
                    <a:lnTo>
                      <a:pt x="51" y="176"/>
                    </a:lnTo>
                    <a:lnTo>
                      <a:pt x="83" y="217"/>
                    </a:lnTo>
                    <a:lnTo>
                      <a:pt x="152" y="277"/>
                    </a:lnTo>
                    <a:lnTo>
                      <a:pt x="173" y="349"/>
                    </a:lnTo>
                    <a:lnTo>
                      <a:pt x="131" y="328"/>
                    </a:lnTo>
                    <a:lnTo>
                      <a:pt x="163" y="379"/>
                    </a:lnTo>
                    <a:lnTo>
                      <a:pt x="135" y="375"/>
                    </a:lnTo>
                    <a:lnTo>
                      <a:pt x="139" y="401"/>
                    </a:lnTo>
                    <a:lnTo>
                      <a:pt x="159" y="414"/>
                    </a:lnTo>
                    <a:lnTo>
                      <a:pt x="184" y="495"/>
                    </a:lnTo>
                    <a:lnTo>
                      <a:pt x="139" y="521"/>
                    </a:lnTo>
                    <a:lnTo>
                      <a:pt x="103" y="624"/>
                    </a:lnTo>
                    <a:lnTo>
                      <a:pt x="40" y="780"/>
                    </a:lnTo>
                    <a:lnTo>
                      <a:pt x="98" y="778"/>
                    </a:lnTo>
                    <a:lnTo>
                      <a:pt x="98" y="775"/>
                    </a:lnTo>
                    <a:lnTo>
                      <a:pt x="98" y="769"/>
                    </a:lnTo>
                    <a:lnTo>
                      <a:pt x="100" y="760"/>
                    </a:lnTo>
                    <a:lnTo>
                      <a:pt x="103" y="748"/>
                    </a:lnTo>
                    <a:lnTo>
                      <a:pt x="103" y="741"/>
                    </a:lnTo>
                    <a:lnTo>
                      <a:pt x="105" y="731"/>
                    </a:lnTo>
                    <a:lnTo>
                      <a:pt x="107" y="722"/>
                    </a:lnTo>
                    <a:lnTo>
                      <a:pt x="111" y="714"/>
                    </a:lnTo>
                    <a:lnTo>
                      <a:pt x="113" y="705"/>
                    </a:lnTo>
                    <a:lnTo>
                      <a:pt x="114" y="696"/>
                    </a:lnTo>
                    <a:lnTo>
                      <a:pt x="118" y="686"/>
                    </a:lnTo>
                    <a:lnTo>
                      <a:pt x="122" y="679"/>
                    </a:lnTo>
                    <a:lnTo>
                      <a:pt x="126" y="666"/>
                    </a:lnTo>
                    <a:lnTo>
                      <a:pt x="129" y="656"/>
                    </a:lnTo>
                    <a:lnTo>
                      <a:pt x="133" y="643"/>
                    </a:lnTo>
                    <a:lnTo>
                      <a:pt x="139" y="634"/>
                    </a:lnTo>
                    <a:lnTo>
                      <a:pt x="143" y="623"/>
                    </a:lnTo>
                    <a:lnTo>
                      <a:pt x="148" y="613"/>
                    </a:lnTo>
                    <a:lnTo>
                      <a:pt x="152" y="604"/>
                    </a:lnTo>
                    <a:lnTo>
                      <a:pt x="158" y="596"/>
                    </a:lnTo>
                    <a:lnTo>
                      <a:pt x="161" y="587"/>
                    </a:lnTo>
                    <a:lnTo>
                      <a:pt x="163" y="579"/>
                    </a:lnTo>
                    <a:lnTo>
                      <a:pt x="167" y="572"/>
                    </a:lnTo>
                    <a:lnTo>
                      <a:pt x="173" y="566"/>
                    </a:lnTo>
                    <a:lnTo>
                      <a:pt x="174" y="559"/>
                    </a:lnTo>
                    <a:lnTo>
                      <a:pt x="178" y="557"/>
                    </a:lnTo>
                    <a:lnTo>
                      <a:pt x="214" y="681"/>
                    </a:lnTo>
                    <a:lnTo>
                      <a:pt x="212" y="765"/>
                    </a:lnTo>
                    <a:lnTo>
                      <a:pt x="248" y="756"/>
                    </a:lnTo>
                    <a:lnTo>
                      <a:pt x="248" y="752"/>
                    </a:lnTo>
                    <a:lnTo>
                      <a:pt x="248" y="746"/>
                    </a:lnTo>
                    <a:lnTo>
                      <a:pt x="248" y="737"/>
                    </a:lnTo>
                    <a:lnTo>
                      <a:pt x="248" y="724"/>
                    </a:lnTo>
                    <a:lnTo>
                      <a:pt x="248" y="714"/>
                    </a:lnTo>
                    <a:lnTo>
                      <a:pt x="248" y="705"/>
                    </a:lnTo>
                    <a:lnTo>
                      <a:pt x="248" y="696"/>
                    </a:lnTo>
                    <a:lnTo>
                      <a:pt x="248" y="686"/>
                    </a:lnTo>
                    <a:lnTo>
                      <a:pt x="248" y="675"/>
                    </a:lnTo>
                    <a:lnTo>
                      <a:pt x="248" y="664"/>
                    </a:lnTo>
                    <a:lnTo>
                      <a:pt x="248" y="651"/>
                    </a:lnTo>
                    <a:lnTo>
                      <a:pt x="248" y="641"/>
                    </a:lnTo>
                    <a:lnTo>
                      <a:pt x="244" y="626"/>
                    </a:lnTo>
                    <a:lnTo>
                      <a:pt x="244" y="613"/>
                    </a:lnTo>
                    <a:lnTo>
                      <a:pt x="240" y="602"/>
                    </a:lnTo>
                    <a:lnTo>
                      <a:pt x="240" y="589"/>
                    </a:lnTo>
                    <a:lnTo>
                      <a:pt x="238" y="574"/>
                    </a:lnTo>
                    <a:lnTo>
                      <a:pt x="236" y="563"/>
                    </a:lnTo>
                    <a:lnTo>
                      <a:pt x="234" y="549"/>
                    </a:lnTo>
                    <a:lnTo>
                      <a:pt x="233" y="540"/>
                    </a:lnTo>
                    <a:lnTo>
                      <a:pt x="231" y="529"/>
                    </a:lnTo>
                    <a:lnTo>
                      <a:pt x="229" y="519"/>
                    </a:lnTo>
                    <a:lnTo>
                      <a:pt x="227" y="510"/>
                    </a:lnTo>
                    <a:lnTo>
                      <a:pt x="227" y="504"/>
                    </a:lnTo>
                    <a:lnTo>
                      <a:pt x="225" y="493"/>
                    </a:lnTo>
                    <a:lnTo>
                      <a:pt x="225" y="491"/>
                    </a:lnTo>
                    <a:lnTo>
                      <a:pt x="234" y="426"/>
                    </a:lnTo>
                    <a:lnTo>
                      <a:pt x="212" y="358"/>
                    </a:lnTo>
                    <a:lnTo>
                      <a:pt x="212" y="356"/>
                    </a:lnTo>
                    <a:lnTo>
                      <a:pt x="212" y="351"/>
                    </a:lnTo>
                    <a:lnTo>
                      <a:pt x="214" y="341"/>
                    </a:lnTo>
                    <a:lnTo>
                      <a:pt x="218" y="332"/>
                    </a:lnTo>
                    <a:lnTo>
                      <a:pt x="218" y="317"/>
                    </a:lnTo>
                    <a:lnTo>
                      <a:pt x="219" y="302"/>
                    </a:lnTo>
                    <a:lnTo>
                      <a:pt x="219" y="292"/>
                    </a:lnTo>
                    <a:lnTo>
                      <a:pt x="221" y="283"/>
                    </a:lnTo>
                    <a:lnTo>
                      <a:pt x="221" y="274"/>
                    </a:lnTo>
                    <a:lnTo>
                      <a:pt x="221" y="264"/>
                    </a:lnTo>
                    <a:lnTo>
                      <a:pt x="221" y="251"/>
                    </a:lnTo>
                    <a:lnTo>
                      <a:pt x="221" y="240"/>
                    </a:lnTo>
                    <a:lnTo>
                      <a:pt x="219" y="229"/>
                    </a:lnTo>
                    <a:lnTo>
                      <a:pt x="219" y="217"/>
                    </a:lnTo>
                    <a:lnTo>
                      <a:pt x="218" y="206"/>
                    </a:lnTo>
                    <a:lnTo>
                      <a:pt x="218" y="197"/>
                    </a:lnTo>
                    <a:lnTo>
                      <a:pt x="218" y="185"/>
                    </a:lnTo>
                    <a:lnTo>
                      <a:pt x="218" y="176"/>
                    </a:lnTo>
                    <a:lnTo>
                      <a:pt x="216" y="167"/>
                    </a:lnTo>
                    <a:lnTo>
                      <a:pt x="216" y="157"/>
                    </a:lnTo>
                    <a:lnTo>
                      <a:pt x="214" y="148"/>
                    </a:lnTo>
                    <a:lnTo>
                      <a:pt x="214" y="144"/>
                    </a:lnTo>
                    <a:lnTo>
                      <a:pt x="214" y="135"/>
                    </a:lnTo>
                    <a:lnTo>
                      <a:pt x="214" y="131"/>
                    </a:lnTo>
                    <a:lnTo>
                      <a:pt x="193" y="0"/>
                    </a:lnTo>
                    <a:lnTo>
                      <a:pt x="173" y="2"/>
                    </a:lnTo>
                    <a:lnTo>
                      <a:pt x="173" y="150"/>
                    </a:lnTo>
                    <a:lnTo>
                      <a:pt x="159" y="142"/>
                    </a:lnTo>
                    <a:lnTo>
                      <a:pt x="131" y="167"/>
                    </a:lnTo>
                    <a:lnTo>
                      <a:pt x="159" y="182"/>
                    </a:lnTo>
                    <a:lnTo>
                      <a:pt x="122" y="191"/>
                    </a:lnTo>
                    <a:lnTo>
                      <a:pt x="56" y="108"/>
                    </a:lnTo>
                    <a:lnTo>
                      <a:pt x="15" y="78"/>
                    </a:lnTo>
                    <a:lnTo>
                      <a:pt x="15" y="78"/>
                    </a:lnTo>
                    <a:close/>
                  </a:path>
                </a:pathLst>
              </a:custGeom>
              <a:solidFill>
                <a:srgbClr val="9491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4" name="Freeform 156"/>
              <p:cNvSpPr>
                <a:spLocks/>
              </p:cNvSpPr>
              <p:nvPr/>
            </p:nvSpPr>
            <p:spPr bwMode="auto">
              <a:xfrm>
                <a:off x="3127" y="1754"/>
                <a:ext cx="81" cy="146"/>
              </a:xfrm>
              <a:custGeom>
                <a:avLst/>
                <a:gdLst/>
                <a:ahLst/>
                <a:cxnLst>
                  <a:cxn ang="0">
                    <a:pos x="42" y="146"/>
                  </a:cxn>
                  <a:cxn ang="0">
                    <a:pos x="42" y="111"/>
                  </a:cxn>
                  <a:cxn ang="0">
                    <a:pos x="15" y="98"/>
                  </a:cxn>
                  <a:cxn ang="0">
                    <a:pos x="14" y="62"/>
                  </a:cxn>
                  <a:cxn ang="0">
                    <a:pos x="0" y="47"/>
                  </a:cxn>
                  <a:cxn ang="0">
                    <a:pos x="19" y="0"/>
                  </a:cxn>
                  <a:cxn ang="0">
                    <a:pos x="72" y="41"/>
                  </a:cxn>
                  <a:cxn ang="0">
                    <a:pos x="81" y="118"/>
                  </a:cxn>
                  <a:cxn ang="0">
                    <a:pos x="42" y="146"/>
                  </a:cxn>
                  <a:cxn ang="0">
                    <a:pos x="42" y="146"/>
                  </a:cxn>
                </a:cxnLst>
                <a:rect l="0" t="0" r="r" b="b"/>
                <a:pathLst>
                  <a:path w="81" h="146">
                    <a:moveTo>
                      <a:pt x="42" y="146"/>
                    </a:moveTo>
                    <a:lnTo>
                      <a:pt x="42" y="111"/>
                    </a:lnTo>
                    <a:lnTo>
                      <a:pt x="15" y="98"/>
                    </a:lnTo>
                    <a:lnTo>
                      <a:pt x="14" y="62"/>
                    </a:lnTo>
                    <a:lnTo>
                      <a:pt x="0" y="47"/>
                    </a:lnTo>
                    <a:lnTo>
                      <a:pt x="19" y="0"/>
                    </a:lnTo>
                    <a:lnTo>
                      <a:pt x="72" y="41"/>
                    </a:lnTo>
                    <a:lnTo>
                      <a:pt x="81" y="118"/>
                    </a:lnTo>
                    <a:lnTo>
                      <a:pt x="42" y="146"/>
                    </a:lnTo>
                    <a:lnTo>
                      <a:pt x="42" y="146"/>
                    </a:lnTo>
                    <a:close/>
                  </a:path>
                </a:pathLst>
              </a:custGeom>
              <a:solidFill>
                <a:srgbClr val="F59E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5" name="Freeform 157"/>
              <p:cNvSpPr>
                <a:spLocks/>
              </p:cNvSpPr>
              <p:nvPr/>
            </p:nvSpPr>
            <p:spPr bwMode="auto">
              <a:xfrm>
                <a:off x="3161" y="1771"/>
                <a:ext cx="62" cy="8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28"/>
                  </a:cxn>
                  <a:cxn ang="0">
                    <a:pos x="11" y="41"/>
                  </a:cxn>
                  <a:cxn ang="0">
                    <a:pos x="23" y="37"/>
                  </a:cxn>
                  <a:cxn ang="0">
                    <a:pos x="23" y="62"/>
                  </a:cxn>
                  <a:cxn ang="0">
                    <a:pos x="38" y="86"/>
                  </a:cxn>
                  <a:cxn ang="0">
                    <a:pos x="53" y="86"/>
                  </a:cxn>
                  <a:cxn ang="0">
                    <a:pos x="62" y="49"/>
                  </a:cxn>
                  <a:cxn ang="0">
                    <a:pos x="62" y="24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62" h="86">
                    <a:moveTo>
                      <a:pt x="17" y="0"/>
                    </a:moveTo>
                    <a:lnTo>
                      <a:pt x="0" y="28"/>
                    </a:lnTo>
                    <a:lnTo>
                      <a:pt x="11" y="41"/>
                    </a:lnTo>
                    <a:lnTo>
                      <a:pt x="23" y="37"/>
                    </a:lnTo>
                    <a:lnTo>
                      <a:pt x="23" y="62"/>
                    </a:lnTo>
                    <a:lnTo>
                      <a:pt x="38" y="86"/>
                    </a:lnTo>
                    <a:lnTo>
                      <a:pt x="53" y="86"/>
                    </a:lnTo>
                    <a:lnTo>
                      <a:pt x="62" y="49"/>
                    </a:lnTo>
                    <a:lnTo>
                      <a:pt x="62" y="24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6" name="Freeform 158"/>
              <p:cNvSpPr>
                <a:spLocks/>
              </p:cNvSpPr>
              <p:nvPr/>
            </p:nvSpPr>
            <p:spPr bwMode="auto">
              <a:xfrm>
                <a:off x="3111" y="1718"/>
                <a:ext cx="134" cy="10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6" y="47"/>
                  </a:cxn>
                  <a:cxn ang="0">
                    <a:pos x="16" y="53"/>
                  </a:cxn>
                  <a:cxn ang="0">
                    <a:pos x="43" y="75"/>
                  </a:cxn>
                  <a:cxn ang="0">
                    <a:pos x="108" y="102"/>
                  </a:cxn>
                  <a:cxn ang="0">
                    <a:pos x="134" y="96"/>
                  </a:cxn>
                  <a:cxn ang="0">
                    <a:pos x="134" y="85"/>
                  </a:cxn>
                  <a:cxn ang="0">
                    <a:pos x="134" y="81"/>
                  </a:cxn>
                  <a:cxn ang="0">
                    <a:pos x="134" y="72"/>
                  </a:cxn>
                  <a:cxn ang="0">
                    <a:pos x="133" y="59"/>
                  </a:cxn>
                  <a:cxn ang="0">
                    <a:pos x="129" y="45"/>
                  </a:cxn>
                  <a:cxn ang="0">
                    <a:pos x="121" y="30"/>
                  </a:cxn>
                  <a:cxn ang="0">
                    <a:pos x="114" y="19"/>
                  </a:cxn>
                  <a:cxn ang="0">
                    <a:pos x="103" y="10"/>
                  </a:cxn>
                  <a:cxn ang="0">
                    <a:pos x="91" y="6"/>
                  </a:cxn>
                  <a:cxn ang="0">
                    <a:pos x="78" y="0"/>
                  </a:cxn>
                  <a:cxn ang="0">
                    <a:pos x="67" y="2"/>
                  </a:cxn>
                  <a:cxn ang="0">
                    <a:pos x="54" y="4"/>
                  </a:cxn>
                  <a:cxn ang="0">
                    <a:pos x="46" y="10"/>
                  </a:cxn>
                  <a:cxn ang="0">
                    <a:pos x="33" y="19"/>
                  </a:cxn>
                  <a:cxn ang="0">
                    <a:pos x="30" y="25"/>
                  </a:cxn>
                  <a:cxn ang="0">
                    <a:pos x="18" y="21"/>
                  </a:cxn>
                  <a:cxn ang="0">
                    <a:pos x="1" y="27"/>
                  </a:cxn>
                  <a:cxn ang="0">
                    <a:pos x="0" y="32"/>
                  </a:cxn>
                  <a:cxn ang="0">
                    <a:pos x="0" y="32"/>
                  </a:cxn>
                </a:cxnLst>
                <a:rect l="0" t="0" r="r" b="b"/>
                <a:pathLst>
                  <a:path w="134" h="102">
                    <a:moveTo>
                      <a:pt x="0" y="32"/>
                    </a:moveTo>
                    <a:lnTo>
                      <a:pt x="16" y="47"/>
                    </a:lnTo>
                    <a:lnTo>
                      <a:pt x="16" y="53"/>
                    </a:lnTo>
                    <a:lnTo>
                      <a:pt x="43" y="75"/>
                    </a:lnTo>
                    <a:lnTo>
                      <a:pt x="108" y="102"/>
                    </a:lnTo>
                    <a:lnTo>
                      <a:pt x="134" y="96"/>
                    </a:lnTo>
                    <a:lnTo>
                      <a:pt x="134" y="85"/>
                    </a:lnTo>
                    <a:lnTo>
                      <a:pt x="134" y="81"/>
                    </a:lnTo>
                    <a:lnTo>
                      <a:pt x="134" y="72"/>
                    </a:lnTo>
                    <a:lnTo>
                      <a:pt x="133" y="59"/>
                    </a:lnTo>
                    <a:lnTo>
                      <a:pt x="129" y="45"/>
                    </a:lnTo>
                    <a:lnTo>
                      <a:pt x="121" y="30"/>
                    </a:lnTo>
                    <a:lnTo>
                      <a:pt x="114" y="19"/>
                    </a:lnTo>
                    <a:lnTo>
                      <a:pt x="103" y="10"/>
                    </a:lnTo>
                    <a:lnTo>
                      <a:pt x="91" y="6"/>
                    </a:lnTo>
                    <a:lnTo>
                      <a:pt x="78" y="0"/>
                    </a:lnTo>
                    <a:lnTo>
                      <a:pt x="67" y="2"/>
                    </a:lnTo>
                    <a:lnTo>
                      <a:pt x="54" y="4"/>
                    </a:lnTo>
                    <a:lnTo>
                      <a:pt x="46" y="10"/>
                    </a:lnTo>
                    <a:lnTo>
                      <a:pt x="33" y="19"/>
                    </a:lnTo>
                    <a:lnTo>
                      <a:pt x="30" y="25"/>
                    </a:lnTo>
                    <a:lnTo>
                      <a:pt x="18" y="21"/>
                    </a:lnTo>
                    <a:lnTo>
                      <a:pt x="1" y="27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7" name="Freeform 159"/>
              <p:cNvSpPr>
                <a:spLocks/>
              </p:cNvSpPr>
              <p:nvPr/>
            </p:nvSpPr>
            <p:spPr bwMode="auto">
              <a:xfrm>
                <a:off x="3111" y="1745"/>
                <a:ext cx="63" cy="5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22" y="9"/>
                  </a:cxn>
                  <a:cxn ang="0">
                    <a:pos x="22" y="15"/>
                  </a:cxn>
                  <a:cxn ang="0">
                    <a:pos x="35" y="24"/>
                  </a:cxn>
                  <a:cxn ang="0">
                    <a:pos x="63" y="39"/>
                  </a:cxn>
                  <a:cxn ang="0">
                    <a:pos x="58" y="54"/>
                  </a:cxn>
                  <a:cxn ang="0">
                    <a:pos x="13" y="30"/>
                  </a:cxn>
                  <a:cxn ang="0">
                    <a:pos x="13" y="2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3" h="54">
                    <a:moveTo>
                      <a:pt x="0" y="5"/>
                    </a:moveTo>
                    <a:lnTo>
                      <a:pt x="7" y="0"/>
                    </a:lnTo>
                    <a:lnTo>
                      <a:pt x="22" y="9"/>
                    </a:lnTo>
                    <a:lnTo>
                      <a:pt x="22" y="15"/>
                    </a:lnTo>
                    <a:lnTo>
                      <a:pt x="35" y="24"/>
                    </a:lnTo>
                    <a:lnTo>
                      <a:pt x="63" y="39"/>
                    </a:lnTo>
                    <a:lnTo>
                      <a:pt x="58" y="54"/>
                    </a:lnTo>
                    <a:lnTo>
                      <a:pt x="13" y="30"/>
                    </a:lnTo>
                    <a:lnTo>
                      <a:pt x="13" y="2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8" name="Freeform 160"/>
              <p:cNvSpPr>
                <a:spLocks/>
              </p:cNvSpPr>
              <p:nvPr/>
            </p:nvSpPr>
            <p:spPr bwMode="auto">
              <a:xfrm>
                <a:off x="3146" y="1735"/>
                <a:ext cx="68" cy="30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7"/>
                  </a:cxn>
                  <a:cxn ang="0">
                    <a:pos x="4" y="10"/>
                  </a:cxn>
                  <a:cxn ang="0">
                    <a:pos x="10" y="4"/>
                  </a:cxn>
                  <a:cxn ang="0">
                    <a:pos x="21" y="2"/>
                  </a:cxn>
                  <a:cxn ang="0">
                    <a:pos x="32" y="0"/>
                  </a:cxn>
                  <a:cxn ang="0">
                    <a:pos x="43" y="4"/>
                  </a:cxn>
                  <a:cxn ang="0">
                    <a:pos x="53" y="8"/>
                  </a:cxn>
                  <a:cxn ang="0">
                    <a:pos x="58" y="10"/>
                  </a:cxn>
                  <a:cxn ang="0">
                    <a:pos x="68" y="28"/>
                  </a:cxn>
                  <a:cxn ang="0">
                    <a:pos x="41" y="28"/>
                  </a:cxn>
                  <a:cxn ang="0">
                    <a:pos x="15" y="3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68" h="30">
                    <a:moveTo>
                      <a:pt x="0" y="19"/>
                    </a:moveTo>
                    <a:lnTo>
                      <a:pt x="0" y="17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21" y="2"/>
                    </a:lnTo>
                    <a:lnTo>
                      <a:pt x="32" y="0"/>
                    </a:lnTo>
                    <a:lnTo>
                      <a:pt x="43" y="4"/>
                    </a:lnTo>
                    <a:lnTo>
                      <a:pt x="53" y="8"/>
                    </a:lnTo>
                    <a:lnTo>
                      <a:pt x="58" y="10"/>
                    </a:lnTo>
                    <a:lnTo>
                      <a:pt x="68" y="28"/>
                    </a:lnTo>
                    <a:lnTo>
                      <a:pt x="41" y="28"/>
                    </a:lnTo>
                    <a:lnTo>
                      <a:pt x="15" y="3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49" name="Freeform 161"/>
              <p:cNvSpPr>
                <a:spLocks/>
              </p:cNvSpPr>
              <p:nvPr/>
            </p:nvSpPr>
            <p:spPr bwMode="auto">
              <a:xfrm>
                <a:off x="2983" y="1679"/>
                <a:ext cx="83" cy="150"/>
              </a:xfrm>
              <a:custGeom>
                <a:avLst/>
                <a:gdLst/>
                <a:ahLst/>
                <a:cxnLst>
                  <a:cxn ang="0">
                    <a:pos x="83" y="126"/>
                  </a:cxn>
                  <a:cxn ang="0">
                    <a:pos x="75" y="86"/>
                  </a:cxn>
                  <a:cxn ang="0">
                    <a:pos x="71" y="34"/>
                  </a:cxn>
                  <a:cxn ang="0">
                    <a:pos x="64" y="26"/>
                  </a:cxn>
                  <a:cxn ang="0">
                    <a:pos x="54" y="49"/>
                  </a:cxn>
                  <a:cxn ang="0">
                    <a:pos x="19" y="0"/>
                  </a:cxn>
                  <a:cxn ang="0">
                    <a:pos x="6" y="13"/>
                  </a:cxn>
                  <a:cxn ang="0">
                    <a:pos x="17" y="34"/>
                  </a:cxn>
                  <a:cxn ang="0">
                    <a:pos x="0" y="79"/>
                  </a:cxn>
                  <a:cxn ang="0">
                    <a:pos x="54" y="109"/>
                  </a:cxn>
                  <a:cxn ang="0">
                    <a:pos x="64" y="150"/>
                  </a:cxn>
                  <a:cxn ang="0">
                    <a:pos x="83" y="126"/>
                  </a:cxn>
                  <a:cxn ang="0">
                    <a:pos x="83" y="126"/>
                  </a:cxn>
                </a:cxnLst>
                <a:rect l="0" t="0" r="r" b="b"/>
                <a:pathLst>
                  <a:path w="83" h="150">
                    <a:moveTo>
                      <a:pt x="83" y="126"/>
                    </a:moveTo>
                    <a:lnTo>
                      <a:pt x="75" y="86"/>
                    </a:lnTo>
                    <a:lnTo>
                      <a:pt x="71" y="34"/>
                    </a:lnTo>
                    <a:lnTo>
                      <a:pt x="64" y="26"/>
                    </a:lnTo>
                    <a:lnTo>
                      <a:pt x="54" y="49"/>
                    </a:lnTo>
                    <a:lnTo>
                      <a:pt x="19" y="0"/>
                    </a:lnTo>
                    <a:lnTo>
                      <a:pt x="6" y="13"/>
                    </a:lnTo>
                    <a:lnTo>
                      <a:pt x="17" y="34"/>
                    </a:lnTo>
                    <a:lnTo>
                      <a:pt x="0" y="79"/>
                    </a:lnTo>
                    <a:lnTo>
                      <a:pt x="54" y="109"/>
                    </a:lnTo>
                    <a:lnTo>
                      <a:pt x="64" y="150"/>
                    </a:lnTo>
                    <a:lnTo>
                      <a:pt x="83" y="126"/>
                    </a:lnTo>
                    <a:lnTo>
                      <a:pt x="83" y="126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50" name="Freeform 162"/>
              <p:cNvSpPr>
                <a:spLocks/>
              </p:cNvSpPr>
              <p:nvPr/>
            </p:nvSpPr>
            <p:spPr bwMode="auto">
              <a:xfrm>
                <a:off x="3199" y="1591"/>
                <a:ext cx="58" cy="133"/>
              </a:xfrm>
              <a:custGeom>
                <a:avLst/>
                <a:gdLst/>
                <a:ahLst/>
                <a:cxnLst>
                  <a:cxn ang="0">
                    <a:pos x="30" y="133"/>
                  </a:cxn>
                  <a:cxn ang="0">
                    <a:pos x="20" y="88"/>
                  </a:cxn>
                  <a:cxn ang="0">
                    <a:pos x="0" y="45"/>
                  </a:cxn>
                  <a:cxn ang="0">
                    <a:pos x="5" y="43"/>
                  </a:cxn>
                  <a:cxn ang="0">
                    <a:pos x="24" y="56"/>
                  </a:cxn>
                  <a:cxn ang="0">
                    <a:pos x="35" y="11"/>
                  </a:cxn>
                  <a:cxn ang="0">
                    <a:pos x="50" y="0"/>
                  </a:cxn>
                  <a:cxn ang="0">
                    <a:pos x="58" y="62"/>
                  </a:cxn>
                  <a:cxn ang="0">
                    <a:pos x="45" y="107"/>
                  </a:cxn>
                  <a:cxn ang="0">
                    <a:pos x="45" y="133"/>
                  </a:cxn>
                  <a:cxn ang="0">
                    <a:pos x="30" y="133"/>
                  </a:cxn>
                  <a:cxn ang="0">
                    <a:pos x="30" y="133"/>
                  </a:cxn>
                </a:cxnLst>
                <a:rect l="0" t="0" r="r" b="b"/>
                <a:pathLst>
                  <a:path w="58" h="133">
                    <a:moveTo>
                      <a:pt x="30" y="133"/>
                    </a:moveTo>
                    <a:lnTo>
                      <a:pt x="20" y="88"/>
                    </a:lnTo>
                    <a:lnTo>
                      <a:pt x="0" y="45"/>
                    </a:lnTo>
                    <a:lnTo>
                      <a:pt x="5" y="43"/>
                    </a:lnTo>
                    <a:lnTo>
                      <a:pt x="24" y="56"/>
                    </a:lnTo>
                    <a:lnTo>
                      <a:pt x="35" y="11"/>
                    </a:lnTo>
                    <a:lnTo>
                      <a:pt x="50" y="0"/>
                    </a:lnTo>
                    <a:lnTo>
                      <a:pt x="58" y="62"/>
                    </a:lnTo>
                    <a:lnTo>
                      <a:pt x="45" y="107"/>
                    </a:lnTo>
                    <a:lnTo>
                      <a:pt x="45" y="133"/>
                    </a:lnTo>
                    <a:lnTo>
                      <a:pt x="30" y="133"/>
                    </a:lnTo>
                    <a:lnTo>
                      <a:pt x="30" y="133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51" name="Freeform 163"/>
              <p:cNvSpPr>
                <a:spLocks/>
              </p:cNvSpPr>
              <p:nvPr/>
            </p:nvSpPr>
            <p:spPr bwMode="auto">
              <a:xfrm>
                <a:off x="3034" y="2452"/>
                <a:ext cx="107" cy="103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32" y="21"/>
                  </a:cxn>
                  <a:cxn ang="0">
                    <a:pos x="37" y="60"/>
                  </a:cxn>
                  <a:cxn ang="0">
                    <a:pos x="11" y="81"/>
                  </a:cxn>
                  <a:cxn ang="0">
                    <a:pos x="0" y="94"/>
                  </a:cxn>
                  <a:cxn ang="0">
                    <a:pos x="52" y="103"/>
                  </a:cxn>
                  <a:cxn ang="0">
                    <a:pos x="67" y="84"/>
                  </a:cxn>
                  <a:cxn ang="0">
                    <a:pos x="90" y="73"/>
                  </a:cxn>
                  <a:cxn ang="0">
                    <a:pos x="90" y="49"/>
                  </a:cxn>
                  <a:cxn ang="0">
                    <a:pos x="107" y="11"/>
                  </a:cxn>
                  <a:cxn ang="0">
                    <a:pos x="93" y="0"/>
                  </a:cxn>
                  <a:cxn ang="0">
                    <a:pos x="93" y="0"/>
                  </a:cxn>
                </a:cxnLst>
                <a:rect l="0" t="0" r="r" b="b"/>
                <a:pathLst>
                  <a:path w="107" h="103">
                    <a:moveTo>
                      <a:pt x="93" y="0"/>
                    </a:moveTo>
                    <a:lnTo>
                      <a:pt x="32" y="21"/>
                    </a:lnTo>
                    <a:lnTo>
                      <a:pt x="37" y="60"/>
                    </a:lnTo>
                    <a:lnTo>
                      <a:pt x="11" y="81"/>
                    </a:lnTo>
                    <a:lnTo>
                      <a:pt x="0" y="94"/>
                    </a:lnTo>
                    <a:lnTo>
                      <a:pt x="52" y="103"/>
                    </a:lnTo>
                    <a:lnTo>
                      <a:pt x="67" y="84"/>
                    </a:lnTo>
                    <a:lnTo>
                      <a:pt x="90" y="73"/>
                    </a:lnTo>
                    <a:lnTo>
                      <a:pt x="90" y="49"/>
                    </a:lnTo>
                    <a:lnTo>
                      <a:pt x="107" y="11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52" name="Freeform 164"/>
              <p:cNvSpPr>
                <a:spLocks/>
              </p:cNvSpPr>
              <p:nvPr/>
            </p:nvSpPr>
            <p:spPr bwMode="auto">
              <a:xfrm>
                <a:off x="3208" y="2446"/>
                <a:ext cx="90" cy="85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7" y="0"/>
                  </a:cxn>
                  <a:cxn ang="0">
                    <a:pos x="37" y="40"/>
                  </a:cxn>
                  <a:cxn ang="0">
                    <a:pos x="0" y="68"/>
                  </a:cxn>
                  <a:cxn ang="0">
                    <a:pos x="4" y="85"/>
                  </a:cxn>
                  <a:cxn ang="0">
                    <a:pos x="47" y="85"/>
                  </a:cxn>
                  <a:cxn ang="0">
                    <a:pos x="58" y="60"/>
                  </a:cxn>
                  <a:cxn ang="0">
                    <a:pos x="90" y="51"/>
                  </a:cxn>
                  <a:cxn ang="0">
                    <a:pos x="77" y="0"/>
                  </a:cxn>
                  <a:cxn ang="0">
                    <a:pos x="77" y="0"/>
                  </a:cxn>
                </a:cxnLst>
                <a:rect l="0" t="0" r="r" b="b"/>
                <a:pathLst>
                  <a:path w="90" h="85">
                    <a:moveTo>
                      <a:pt x="77" y="0"/>
                    </a:moveTo>
                    <a:lnTo>
                      <a:pt x="37" y="0"/>
                    </a:lnTo>
                    <a:lnTo>
                      <a:pt x="37" y="40"/>
                    </a:lnTo>
                    <a:lnTo>
                      <a:pt x="0" y="68"/>
                    </a:lnTo>
                    <a:lnTo>
                      <a:pt x="4" y="85"/>
                    </a:lnTo>
                    <a:lnTo>
                      <a:pt x="47" y="85"/>
                    </a:lnTo>
                    <a:lnTo>
                      <a:pt x="58" y="60"/>
                    </a:lnTo>
                    <a:lnTo>
                      <a:pt x="90" y="5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165"/>
            <p:cNvGrpSpPr>
              <a:grpSpLocks/>
            </p:cNvGrpSpPr>
            <p:nvPr/>
          </p:nvGrpSpPr>
          <p:grpSpPr bwMode="auto">
            <a:xfrm>
              <a:off x="240" y="2900"/>
              <a:ext cx="1135" cy="949"/>
              <a:chOff x="2814" y="2885"/>
              <a:chExt cx="1225" cy="1024"/>
            </a:xfrm>
          </p:grpSpPr>
          <p:sp>
            <p:nvSpPr>
              <p:cNvPr id="140454" name="Freeform 166"/>
              <p:cNvSpPr>
                <a:spLocks/>
              </p:cNvSpPr>
              <p:nvPr/>
            </p:nvSpPr>
            <p:spPr bwMode="auto">
              <a:xfrm>
                <a:off x="3702" y="3527"/>
                <a:ext cx="155" cy="180"/>
              </a:xfrm>
              <a:custGeom>
                <a:avLst/>
                <a:gdLst/>
                <a:ahLst/>
                <a:cxnLst>
                  <a:cxn ang="0">
                    <a:pos x="189" y="6"/>
                  </a:cxn>
                  <a:cxn ang="0">
                    <a:pos x="307" y="0"/>
                  </a:cxn>
                  <a:cxn ang="0">
                    <a:pos x="310" y="107"/>
                  </a:cxn>
                  <a:cxn ang="0">
                    <a:pos x="294" y="127"/>
                  </a:cxn>
                  <a:cxn ang="0">
                    <a:pos x="292" y="263"/>
                  </a:cxn>
                  <a:cxn ang="0">
                    <a:pos x="0" y="360"/>
                  </a:cxn>
                  <a:cxn ang="0">
                    <a:pos x="189" y="6"/>
                  </a:cxn>
                  <a:cxn ang="0">
                    <a:pos x="189" y="6"/>
                  </a:cxn>
                </a:cxnLst>
                <a:rect l="0" t="0" r="r" b="b"/>
                <a:pathLst>
                  <a:path w="310" h="360">
                    <a:moveTo>
                      <a:pt x="189" y="6"/>
                    </a:moveTo>
                    <a:lnTo>
                      <a:pt x="307" y="0"/>
                    </a:lnTo>
                    <a:lnTo>
                      <a:pt x="310" y="107"/>
                    </a:lnTo>
                    <a:lnTo>
                      <a:pt x="294" y="127"/>
                    </a:lnTo>
                    <a:lnTo>
                      <a:pt x="292" y="263"/>
                    </a:lnTo>
                    <a:lnTo>
                      <a:pt x="0" y="360"/>
                    </a:lnTo>
                    <a:lnTo>
                      <a:pt x="189" y="6"/>
                    </a:lnTo>
                    <a:lnTo>
                      <a:pt x="189" y="6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55" name="Freeform 167"/>
              <p:cNvSpPr>
                <a:spLocks/>
              </p:cNvSpPr>
              <p:nvPr/>
            </p:nvSpPr>
            <p:spPr bwMode="auto">
              <a:xfrm>
                <a:off x="3702" y="3526"/>
                <a:ext cx="156" cy="187"/>
              </a:xfrm>
              <a:custGeom>
                <a:avLst/>
                <a:gdLst/>
                <a:ahLst/>
                <a:cxnLst>
                  <a:cxn ang="0">
                    <a:pos x="302" y="40"/>
                  </a:cxn>
                  <a:cxn ang="0">
                    <a:pos x="225" y="115"/>
                  </a:cxn>
                  <a:cxn ang="0">
                    <a:pos x="130" y="317"/>
                  </a:cxn>
                  <a:cxn ang="0">
                    <a:pos x="0" y="373"/>
                  </a:cxn>
                  <a:cxn ang="0">
                    <a:pos x="93" y="197"/>
                  </a:cxn>
                  <a:cxn ang="0">
                    <a:pos x="193" y="3"/>
                  </a:cxn>
                  <a:cxn ang="0">
                    <a:pos x="312" y="0"/>
                  </a:cxn>
                  <a:cxn ang="0">
                    <a:pos x="302" y="40"/>
                  </a:cxn>
                  <a:cxn ang="0">
                    <a:pos x="302" y="40"/>
                  </a:cxn>
                </a:cxnLst>
                <a:rect l="0" t="0" r="r" b="b"/>
                <a:pathLst>
                  <a:path w="312" h="373">
                    <a:moveTo>
                      <a:pt x="302" y="40"/>
                    </a:moveTo>
                    <a:lnTo>
                      <a:pt x="225" y="115"/>
                    </a:lnTo>
                    <a:lnTo>
                      <a:pt x="130" y="317"/>
                    </a:lnTo>
                    <a:lnTo>
                      <a:pt x="0" y="373"/>
                    </a:lnTo>
                    <a:lnTo>
                      <a:pt x="93" y="197"/>
                    </a:lnTo>
                    <a:lnTo>
                      <a:pt x="193" y="3"/>
                    </a:lnTo>
                    <a:lnTo>
                      <a:pt x="312" y="0"/>
                    </a:lnTo>
                    <a:lnTo>
                      <a:pt x="302" y="40"/>
                    </a:lnTo>
                    <a:lnTo>
                      <a:pt x="302" y="4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56" name="Freeform 168"/>
              <p:cNvSpPr>
                <a:spLocks/>
              </p:cNvSpPr>
              <p:nvPr/>
            </p:nvSpPr>
            <p:spPr bwMode="auto">
              <a:xfrm>
                <a:off x="3792" y="3577"/>
                <a:ext cx="45" cy="83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90" y="0"/>
                  </a:cxn>
                  <a:cxn ang="0">
                    <a:pos x="77" y="143"/>
                  </a:cxn>
                  <a:cxn ang="0">
                    <a:pos x="0" y="166"/>
                  </a:cxn>
                  <a:cxn ang="0">
                    <a:pos x="0" y="166"/>
                  </a:cxn>
                </a:cxnLst>
                <a:rect l="0" t="0" r="r" b="b"/>
                <a:pathLst>
                  <a:path w="90" h="166">
                    <a:moveTo>
                      <a:pt x="0" y="166"/>
                    </a:moveTo>
                    <a:lnTo>
                      <a:pt x="90" y="0"/>
                    </a:lnTo>
                    <a:lnTo>
                      <a:pt x="77" y="143"/>
                    </a:lnTo>
                    <a:lnTo>
                      <a:pt x="0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57" name="Freeform 169"/>
              <p:cNvSpPr>
                <a:spLocks/>
              </p:cNvSpPr>
              <p:nvPr/>
            </p:nvSpPr>
            <p:spPr bwMode="auto">
              <a:xfrm>
                <a:off x="3845" y="3042"/>
                <a:ext cx="73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50"/>
                  </a:cxn>
                  <a:cxn ang="0">
                    <a:pos x="23" y="83"/>
                  </a:cxn>
                  <a:cxn ang="0">
                    <a:pos x="44" y="111"/>
                  </a:cxn>
                  <a:cxn ang="0">
                    <a:pos x="83" y="144"/>
                  </a:cxn>
                  <a:cxn ang="0">
                    <a:pos x="142" y="176"/>
                  </a:cxn>
                  <a:cxn ang="0">
                    <a:pos x="146" y="101"/>
                  </a:cxn>
                  <a:cxn ang="0">
                    <a:pos x="50" y="7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176">
                    <a:moveTo>
                      <a:pt x="0" y="0"/>
                    </a:moveTo>
                    <a:lnTo>
                      <a:pt x="11" y="50"/>
                    </a:lnTo>
                    <a:lnTo>
                      <a:pt x="23" y="83"/>
                    </a:lnTo>
                    <a:lnTo>
                      <a:pt x="44" y="111"/>
                    </a:lnTo>
                    <a:lnTo>
                      <a:pt x="83" y="144"/>
                    </a:lnTo>
                    <a:lnTo>
                      <a:pt x="142" y="176"/>
                    </a:lnTo>
                    <a:lnTo>
                      <a:pt x="146" y="101"/>
                    </a:lnTo>
                    <a:lnTo>
                      <a:pt x="50" y="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58" name="Freeform 170"/>
              <p:cNvSpPr>
                <a:spLocks/>
              </p:cNvSpPr>
              <p:nvPr/>
            </p:nvSpPr>
            <p:spPr bwMode="auto">
              <a:xfrm>
                <a:off x="3866" y="2916"/>
                <a:ext cx="132" cy="155"/>
              </a:xfrm>
              <a:custGeom>
                <a:avLst/>
                <a:gdLst/>
                <a:ahLst/>
                <a:cxnLst>
                  <a:cxn ang="0">
                    <a:pos x="232" y="246"/>
                  </a:cxn>
                  <a:cxn ang="0">
                    <a:pos x="232" y="109"/>
                  </a:cxn>
                  <a:cxn ang="0">
                    <a:pos x="240" y="59"/>
                  </a:cxn>
                  <a:cxn ang="0">
                    <a:pos x="264" y="49"/>
                  </a:cxn>
                  <a:cxn ang="0">
                    <a:pos x="251" y="3"/>
                  </a:cxn>
                  <a:cxn ang="0">
                    <a:pos x="109" y="0"/>
                  </a:cxn>
                  <a:cxn ang="0">
                    <a:pos x="23" y="56"/>
                  </a:cxn>
                  <a:cxn ang="0">
                    <a:pos x="0" y="168"/>
                  </a:cxn>
                  <a:cxn ang="0">
                    <a:pos x="9" y="258"/>
                  </a:cxn>
                  <a:cxn ang="0">
                    <a:pos x="57" y="309"/>
                  </a:cxn>
                  <a:cxn ang="0">
                    <a:pos x="57" y="287"/>
                  </a:cxn>
                  <a:cxn ang="0">
                    <a:pos x="51" y="227"/>
                  </a:cxn>
                  <a:cxn ang="0">
                    <a:pos x="53" y="168"/>
                  </a:cxn>
                  <a:cxn ang="0">
                    <a:pos x="61" y="109"/>
                  </a:cxn>
                  <a:cxn ang="0">
                    <a:pos x="86" y="66"/>
                  </a:cxn>
                  <a:cxn ang="0">
                    <a:pos x="187" y="66"/>
                  </a:cxn>
                  <a:cxn ang="0">
                    <a:pos x="202" y="279"/>
                  </a:cxn>
                  <a:cxn ang="0">
                    <a:pos x="232" y="246"/>
                  </a:cxn>
                  <a:cxn ang="0">
                    <a:pos x="232" y="246"/>
                  </a:cxn>
                </a:cxnLst>
                <a:rect l="0" t="0" r="r" b="b"/>
                <a:pathLst>
                  <a:path w="264" h="309">
                    <a:moveTo>
                      <a:pt x="232" y="246"/>
                    </a:moveTo>
                    <a:lnTo>
                      <a:pt x="232" y="109"/>
                    </a:lnTo>
                    <a:lnTo>
                      <a:pt x="240" y="59"/>
                    </a:lnTo>
                    <a:lnTo>
                      <a:pt x="264" y="49"/>
                    </a:lnTo>
                    <a:lnTo>
                      <a:pt x="251" y="3"/>
                    </a:lnTo>
                    <a:lnTo>
                      <a:pt x="109" y="0"/>
                    </a:lnTo>
                    <a:lnTo>
                      <a:pt x="23" y="56"/>
                    </a:lnTo>
                    <a:lnTo>
                      <a:pt x="0" y="168"/>
                    </a:lnTo>
                    <a:lnTo>
                      <a:pt x="9" y="258"/>
                    </a:lnTo>
                    <a:lnTo>
                      <a:pt x="57" y="309"/>
                    </a:lnTo>
                    <a:lnTo>
                      <a:pt x="57" y="287"/>
                    </a:lnTo>
                    <a:lnTo>
                      <a:pt x="51" y="227"/>
                    </a:lnTo>
                    <a:lnTo>
                      <a:pt x="53" y="168"/>
                    </a:lnTo>
                    <a:lnTo>
                      <a:pt x="61" y="109"/>
                    </a:lnTo>
                    <a:lnTo>
                      <a:pt x="86" y="66"/>
                    </a:lnTo>
                    <a:lnTo>
                      <a:pt x="187" y="66"/>
                    </a:lnTo>
                    <a:lnTo>
                      <a:pt x="202" y="279"/>
                    </a:lnTo>
                    <a:lnTo>
                      <a:pt x="232" y="246"/>
                    </a:lnTo>
                    <a:lnTo>
                      <a:pt x="232" y="246"/>
                    </a:lnTo>
                    <a:close/>
                  </a:path>
                </a:pathLst>
              </a:custGeom>
              <a:solidFill>
                <a:srgbClr val="8A8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59" name="Freeform 171"/>
              <p:cNvSpPr>
                <a:spLocks/>
              </p:cNvSpPr>
              <p:nvPr/>
            </p:nvSpPr>
            <p:spPr bwMode="auto">
              <a:xfrm>
                <a:off x="3889" y="3553"/>
                <a:ext cx="97" cy="75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" y="130"/>
                  </a:cxn>
                  <a:cxn ang="0">
                    <a:pos x="78" y="150"/>
                  </a:cxn>
                  <a:cxn ang="0">
                    <a:pos x="194" y="134"/>
                  </a:cxn>
                  <a:cxn ang="0">
                    <a:pos x="194" y="0"/>
                  </a:cxn>
                  <a:cxn ang="0">
                    <a:pos x="131" y="12"/>
                  </a:cxn>
                  <a:cxn ang="0">
                    <a:pos x="45" y="5"/>
                  </a:cxn>
                  <a:cxn ang="0">
                    <a:pos x="63" y="43"/>
                  </a:cxn>
                  <a:cxn ang="0">
                    <a:pos x="47" y="74"/>
                  </a:cxn>
                  <a:cxn ang="0">
                    <a:pos x="24" y="84"/>
                  </a:cxn>
                  <a:cxn ang="0">
                    <a:pos x="0" y="80"/>
                  </a:cxn>
                  <a:cxn ang="0">
                    <a:pos x="0" y="80"/>
                  </a:cxn>
                </a:cxnLst>
                <a:rect l="0" t="0" r="r" b="b"/>
                <a:pathLst>
                  <a:path w="194" h="150">
                    <a:moveTo>
                      <a:pt x="0" y="80"/>
                    </a:moveTo>
                    <a:lnTo>
                      <a:pt x="1" y="130"/>
                    </a:lnTo>
                    <a:lnTo>
                      <a:pt x="78" y="150"/>
                    </a:lnTo>
                    <a:lnTo>
                      <a:pt x="194" y="134"/>
                    </a:lnTo>
                    <a:lnTo>
                      <a:pt x="194" y="0"/>
                    </a:lnTo>
                    <a:lnTo>
                      <a:pt x="131" y="12"/>
                    </a:lnTo>
                    <a:lnTo>
                      <a:pt x="45" y="5"/>
                    </a:lnTo>
                    <a:lnTo>
                      <a:pt x="63" y="43"/>
                    </a:lnTo>
                    <a:lnTo>
                      <a:pt x="47" y="74"/>
                    </a:lnTo>
                    <a:lnTo>
                      <a:pt x="24" y="84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0" name="Freeform 172"/>
              <p:cNvSpPr>
                <a:spLocks/>
              </p:cNvSpPr>
              <p:nvPr/>
            </p:nvSpPr>
            <p:spPr bwMode="auto">
              <a:xfrm>
                <a:off x="3889" y="3624"/>
                <a:ext cx="96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2"/>
                  </a:cxn>
                  <a:cxn ang="0">
                    <a:pos x="62" y="70"/>
                  </a:cxn>
                  <a:cxn ang="0">
                    <a:pos x="130" y="67"/>
                  </a:cxn>
                  <a:cxn ang="0">
                    <a:pos x="190" y="50"/>
                  </a:cxn>
                  <a:cxn ang="0">
                    <a:pos x="190" y="0"/>
                  </a:cxn>
                  <a:cxn ang="0">
                    <a:pos x="93" y="1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0" h="70">
                    <a:moveTo>
                      <a:pt x="0" y="0"/>
                    </a:moveTo>
                    <a:lnTo>
                      <a:pt x="2" y="52"/>
                    </a:lnTo>
                    <a:lnTo>
                      <a:pt x="62" y="70"/>
                    </a:lnTo>
                    <a:lnTo>
                      <a:pt x="130" y="67"/>
                    </a:lnTo>
                    <a:lnTo>
                      <a:pt x="190" y="50"/>
                    </a:lnTo>
                    <a:lnTo>
                      <a:pt x="190" y="0"/>
                    </a:lnTo>
                    <a:lnTo>
                      <a:pt x="93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8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1" name="Freeform 173"/>
              <p:cNvSpPr>
                <a:spLocks/>
              </p:cNvSpPr>
              <p:nvPr/>
            </p:nvSpPr>
            <p:spPr bwMode="auto">
              <a:xfrm>
                <a:off x="3889" y="3649"/>
                <a:ext cx="98" cy="4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" y="81"/>
                  </a:cxn>
                  <a:cxn ang="0">
                    <a:pos x="59" y="92"/>
                  </a:cxn>
                  <a:cxn ang="0">
                    <a:pos x="160" y="85"/>
                  </a:cxn>
                  <a:cxn ang="0">
                    <a:pos x="195" y="69"/>
                  </a:cxn>
                  <a:cxn ang="0">
                    <a:pos x="194" y="0"/>
                  </a:cxn>
                  <a:cxn ang="0">
                    <a:pos x="118" y="15"/>
                  </a:cxn>
                  <a:cxn ang="0">
                    <a:pos x="34" y="14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95" h="92">
                    <a:moveTo>
                      <a:pt x="0" y="12"/>
                    </a:moveTo>
                    <a:lnTo>
                      <a:pt x="1" y="81"/>
                    </a:lnTo>
                    <a:lnTo>
                      <a:pt x="59" y="92"/>
                    </a:lnTo>
                    <a:lnTo>
                      <a:pt x="160" y="85"/>
                    </a:lnTo>
                    <a:lnTo>
                      <a:pt x="195" y="69"/>
                    </a:lnTo>
                    <a:lnTo>
                      <a:pt x="194" y="0"/>
                    </a:lnTo>
                    <a:lnTo>
                      <a:pt x="118" y="15"/>
                    </a:lnTo>
                    <a:lnTo>
                      <a:pt x="34" y="14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2" name="Freeform 174"/>
              <p:cNvSpPr>
                <a:spLocks/>
              </p:cNvSpPr>
              <p:nvPr/>
            </p:nvSpPr>
            <p:spPr bwMode="auto">
              <a:xfrm>
                <a:off x="3943" y="3553"/>
                <a:ext cx="44" cy="7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43"/>
                  </a:cxn>
                  <a:cxn ang="0">
                    <a:pos x="87" y="137"/>
                  </a:cxn>
                  <a:cxn ang="0">
                    <a:pos x="88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88" h="143">
                    <a:moveTo>
                      <a:pt x="0" y="12"/>
                    </a:moveTo>
                    <a:lnTo>
                      <a:pt x="0" y="143"/>
                    </a:lnTo>
                    <a:lnTo>
                      <a:pt x="87" y="137"/>
                    </a:lnTo>
                    <a:lnTo>
                      <a:pt x="8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638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3" name="Freeform 175"/>
              <p:cNvSpPr>
                <a:spLocks/>
              </p:cNvSpPr>
              <p:nvPr/>
            </p:nvSpPr>
            <p:spPr bwMode="auto">
              <a:xfrm>
                <a:off x="3943" y="3649"/>
                <a:ext cx="48" cy="4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" y="94"/>
                  </a:cxn>
                  <a:cxn ang="0">
                    <a:pos x="96" y="77"/>
                  </a:cxn>
                  <a:cxn ang="0">
                    <a:pos x="94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96" h="94">
                    <a:moveTo>
                      <a:pt x="0" y="18"/>
                    </a:moveTo>
                    <a:lnTo>
                      <a:pt x="3" y="94"/>
                    </a:lnTo>
                    <a:lnTo>
                      <a:pt x="96" y="77"/>
                    </a:lnTo>
                    <a:lnTo>
                      <a:pt x="94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38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4" name="Freeform 176"/>
              <p:cNvSpPr>
                <a:spLocks/>
              </p:cNvSpPr>
              <p:nvPr/>
            </p:nvSpPr>
            <p:spPr bwMode="auto">
              <a:xfrm>
                <a:off x="3937" y="3625"/>
                <a:ext cx="53" cy="3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67"/>
                  </a:cxn>
                  <a:cxn ang="0">
                    <a:pos x="65" y="54"/>
                  </a:cxn>
                  <a:cxn ang="0">
                    <a:pos x="105" y="39"/>
                  </a:cxn>
                  <a:cxn ang="0">
                    <a:pos x="101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05" h="67">
                    <a:moveTo>
                      <a:pt x="0" y="17"/>
                    </a:moveTo>
                    <a:lnTo>
                      <a:pt x="0" y="67"/>
                    </a:lnTo>
                    <a:lnTo>
                      <a:pt x="65" y="54"/>
                    </a:lnTo>
                    <a:lnTo>
                      <a:pt x="105" y="39"/>
                    </a:lnTo>
                    <a:lnTo>
                      <a:pt x="101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5" name="Freeform 177"/>
              <p:cNvSpPr>
                <a:spLocks/>
              </p:cNvSpPr>
              <p:nvPr/>
            </p:nvSpPr>
            <p:spPr bwMode="auto">
              <a:xfrm>
                <a:off x="3901" y="3626"/>
                <a:ext cx="27" cy="31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53" y="61"/>
                  </a:cxn>
                  <a:cxn ang="0">
                    <a:pos x="1" y="51"/>
                  </a:cxn>
                  <a:cxn ang="0">
                    <a:pos x="0" y="0"/>
                  </a:cxn>
                  <a:cxn ang="0">
                    <a:pos x="50" y="11"/>
                  </a:cxn>
                  <a:cxn ang="0">
                    <a:pos x="50" y="11"/>
                  </a:cxn>
                </a:cxnLst>
                <a:rect l="0" t="0" r="r" b="b"/>
                <a:pathLst>
                  <a:path w="53" h="61">
                    <a:moveTo>
                      <a:pt x="50" y="11"/>
                    </a:moveTo>
                    <a:lnTo>
                      <a:pt x="53" y="61"/>
                    </a:lnTo>
                    <a:lnTo>
                      <a:pt x="1" y="51"/>
                    </a:lnTo>
                    <a:lnTo>
                      <a:pt x="0" y="0"/>
                    </a:lnTo>
                    <a:lnTo>
                      <a:pt x="50" y="11"/>
                    </a:lnTo>
                    <a:lnTo>
                      <a:pt x="50" y="11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6" name="Freeform 178"/>
              <p:cNvSpPr>
                <a:spLocks/>
              </p:cNvSpPr>
              <p:nvPr/>
            </p:nvSpPr>
            <p:spPr bwMode="auto">
              <a:xfrm>
                <a:off x="3902" y="3657"/>
                <a:ext cx="35" cy="4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9"/>
                  </a:cxn>
                  <a:cxn ang="0">
                    <a:pos x="61" y="79"/>
                  </a:cxn>
                  <a:cxn ang="0">
                    <a:pos x="7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70" h="79">
                    <a:moveTo>
                      <a:pt x="0" y="4"/>
                    </a:moveTo>
                    <a:lnTo>
                      <a:pt x="0" y="79"/>
                    </a:lnTo>
                    <a:lnTo>
                      <a:pt x="61" y="79"/>
                    </a:lnTo>
                    <a:lnTo>
                      <a:pt x="7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7" name="Freeform 179"/>
              <p:cNvSpPr>
                <a:spLocks/>
              </p:cNvSpPr>
              <p:nvPr/>
            </p:nvSpPr>
            <p:spPr bwMode="auto">
              <a:xfrm>
                <a:off x="3899" y="3559"/>
                <a:ext cx="33" cy="66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" y="123"/>
                  </a:cxn>
                  <a:cxn ang="0">
                    <a:pos x="47" y="130"/>
                  </a:cxn>
                  <a:cxn ang="0">
                    <a:pos x="64" y="132"/>
                  </a:cxn>
                  <a:cxn ang="0">
                    <a:pos x="68" y="7"/>
                  </a:cxn>
                  <a:cxn ang="0">
                    <a:pos x="31" y="0"/>
                  </a:cxn>
                  <a:cxn ang="0">
                    <a:pos x="42" y="35"/>
                  </a:cxn>
                  <a:cxn ang="0">
                    <a:pos x="31" y="60"/>
                  </a:cxn>
                  <a:cxn ang="0">
                    <a:pos x="0" y="80"/>
                  </a:cxn>
                  <a:cxn ang="0">
                    <a:pos x="0" y="80"/>
                  </a:cxn>
                </a:cxnLst>
                <a:rect l="0" t="0" r="r" b="b"/>
                <a:pathLst>
                  <a:path w="68" h="132">
                    <a:moveTo>
                      <a:pt x="0" y="80"/>
                    </a:moveTo>
                    <a:lnTo>
                      <a:pt x="2" y="123"/>
                    </a:lnTo>
                    <a:lnTo>
                      <a:pt x="47" y="130"/>
                    </a:lnTo>
                    <a:lnTo>
                      <a:pt x="64" y="132"/>
                    </a:lnTo>
                    <a:lnTo>
                      <a:pt x="68" y="7"/>
                    </a:lnTo>
                    <a:lnTo>
                      <a:pt x="31" y="0"/>
                    </a:lnTo>
                    <a:lnTo>
                      <a:pt x="42" y="35"/>
                    </a:lnTo>
                    <a:lnTo>
                      <a:pt x="31" y="60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8" name="Freeform 180"/>
              <p:cNvSpPr>
                <a:spLocks/>
              </p:cNvSpPr>
              <p:nvPr/>
            </p:nvSpPr>
            <p:spPr bwMode="auto">
              <a:xfrm>
                <a:off x="3846" y="3585"/>
                <a:ext cx="43" cy="107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2" y="0"/>
                  </a:cxn>
                  <a:cxn ang="0">
                    <a:pos x="79" y="7"/>
                  </a:cxn>
                  <a:cxn ang="0">
                    <a:pos x="87" y="210"/>
                  </a:cxn>
                  <a:cxn ang="0">
                    <a:pos x="42" y="214"/>
                  </a:cxn>
                  <a:cxn ang="0">
                    <a:pos x="0" y="200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87" h="214">
                    <a:moveTo>
                      <a:pt x="4" y="6"/>
                    </a:moveTo>
                    <a:lnTo>
                      <a:pt x="42" y="0"/>
                    </a:lnTo>
                    <a:lnTo>
                      <a:pt x="79" y="7"/>
                    </a:lnTo>
                    <a:lnTo>
                      <a:pt x="87" y="210"/>
                    </a:lnTo>
                    <a:lnTo>
                      <a:pt x="42" y="214"/>
                    </a:lnTo>
                    <a:lnTo>
                      <a:pt x="0" y="200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69" name="Freeform 181"/>
              <p:cNvSpPr>
                <a:spLocks/>
              </p:cNvSpPr>
              <p:nvPr/>
            </p:nvSpPr>
            <p:spPr bwMode="auto">
              <a:xfrm>
                <a:off x="3866" y="3588"/>
                <a:ext cx="23" cy="10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05"/>
                  </a:cxn>
                  <a:cxn ang="0">
                    <a:pos x="47" y="200"/>
                  </a:cxn>
                  <a:cxn ang="0">
                    <a:pos x="39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7" h="205">
                    <a:moveTo>
                      <a:pt x="2" y="0"/>
                    </a:moveTo>
                    <a:lnTo>
                      <a:pt x="0" y="205"/>
                    </a:lnTo>
                    <a:lnTo>
                      <a:pt x="47" y="200"/>
                    </a:lnTo>
                    <a:lnTo>
                      <a:pt x="39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38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0" name="Freeform 182"/>
              <p:cNvSpPr>
                <a:spLocks/>
              </p:cNvSpPr>
              <p:nvPr/>
            </p:nvSpPr>
            <p:spPr bwMode="auto">
              <a:xfrm>
                <a:off x="3856" y="3523"/>
                <a:ext cx="25" cy="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20"/>
                  </a:cxn>
                  <a:cxn ang="0">
                    <a:pos x="51" y="122"/>
                  </a:cxn>
                  <a:cxn ang="0">
                    <a:pos x="44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1" h="122">
                    <a:moveTo>
                      <a:pt x="0" y="3"/>
                    </a:moveTo>
                    <a:lnTo>
                      <a:pt x="0" y="120"/>
                    </a:lnTo>
                    <a:lnTo>
                      <a:pt x="51" y="122"/>
                    </a:lnTo>
                    <a:lnTo>
                      <a:pt x="44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1" name="Freeform 183"/>
              <p:cNvSpPr>
                <a:spLocks/>
              </p:cNvSpPr>
              <p:nvPr/>
            </p:nvSpPr>
            <p:spPr bwMode="auto">
              <a:xfrm>
                <a:off x="3867" y="3527"/>
                <a:ext cx="11" cy="5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112"/>
                  </a:cxn>
                  <a:cxn ang="0">
                    <a:pos x="20" y="114"/>
                  </a:cxn>
                  <a:cxn ang="0">
                    <a:pos x="2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0" h="114">
                    <a:moveTo>
                      <a:pt x="0" y="4"/>
                    </a:moveTo>
                    <a:lnTo>
                      <a:pt x="3" y="112"/>
                    </a:lnTo>
                    <a:lnTo>
                      <a:pt x="20" y="11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2" name="Freeform 184"/>
              <p:cNvSpPr>
                <a:spLocks/>
              </p:cNvSpPr>
              <p:nvPr/>
            </p:nvSpPr>
            <p:spPr bwMode="auto">
              <a:xfrm>
                <a:off x="3901" y="3532"/>
                <a:ext cx="86" cy="30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66" y="60"/>
                  </a:cxn>
                  <a:cxn ang="0">
                    <a:pos x="132" y="55"/>
                  </a:cxn>
                  <a:cxn ang="0">
                    <a:pos x="171" y="44"/>
                  </a:cxn>
                  <a:cxn ang="0">
                    <a:pos x="126" y="0"/>
                  </a:cxn>
                  <a:cxn ang="0">
                    <a:pos x="64" y="4"/>
                  </a:cxn>
                  <a:cxn ang="0">
                    <a:pos x="37" y="3"/>
                  </a:cxn>
                  <a:cxn ang="0">
                    <a:pos x="0" y="39"/>
                  </a:cxn>
                  <a:cxn ang="0">
                    <a:pos x="0" y="39"/>
                  </a:cxn>
                </a:cxnLst>
                <a:rect l="0" t="0" r="r" b="b"/>
                <a:pathLst>
                  <a:path w="171" h="60">
                    <a:moveTo>
                      <a:pt x="0" y="39"/>
                    </a:moveTo>
                    <a:lnTo>
                      <a:pt x="66" y="60"/>
                    </a:lnTo>
                    <a:lnTo>
                      <a:pt x="132" y="55"/>
                    </a:lnTo>
                    <a:lnTo>
                      <a:pt x="171" y="44"/>
                    </a:lnTo>
                    <a:lnTo>
                      <a:pt x="126" y="0"/>
                    </a:lnTo>
                    <a:lnTo>
                      <a:pt x="64" y="4"/>
                    </a:lnTo>
                    <a:lnTo>
                      <a:pt x="37" y="3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3" name="Freeform 185"/>
              <p:cNvSpPr>
                <a:spLocks/>
              </p:cNvSpPr>
              <p:nvPr/>
            </p:nvSpPr>
            <p:spPr bwMode="auto">
              <a:xfrm>
                <a:off x="3945" y="3532"/>
                <a:ext cx="41" cy="2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55"/>
                  </a:cxn>
                  <a:cxn ang="0">
                    <a:pos x="81" y="43"/>
                  </a:cxn>
                  <a:cxn ang="0">
                    <a:pos x="38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81" h="55">
                    <a:moveTo>
                      <a:pt x="0" y="12"/>
                    </a:moveTo>
                    <a:lnTo>
                      <a:pt x="2" y="55"/>
                    </a:lnTo>
                    <a:lnTo>
                      <a:pt x="81" y="43"/>
                    </a:lnTo>
                    <a:lnTo>
                      <a:pt x="3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4" name="Freeform 186"/>
              <p:cNvSpPr>
                <a:spLocks/>
              </p:cNvSpPr>
              <p:nvPr/>
            </p:nvSpPr>
            <p:spPr bwMode="auto">
              <a:xfrm>
                <a:off x="3950" y="3536"/>
                <a:ext cx="21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2"/>
                  </a:cxn>
                  <a:cxn ang="0">
                    <a:pos x="42" y="38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2" h="42">
                    <a:moveTo>
                      <a:pt x="0" y="6"/>
                    </a:moveTo>
                    <a:lnTo>
                      <a:pt x="6" y="42"/>
                    </a:lnTo>
                    <a:lnTo>
                      <a:pt x="42" y="3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5" name="Freeform 187"/>
              <p:cNvSpPr>
                <a:spLocks/>
              </p:cNvSpPr>
              <p:nvPr/>
            </p:nvSpPr>
            <p:spPr bwMode="auto">
              <a:xfrm>
                <a:off x="3955" y="3542"/>
                <a:ext cx="12" cy="1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0" y="0"/>
                  </a:cxn>
                  <a:cxn ang="0">
                    <a:pos x="24" y="28"/>
                  </a:cxn>
                  <a:cxn ang="0">
                    <a:pos x="6" y="30"/>
                  </a:cxn>
                  <a:cxn ang="0">
                    <a:pos x="6" y="30"/>
                  </a:cxn>
                </a:cxnLst>
                <a:rect l="0" t="0" r="r" b="b"/>
                <a:pathLst>
                  <a:path w="24" h="30">
                    <a:moveTo>
                      <a:pt x="6" y="30"/>
                    </a:moveTo>
                    <a:lnTo>
                      <a:pt x="0" y="0"/>
                    </a:lnTo>
                    <a:lnTo>
                      <a:pt x="24" y="28"/>
                    </a:lnTo>
                    <a:lnTo>
                      <a:pt x="6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638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6" name="Freeform 188"/>
              <p:cNvSpPr>
                <a:spLocks/>
              </p:cNvSpPr>
              <p:nvPr/>
            </p:nvSpPr>
            <p:spPr bwMode="auto">
              <a:xfrm>
                <a:off x="3914" y="3537"/>
                <a:ext cx="24" cy="2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4" y="0"/>
                  </a:cxn>
                  <a:cxn ang="0">
                    <a:pos x="50" y="0"/>
                  </a:cxn>
                  <a:cxn ang="0">
                    <a:pos x="43" y="42"/>
                  </a:cxn>
                  <a:cxn ang="0">
                    <a:pos x="0" y="33"/>
                  </a:cxn>
                  <a:cxn ang="0">
                    <a:pos x="0" y="33"/>
                  </a:cxn>
                </a:cxnLst>
                <a:rect l="0" t="0" r="r" b="b"/>
                <a:pathLst>
                  <a:path w="50" h="42">
                    <a:moveTo>
                      <a:pt x="0" y="33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43" y="42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7" name="Freeform 189"/>
              <p:cNvSpPr>
                <a:spLocks/>
              </p:cNvSpPr>
              <p:nvPr/>
            </p:nvSpPr>
            <p:spPr bwMode="auto">
              <a:xfrm>
                <a:off x="3918" y="3542"/>
                <a:ext cx="12" cy="1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19" y="3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24" h="30">
                    <a:moveTo>
                      <a:pt x="0" y="24"/>
                    </a:moveTo>
                    <a:lnTo>
                      <a:pt x="24" y="0"/>
                    </a:lnTo>
                    <a:lnTo>
                      <a:pt x="19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F0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8" name="Freeform 190"/>
              <p:cNvSpPr>
                <a:spLocks/>
              </p:cNvSpPr>
              <p:nvPr/>
            </p:nvSpPr>
            <p:spPr bwMode="auto">
              <a:xfrm>
                <a:off x="3917" y="2952"/>
                <a:ext cx="53" cy="581"/>
              </a:xfrm>
              <a:custGeom>
                <a:avLst/>
                <a:gdLst/>
                <a:ahLst/>
                <a:cxnLst>
                  <a:cxn ang="0">
                    <a:pos x="6" y="1159"/>
                  </a:cxn>
                  <a:cxn ang="0">
                    <a:pos x="105" y="1162"/>
                  </a:cxn>
                  <a:cxn ang="0">
                    <a:pos x="103" y="1036"/>
                  </a:cxn>
                  <a:cxn ang="0">
                    <a:pos x="105" y="805"/>
                  </a:cxn>
                  <a:cxn ang="0">
                    <a:pos x="99" y="560"/>
                  </a:cxn>
                  <a:cxn ang="0">
                    <a:pos x="91" y="229"/>
                  </a:cxn>
                  <a:cxn ang="0">
                    <a:pos x="85" y="16"/>
                  </a:cxn>
                  <a:cxn ang="0">
                    <a:pos x="71" y="0"/>
                  </a:cxn>
                  <a:cxn ang="0">
                    <a:pos x="0" y="2"/>
                  </a:cxn>
                  <a:cxn ang="0">
                    <a:pos x="2" y="135"/>
                  </a:cxn>
                  <a:cxn ang="0">
                    <a:pos x="7" y="360"/>
                  </a:cxn>
                  <a:cxn ang="0">
                    <a:pos x="6" y="617"/>
                  </a:cxn>
                  <a:cxn ang="0">
                    <a:pos x="2" y="885"/>
                  </a:cxn>
                  <a:cxn ang="0">
                    <a:pos x="6" y="1159"/>
                  </a:cxn>
                  <a:cxn ang="0">
                    <a:pos x="6" y="1159"/>
                  </a:cxn>
                </a:cxnLst>
                <a:rect l="0" t="0" r="r" b="b"/>
                <a:pathLst>
                  <a:path w="105" h="1162">
                    <a:moveTo>
                      <a:pt x="6" y="1159"/>
                    </a:moveTo>
                    <a:lnTo>
                      <a:pt x="105" y="1162"/>
                    </a:lnTo>
                    <a:lnTo>
                      <a:pt x="103" y="1036"/>
                    </a:lnTo>
                    <a:lnTo>
                      <a:pt x="105" y="805"/>
                    </a:lnTo>
                    <a:lnTo>
                      <a:pt x="99" y="560"/>
                    </a:lnTo>
                    <a:lnTo>
                      <a:pt x="91" y="229"/>
                    </a:lnTo>
                    <a:lnTo>
                      <a:pt x="85" y="16"/>
                    </a:lnTo>
                    <a:lnTo>
                      <a:pt x="71" y="0"/>
                    </a:lnTo>
                    <a:lnTo>
                      <a:pt x="0" y="2"/>
                    </a:lnTo>
                    <a:lnTo>
                      <a:pt x="2" y="135"/>
                    </a:lnTo>
                    <a:lnTo>
                      <a:pt x="7" y="360"/>
                    </a:lnTo>
                    <a:lnTo>
                      <a:pt x="6" y="617"/>
                    </a:lnTo>
                    <a:lnTo>
                      <a:pt x="2" y="885"/>
                    </a:lnTo>
                    <a:lnTo>
                      <a:pt x="6" y="1159"/>
                    </a:lnTo>
                    <a:lnTo>
                      <a:pt x="6" y="1159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79" name="Freeform 191"/>
              <p:cNvSpPr>
                <a:spLocks/>
              </p:cNvSpPr>
              <p:nvPr/>
            </p:nvSpPr>
            <p:spPr bwMode="auto">
              <a:xfrm>
                <a:off x="3937" y="2952"/>
                <a:ext cx="33" cy="58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63"/>
                  </a:cxn>
                  <a:cxn ang="0">
                    <a:pos x="11" y="540"/>
                  </a:cxn>
                  <a:cxn ang="0">
                    <a:pos x="14" y="961"/>
                  </a:cxn>
                  <a:cxn ang="0">
                    <a:pos x="10" y="1169"/>
                  </a:cxn>
                  <a:cxn ang="0">
                    <a:pos x="61" y="1162"/>
                  </a:cxn>
                  <a:cxn ang="0">
                    <a:pos x="53" y="964"/>
                  </a:cxn>
                  <a:cxn ang="0">
                    <a:pos x="65" y="595"/>
                  </a:cxn>
                  <a:cxn ang="0">
                    <a:pos x="53" y="33"/>
                  </a:cxn>
                  <a:cxn ang="0">
                    <a:pos x="53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5" h="1169">
                    <a:moveTo>
                      <a:pt x="0" y="2"/>
                    </a:moveTo>
                    <a:lnTo>
                      <a:pt x="6" y="163"/>
                    </a:lnTo>
                    <a:lnTo>
                      <a:pt x="11" y="540"/>
                    </a:lnTo>
                    <a:lnTo>
                      <a:pt x="14" y="961"/>
                    </a:lnTo>
                    <a:lnTo>
                      <a:pt x="10" y="1169"/>
                    </a:lnTo>
                    <a:lnTo>
                      <a:pt x="61" y="1162"/>
                    </a:lnTo>
                    <a:lnTo>
                      <a:pt x="53" y="964"/>
                    </a:lnTo>
                    <a:lnTo>
                      <a:pt x="65" y="595"/>
                    </a:lnTo>
                    <a:lnTo>
                      <a:pt x="53" y="33"/>
                    </a:lnTo>
                    <a:lnTo>
                      <a:pt x="5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0" name="Freeform 192"/>
              <p:cNvSpPr>
                <a:spLocks/>
              </p:cNvSpPr>
              <p:nvPr/>
            </p:nvSpPr>
            <p:spPr bwMode="auto">
              <a:xfrm>
                <a:off x="2898" y="3726"/>
                <a:ext cx="86" cy="45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1" y="0"/>
                  </a:cxn>
                  <a:cxn ang="0">
                    <a:pos x="173" y="26"/>
                  </a:cxn>
                  <a:cxn ang="0">
                    <a:pos x="61" y="92"/>
                  </a:cxn>
                  <a:cxn ang="0">
                    <a:pos x="60" y="48"/>
                  </a:cxn>
                  <a:cxn ang="0">
                    <a:pos x="28" y="26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173" h="92">
                    <a:moveTo>
                      <a:pt x="0" y="23"/>
                    </a:moveTo>
                    <a:lnTo>
                      <a:pt x="31" y="0"/>
                    </a:lnTo>
                    <a:lnTo>
                      <a:pt x="173" y="26"/>
                    </a:lnTo>
                    <a:lnTo>
                      <a:pt x="61" y="92"/>
                    </a:lnTo>
                    <a:lnTo>
                      <a:pt x="60" y="48"/>
                    </a:lnTo>
                    <a:lnTo>
                      <a:pt x="28" y="26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37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1" name="Freeform 193"/>
              <p:cNvSpPr>
                <a:spLocks/>
              </p:cNvSpPr>
              <p:nvPr/>
            </p:nvSpPr>
            <p:spPr bwMode="auto">
              <a:xfrm>
                <a:off x="2922" y="3732"/>
                <a:ext cx="21" cy="1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1" y="0"/>
                  </a:cxn>
                  <a:cxn ang="0">
                    <a:pos x="43" y="7"/>
                  </a:cxn>
                  <a:cxn ang="0">
                    <a:pos x="11" y="22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43" h="22">
                    <a:moveTo>
                      <a:pt x="0" y="11"/>
                    </a:moveTo>
                    <a:lnTo>
                      <a:pt x="21" y="0"/>
                    </a:lnTo>
                    <a:lnTo>
                      <a:pt x="43" y="7"/>
                    </a:lnTo>
                    <a:lnTo>
                      <a:pt x="11" y="22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8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2" name="Freeform 194"/>
              <p:cNvSpPr>
                <a:spLocks/>
              </p:cNvSpPr>
              <p:nvPr/>
            </p:nvSpPr>
            <p:spPr bwMode="auto">
              <a:xfrm>
                <a:off x="3157" y="3632"/>
                <a:ext cx="62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73"/>
                  </a:cxn>
                  <a:cxn ang="0">
                    <a:pos x="124" y="3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4" h="73">
                    <a:moveTo>
                      <a:pt x="0" y="0"/>
                    </a:moveTo>
                    <a:lnTo>
                      <a:pt x="28" y="73"/>
                    </a:lnTo>
                    <a:lnTo>
                      <a:pt x="124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3" name="Freeform 195"/>
              <p:cNvSpPr>
                <a:spLocks/>
              </p:cNvSpPr>
              <p:nvPr/>
            </p:nvSpPr>
            <p:spPr bwMode="auto">
              <a:xfrm>
                <a:off x="3164" y="3637"/>
                <a:ext cx="15" cy="8"/>
              </a:xfrm>
              <a:custGeom>
                <a:avLst/>
                <a:gdLst/>
                <a:ahLst/>
                <a:cxnLst>
                  <a:cxn ang="0">
                    <a:pos x="14" y="16"/>
                  </a:cxn>
                  <a:cxn ang="0">
                    <a:pos x="31" y="8"/>
                  </a:cxn>
                  <a:cxn ang="0">
                    <a:pos x="0" y="0"/>
                  </a:cxn>
                  <a:cxn ang="0">
                    <a:pos x="14" y="16"/>
                  </a:cxn>
                  <a:cxn ang="0">
                    <a:pos x="14" y="16"/>
                  </a:cxn>
                </a:cxnLst>
                <a:rect l="0" t="0" r="r" b="b"/>
                <a:pathLst>
                  <a:path w="31" h="16">
                    <a:moveTo>
                      <a:pt x="14" y="16"/>
                    </a:moveTo>
                    <a:lnTo>
                      <a:pt x="31" y="8"/>
                    </a:lnTo>
                    <a:lnTo>
                      <a:pt x="0" y="0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8C8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4" name="Freeform 196"/>
              <p:cNvSpPr>
                <a:spLocks/>
              </p:cNvSpPr>
              <p:nvPr/>
            </p:nvSpPr>
            <p:spPr bwMode="auto">
              <a:xfrm>
                <a:off x="2926" y="3734"/>
                <a:ext cx="58" cy="3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9" y="0"/>
                  </a:cxn>
                  <a:cxn ang="0">
                    <a:pos x="117" y="12"/>
                  </a:cxn>
                  <a:cxn ang="0">
                    <a:pos x="5" y="78"/>
                  </a:cxn>
                  <a:cxn ang="0">
                    <a:pos x="5" y="4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17" h="78">
                    <a:moveTo>
                      <a:pt x="0" y="24"/>
                    </a:moveTo>
                    <a:lnTo>
                      <a:pt x="59" y="0"/>
                    </a:lnTo>
                    <a:lnTo>
                      <a:pt x="117" y="12"/>
                    </a:lnTo>
                    <a:lnTo>
                      <a:pt x="5" y="78"/>
                    </a:lnTo>
                    <a:lnTo>
                      <a:pt x="5" y="4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595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5" name="Freeform 197"/>
              <p:cNvSpPr>
                <a:spLocks/>
              </p:cNvSpPr>
              <p:nvPr/>
            </p:nvSpPr>
            <p:spPr bwMode="auto">
              <a:xfrm>
                <a:off x="2922" y="3737"/>
                <a:ext cx="46" cy="24"/>
              </a:xfrm>
              <a:custGeom>
                <a:avLst/>
                <a:gdLst/>
                <a:ahLst/>
                <a:cxnLst>
                  <a:cxn ang="0">
                    <a:pos x="18" y="25"/>
                  </a:cxn>
                  <a:cxn ang="0">
                    <a:pos x="77" y="0"/>
                  </a:cxn>
                  <a:cxn ang="0">
                    <a:pos x="94" y="1"/>
                  </a:cxn>
                  <a:cxn ang="0">
                    <a:pos x="0" y="47"/>
                  </a:cxn>
                  <a:cxn ang="0">
                    <a:pos x="18" y="25"/>
                  </a:cxn>
                  <a:cxn ang="0">
                    <a:pos x="18" y="25"/>
                  </a:cxn>
                </a:cxnLst>
                <a:rect l="0" t="0" r="r" b="b"/>
                <a:pathLst>
                  <a:path w="94" h="47">
                    <a:moveTo>
                      <a:pt x="18" y="25"/>
                    </a:moveTo>
                    <a:lnTo>
                      <a:pt x="77" y="0"/>
                    </a:lnTo>
                    <a:lnTo>
                      <a:pt x="94" y="1"/>
                    </a:lnTo>
                    <a:lnTo>
                      <a:pt x="0" y="47"/>
                    </a:lnTo>
                    <a:lnTo>
                      <a:pt x="18" y="25"/>
                    </a:lnTo>
                    <a:lnTo>
                      <a:pt x="18" y="25"/>
                    </a:lnTo>
                    <a:close/>
                  </a:path>
                </a:pathLst>
              </a:custGeom>
              <a:solidFill>
                <a:srgbClr val="4C4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6" name="Freeform 198"/>
              <p:cNvSpPr>
                <a:spLocks/>
              </p:cNvSpPr>
              <p:nvPr/>
            </p:nvSpPr>
            <p:spPr bwMode="auto">
              <a:xfrm>
                <a:off x="3073" y="3596"/>
                <a:ext cx="534" cy="126"/>
              </a:xfrm>
              <a:custGeom>
                <a:avLst/>
                <a:gdLst/>
                <a:ahLst/>
                <a:cxnLst>
                  <a:cxn ang="0">
                    <a:pos x="1040" y="254"/>
                  </a:cxn>
                  <a:cxn ang="0">
                    <a:pos x="665" y="181"/>
                  </a:cxn>
                  <a:cxn ang="0">
                    <a:pos x="6" y="36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522" y="92"/>
                  </a:cxn>
                  <a:cxn ang="0">
                    <a:pos x="1069" y="200"/>
                  </a:cxn>
                  <a:cxn ang="0">
                    <a:pos x="1040" y="254"/>
                  </a:cxn>
                  <a:cxn ang="0">
                    <a:pos x="1040" y="254"/>
                  </a:cxn>
                </a:cxnLst>
                <a:rect l="0" t="0" r="r" b="b"/>
                <a:pathLst>
                  <a:path w="1069" h="254">
                    <a:moveTo>
                      <a:pt x="1040" y="254"/>
                    </a:moveTo>
                    <a:lnTo>
                      <a:pt x="665" y="181"/>
                    </a:lnTo>
                    <a:lnTo>
                      <a:pt x="6" y="36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22" y="92"/>
                    </a:lnTo>
                    <a:lnTo>
                      <a:pt x="1069" y="200"/>
                    </a:lnTo>
                    <a:lnTo>
                      <a:pt x="1040" y="254"/>
                    </a:lnTo>
                    <a:lnTo>
                      <a:pt x="1040" y="254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7" name="Freeform 199"/>
              <p:cNvSpPr>
                <a:spLocks/>
              </p:cNvSpPr>
              <p:nvPr/>
            </p:nvSpPr>
            <p:spPr bwMode="auto">
              <a:xfrm>
                <a:off x="3168" y="3641"/>
                <a:ext cx="50" cy="2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4" y="0"/>
                  </a:cxn>
                  <a:cxn ang="0">
                    <a:pos x="100" y="11"/>
                  </a:cxn>
                  <a:cxn ang="0">
                    <a:pos x="7" y="53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100" h="53">
                    <a:moveTo>
                      <a:pt x="0" y="16"/>
                    </a:moveTo>
                    <a:lnTo>
                      <a:pt x="44" y="0"/>
                    </a:lnTo>
                    <a:lnTo>
                      <a:pt x="100" y="11"/>
                    </a:lnTo>
                    <a:lnTo>
                      <a:pt x="7" y="53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95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8" name="Freeform 200"/>
              <p:cNvSpPr>
                <a:spLocks/>
              </p:cNvSpPr>
              <p:nvPr/>
            </p:nvSpPr>
            <p:spPr bwMode="auto">
              <a:xfrm>
                <a:off x="3170" y="3643"/>
                <a:ext cx="31" cy="1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0"/>
                  </a:cxn>
                  <a:cxn ang="0">
                    <a:pos x="64" y="2"/>
                  </a:cxn>
                  <a:cxn ang="0">
                    <a:pos x="0" y="27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64" h="27">
                    <a:moveTo>
                      <a:pt x="0" y="17"/>
                    </a:moveTo>
                    <a:lnTo>
                      <a:pt x="52" y="0"/>
                    </a:lnTo>
                    <a:lnTo>
                      <a:pt x="64" y="2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4C4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89" name="Freeform 201"/>
              <p:cNvSpPr>
                <a:spLocks/>
              </p:cNvSpPr>
              <p:nvPr/>
            </p:nvSpPr>
            <p:spPr bwMode="auto">
              <a:xfrm>
                <a:off x="3642" y="3778"/>
                <a:ext cx="90" cy="53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180" y="4"/>
                  </a:cxn>
                  <a:cxn ang="0">
                    <a:pos x="136" y="47"/>
                  </a:cxn>
                  <a:cxn ang="0">
                    <a:pos x="5" y="105"/>
                  </a:cxn>
                  <a:cxn ang="0">
                    <a:pos x="0" y="81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180" h="105">
                    <a:moveTo>
                      <a:pt x="39" y="0"/>
                    </a:moveTo>
                    <a:lnTo>
                      <a:pt x="180" y="4"/>
                    </a:lnTo>
                    <a:lnTo>
                      <a:pt x="136" y="47"/>
                    </a:lnTo>
                    <a:lnTo>
                      <a:pt x="5" y="105"/>
                    </a:lnTo>
                    <a:lnTo>
                      <a:pt x="0" y="81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0" name="Freeform 202"/>
              <p:cNvSpPr>
                <a:spLocks/>
              </p:cNvSpPr>
              <p:nvPr/>
            </p:nvSpPr>
            <p:spPr bwMode="auto">
              <a:xfrm>
                <a:off x="3845" y="2893"/>
                <a:ext cx="188" cy="196"/>
              </a:xfrm>
              <a:custGeom>
                <a:avLst/>
                <a:gdLst/>
                <a:ahLst/>
                <a:cxnLst>
                  <a:cxn ang="0">
                    <a:pos x="234" y="323"/>
                  </a:cxn>
                  <a:cxn ang="0">
                    <a:pos x="282" y="299"/>
                  </a:cxn>
                  <a:cxn ang="0">
                    <a:pos x="316" y="250"/>
                  </a:cxn>
                  <a:cxn ang="0">
                    <a:pos x="321" y="165"/>
                  </a:cxn>
                  <a:cxn ang="0">
                    <a:pos x="312" y="95"/>
                  </a:cxn>
                  <a:cxn ang="0">
                    <a:pos x="275" y="55"/>
                  </a:cxn>
                  <a:cxn ang="0">
                    <a:pos x="211" y="53"/>
                  </a:cxn>
                  <a:cxn ang="0">
                    <a:pos x="108" y="81"/>
                  </a:cxn>
                  <a:cxn ang="0">
                    <a:pos x="69" y="112"/>
                  </a:cxn>
                  <a:cxn ang="0">
                    <a:pos x="49" y="195"/>
                  </a:cxn>
                  <a:cxn ang="0">
                    <a:pos x="57" y="276"/>
                  </a:cxn>
                  <a:cxn ang="0">
                    <a:pos x="85" y="322"/>
                  </a:cxn>
                  <a:cxn ang="0">
                    <a:pos x="144" y="345"/>
                  </a:cxn>
                  <a:cxn ang="0">
                    <a:pos x="144" y="393"/>
                  </a:cxn>
                  <a:cxn ang="0">
                    <a:pos x="97" y="381"/>
                  </a:cxn>
                  <a:cxn ang="0">
                    <a:pos x="49" y="362"/>
                  </a:cxn>
                  <a:cxn ang="0">
                    <a:pos x="15" y="317"/>
                  </a:cxn>
                  <a:cxn ang="0">
                    <a:pos x="0" y="212"/>
                  </a:cxn>
                  <a:cxn ang="0">
                    <a:pos x="13" y="97"/>
                  </a:cxn>
                  <a:cxn ang="0">
                    <a:pos x="49" y="43"/>
                  </a:cxn>
                  <a:cxn ang="0">
                    <a:pos x="191" y="0"/>
                  </a:cxn>
                  <a:cxn ang="0">
                    <a:pos x="294" y="2"/>
                  </a:cxn>
                  <a:cxn ang="0">
                    <a:pos x="350" y="58"/>
                  </a:cxn>
                  <a:cxn ang="0">
                    <a:pos x="375" y="165"/>
                  </a:cxn>
                  <a:cxn ang="0">
                    <a:pos x="362" y="273"/>
                  </a:cxn>
                  <a:cxn ang="0">
                    <a:pos x="319" y="345"/>
                  </a:cxn>
                  <a:cxn ang="0">
                    <a:pos x="235" y="383"/>
                  </a:cxn>
                  <a:cxn ang="0">
                    <a:pos x="234" y="323"/>
                  </a:cxn>
                  <a:cxn ang="0">
                    <a:pos x="234" y="323"/>
                  </a:cxn>
                </a:cxnLst>
                <a:rect l="0" t="0" r="r" b="b"/>
                <a:pathLst>
                  <a:path w="375" h="393">
                    <a:moveTo>
                      <a:pt x="234" y="323"/>
                    </a:moveTo>
                    <a:lnTo>
                      <a:pt x="282" y="299"/>
                    </a:lnTo>
                    <a:lnTo>
                      <a:pt x="316" y="250"/>
                    </a:lnTo>
                    <a:lnTo>
                      <a:pt x="321" y="165"/>
                    </a:lnTo>
                    <a:lnTo>
                      <a:pt x="312" y="95"/>
                    </a:lnTo>
                    <a:lnTo>
                      <a:pt x="275" y="55"/>
                    </a:lnTo>
                    <a:lnTo>
                      <a:pt x="211" y="53"/>
                    </a:lnTo>
                    <a:lnTo>
                      <a:pt x="108" y="81"/>
                    </a:lnTo>
                    <a:lnTo>
                      <a:pt x="69" y="112"/>
                    </a:lnTo>
                    <a:lnTo>
                      <a:pt x="49" y="195"/>
                    </a:lnTo>
                    <a:lnTo>
                      <a:pt x="57" y="276"/>
                    </a:lnTo>
                    <a:lnTo>
                      <a:pt x="85" y="322"/>
                    </a:lnTo>
                    <a:lnTo>
                      <a:pt x="144" y="345"/>
                    </a:lnTo>
                    <a:lnTo>
                      <a:pt x="144" y="393"/>
                    </a:lnTo>
                    <a:lnTo>
                      <a:pt x="97" y="381"/>
                    </a:lnTo>
                    <a:lnTo>
                      <a:pt x="49" y="362"/>
                    </a:lnTo>
                    <a:lnTo>
                      <a:pt x="15" y="317"/>
                    </a:lnTo>
                    <a:lnTo>
                      <a:pt x="0" y="212"/>
                    </a:lnTo>
                    <a:lnTo>
                      <a:pt x="13" y="97"/>
                    </a:lnTo>
                    <a:lnTo>
                      <a:pt x="49" y="43"/>
                    </a:lnTo>
                    <a:lnTo>
                      <a:pt x="191" y="0"/>
                    </a:lnTo>
                    <a:lnTo>
                      <a:pt x="294" y="2"/>
                    </a:lnTo>
                    <a:lnTo>
                      <a:pt x="350" y="58"/>
                    </a:lnTo>
                    <a:lnTo>
                      <a:pt x="375" y="165"/>
                    </a:lnTo>
                    <a:lnTo>
                      <a:pt x="362" y="273"/>
                    </a:lnTo>
                    <a:lnTo>
                      <a:pt x="319" y="345"/>
                    </a:lnTo>
                    <a:lnTo>
                      <a:pt x="235" y="383"/>
                    </a:lnTo>
                    <a:lnTo>
                      <a:pt x="234" y="323"/>
                    </a:lnTo>
                    <a:lnTo>
                      <a:pt x="234" y="323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1" name="Freeform 203"/>
              <p:cNvSpPr>
                <a:spLocks/>
              </p:cNvSpPr>
              <p:nvPr/>
            </p:nvSpPr>
            <p:spPr bwMode="auto">
              <a:xfrm>
                <a:off x="3902" y="3708"/>
                <a:ext cx="101" cy="157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84" y="103"/>
                  </a:cxn>
                  <a:cxn ang="0">
                    <a:pos x="105" y="199"/>
                  </a:cxn>
                  <a:cxn ang="0">
                    <a:pos x="93" y="313"/>
                  </a:cxn>
                  <a:cxn ang="0">
                    <a:pos x="157" y="302"/>
                  </a:cxn>
                  <a:cxn ang="0">
                    <a:pos x="201" y="234"/>
                  </a:cxn>
                  <a:cxn ang="0">
                    <a:pos x="202" y="122"/>
                  </a:cxn>
                  <a:cxn ang="0">
                    <a:pos x="161" y="49"/>
                  </a:cxn>
                  <a:cxn ang="0">
                    <a:pos x="84" y="0"/>
                  </a:cxn>
                  <a:cxn ang="0">
                    <a:pos x="0" y="31"/>
                  </a:cxn>
                  <a:cxn ang="0">
                    <a:pos x="0" y="31"/>
                  </a:cxn>
                </a:cxnLst>
                <a:rect l="0" t="0" r="r" b="b"/>
                <a:pathLst>
                  <a:path w="202" h="313">
                    <a:moveTo>
                      <a:pt x="0" y="31"/>
                    </a:moveTo>
                    <a:lnTo>
                      <a:pt x="84" y="103"/>
                    </a:lnTo>
                    <a:lnTo>
                      <a:pt x="105" y="199"/>
                    </a:lnTo>
                    <a:lnTo>
                      <a:pt x="93" y="313"/>
                    </a:lnTo>
                    <a:lnTo>
                      <a:pt x="157" y="302"/>
                    </a:lnTo>
                    <a:lnTo>
                      <a:pt x="201" y="234"/>
                    </a:lnTo>
                    <a:lnTo>
                      <a:pt x="202" y="122"/>
                    </a:lnTo>
                    <a:lnTo>
                      <a:pt x="161" y="49"/>
                    </a:lnTo>
                    <a:lnTo>
                      <a:pt x="84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37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2" name="Freeform 204"/>
              <p:cNvSpPr>
                <a:spLocks/>
              </p:cNvSpPr>
              <p:nvPr/>
            </p:nvSpPr>
            <p:spPr bwMode="auto">
              <a:xfrm>
                <a:off x="3863" y="3727"/>
                <a:ext cx="90" cy="15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0" y="82"/>
                  </a:cxn>
                  <a:cxn ang="0">
                    <a:pos x="102" y="172"/>
                  </a:cxn>
                  <a:cxn ang="0">
                    <a:pos x="70" y="310"/>
                  </a:cxn>
                  <a:cxn ang="0">
                    <a:pos x="154" y="294"/>
                  </a:cxn>
                  <a:cxn ang="0">
                    <a:pos x="181" y="195"/>
                  </a:cxn>
                  <a:cxn ang="0">
                    <a:pos x="170" y="85"/>
                  </a:cxn>
                  <a:cxn ang="0">
                    <a:pos x="110" y="16"/>
                  </a:cxn>
                  <a:cxn ang="0">
                    <a:pos x="68" y="0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181" h="310">
                    <a:moveTo>
                      <a:pt x="0" y="20"/>
                    </a:moveTo>
                    <a:lnTo>
                      <a:pt x="80" y="82"/>
                    </a:lnTo>
                    <a:lnTo>
                      <a:pt x="102" y="172"/>
                    </a:lnTo>
                    <a:lnTo>
                      <a:pt x="70" y="310"/>
                    </a:lnTo>
                    <a:lnTo>
                      <a:pt x="154" y="294"/>
                    </a:lnTo>
                    <a:lnTo>
                      <a:pt x="181" y="195"/>
                    </a:lnTo>
                    <a:lnTo>
                      <a:pt x="170" y="85"/>
                    </a:lnTo>
                    <a:lnTo>
                      <a:pt x="110" y="16"/>
                    </a:lnTo>
                    <a:lnTo>
                      <a:pt x="68" y="0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737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3" name="Freeform 205"/>
              <p:cNvSpPr>
                <a:spLocks/>
              </p:cNvSpPr>
              <p:nvPr/>
            </p:nvSpPr>
            <p:spPr bwMode="auto">
              <a:xfrm>
                <a:off x="3792" y="3737"/>
                <a:ext cx="121" cy="166"/>
              </a:xfrm>
              <a:custGeom>
                <a:avLst/>
                <a:gdLst/>
                <a:ahLst/>
                <a:cxnLst>
                  <a:cxn ang="0">
                    <a:pos x="8" y="89"/>
                  </a:cxn>
                  <a:cxn ang="0">
                    <a:pos x="0" y="157"/>
                  </a:cxn>
                  <a:cxn ang="0">
                    <a:pos x="14" y="250"/>
                  </a:cxn>
                  <a:cxn ang="0">
                    <a:pos x="65" y="315"/>
                  </a:cxn>
                  <a:cxn ang="0">
                    <a:pos x="127" y="333"/>
                  </a:cxn>
                  <a:cxn ang="0">
                    <a:pos x="195" y="284"/>
                  </a:cxn>
                  <a:cxn ang="0">
                    <a:pos x="242" y="196"/>
                  </a:cxn>
                  <a:cxn ang="0">
                    <a:pos x="240" y="87"/>
                  </a:cxn>
                  <a:cxn ang="0">
                    <a:pos x="191" y="20"/>
                  </a:cxn>
                  <a:cxn ang="0">
                    <a:pos x="119" y="0"/>
                  </a:cxn>
                  <a:cxn ang="0">
                    <a:pos x="102" y="89"/>
                  </a:cxn>
                  <a:cxn ang="0">
                    <a:pos x="152" y="113"/>
                  </a:cxn>
                  <a:cxn ang="0">
                    <a:pos x="157" y="190"/>
                  </a:cxn>
                  <a:cxn ang="0">
                    <a:pos x="127" y="221"/>
                  </a:cxn>
                  <a:cxn ang="0">
                    <a:pos x="87" y="220"/>
                  </a:cxn>
                  <a:cxn ang="0">
                    <a:pos x="69" y="180"/>
                  </a:cxn>
                  <a:cxn ang="0">
                    <a:pos x="71" y="130"/>
                  </a:cxn>
                  <a:cxn ang="0">
                    <a:pos x="84" y="89"/>
                  </a:cxn>
                  <a:cxn ang="0">
                    <a:pos x="8" y="89"/>
                  </a:cxn>
                  <a:cxn ang="0">
                    <a:pos x="8" y="89"/>
                  </a:cxn>
                </a:cxnLst>
                <a:rect l="0" t="0" r="r" b="b"/>
                <a:pathLst>
                  <a:path w="242" h="333">
                    <a:moveTo>
                      <a:pt x="8" y="89"/>
                    </a:moveTo>
                    <a:lnTo>
                      <a:pt x="0" y="157"/>
                    </a:lnTo>
                    <a:lnTo>
                      <a:pt x="14" y="250"/>
                    </a:lnTo>
                    <a:lnTo>
                      <a:pt x="65" y="315"/>
                    </a:lnTo>
                    <a:lnTo>
                      <a:pt x="127" y="333"/>
                    </a:lnTo>
                    <a:lnTo>
                      <a:pt x="195" y="284"/>
                    </a:lnTo>
                    <a:lnTo>
                      <a:pt x="242" y="196"/>
                    </a:lnTo>
                    <a:lnTo>
                      <a:pt x="240" y="87"/>
                    </a:lnTo>
                    <a:lnTo>
                      <a:pt x="191" y="20"/>
                    </a:lnTo>
                    <a:lnTo>
                      <a:pt x="119" y="0"/>
                    </a:lnTo>
                    <a:lnTo>
                      <a:pt x="102" y="89"/>
                    </a:lnTo>
                    <a:lnTo>
                      <a:pt x="152" y="113"/>
                    </a:lnTo>
                    <a:lnTo>
                      <a:pt x="157" y="190"/>
                    </a:lnTo>
                    <a:lnTo>
                      <a:pt x="127" y="221"/>
                    </a:lnTo>
                    <a:lnTo>
                      <a:pt x="87" y="220"/>
                    </a:lnTo>
                    <a:lnTo>
                      <a:pt x="69" y="180"/>
                    </a:lnTo>
                    <a:lnTo>
                      <a:pt x="71" y="130"/>
                    </a:lnTo>
                    <a:lnTo>
                      <a:pt x="84" y="89"/>
                    </a:lnTo>
                    <a:lnTo>
                      <a:pt x="8" y="89"/>
                    </a:lnTo>
                    <a:lnTo>
                      <a:pt x="8" y="89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4" name="Freeform 206"/>
              <p:cNvSpPr>
                <a:spLocks/>
              </p:cNvSpPr>
              <p:nvPr/>
            </p:nvSpPr>
            <p:spPr bwMode="auto">
              <a:xfrm>
                <a:off x="3828" y="3788"/>
                <a:ext cx="45" cy="58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0" y="59"/>
                  </a:cxn>
                  <a:cxn ang="0">
                    <a:pos x="22" y="107"/>
                  </a:cxn>
                  <a:cxn ang="0">
                    <a:pos x="55" y="115"/>
                  </a:cxn>
                  <a:cxn ang="0">
                    <a:pos x="90" y="73"/>
                  </a:cxn>
                  <a:cxn ang="0">
                    <a:pos x="79" y="17"/>
                  </a:cxn>
                  <a:cxn ang="0">
                    <a:pos x="28" y="0"/>
                  </a:cxn>
                  <a:cxn ang="0">
                    <a:pos x="14" y="7"/>
                  </a:cxn>
                  <a:cxn ang="0">
                    <a:pos x="14" y="7"/>
                  </a:cxn>
                </a:cxnLst>
                <a:rect l="0" t="0" r="r" b="b"/>
                <a:pathLst>
                  <a:path w="90" h="115">
                    <a:moveTo>
                      <a:pt x="14" y="7"/>
                    </a:moveTo>
                    <a:lnTo>
                      <a:pt x="0" y="59"/>
                    </a:lnTo>
                    <a:lnTo>
                      <a:pt x="22" y="107"/>
                    </a:lnTo>
                    <a:lnTo>
                      <a:pt x="55" y="115"/>
                    </a:lnTo>
                    <a:lnTo>
                      <a:pt x="90" y="73"/>
                    </a:lnTo>
                    <a:lnTo>
                      <a:pt x="79" y="17"/>
                    </a:lnTo>
                    <a:lnTo>
                      <a:pt x="28" y="0"/>
                    </a:lnTo>
                    <a:lnTo>
                      <a:pt x="14" y="7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5" name="Freeform 207"/>
              <p:cNvSpPr>
                <a:spLocks/>
              </p:cNvSpPr>
              <p:nvPr/>
            </p:nvSpPr>
            <p:spPr bwMode="auto">
              <a:xfrm>
                <a:off x="3073" y="3561"/>
                <a:ext cx="569" cy="13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8" y="32"/>
                  </a:cxn>
                  <a:cxn ang="0">
                    <a:pos x="133" y="0"/>
                  </a:cxn>
                  <a:cxn ang="0">
                    <a:pos x="515" y="54"/>
                  </a:cxn>
                  <a:cxn ang="0">
                    <a:pos x="940" y="122"/>
                  </a:cxn>
                  <a:cxn ang="0">
                    <a:pos x="1139" y="159"/>
                  </a:cxn>
                  <a:cxn ang="0">
                    <a:pos x="1069" y="269"/>
                  </a:cxn>
                  <a:cxn ang="0">
                    <a:pos x="722" y="205"/>
                  </a:cxn>
                  <a:cxn ang="0">
                    <a:pos x="0" y="62"/>
                  </a:cxn>
                  <a:cxn ang="0">
                    <a:pos x="0" y="62"/>
                  </a:cxn>
                </a:cxnLst>
                <a:rect l="0" t="0" r="r" b="b"/>
                <a:pathLst>
                  <a:path w="1139" h="269">
                    <a:moveTo>
                      <a:pt x="0" y="62"/>
                    </a:moveTo>
                    <a:lnTo>
                      <a:pt x="18" y="32"/>
                    </a:lnTo>
                    <a:lnTo>
                      <a:pt x="133" y="0"/>
                    </a:lnTo>
                    <a:lnTo>
                      <a:pt x="515" y="54"/>
                    </a:lnTo>
                    <a:lnTo>
                      <a:pt x="940" y="122"/>
                    </a:lnTo>
                    <a:lnTo>
                      <a:pt x="1139" y="159"/>
                    </a:lnTo>
                    <a:lnTo>
                      <a:pt x="1069" y="269"/>
                    </a:lnTo>
                    <a:lnTo>
                      <a:pt x="722" y="205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6" name="Freeform 208"/>
              <p:cNvSpPr>
                <a:spLocks/>
              </p:cNvSpPr>
              <p:nvPr/>
            </p:nvSpPr>
            <p:spPr bwMode="auto">
              <a:xfrm>
                <a:off x="2821" y="3645"/>
                <a:ext cx="747" cy="166"/>
              </a:xfrm>
              <a:custGeom>
                <a:avLst/>
                <a:gdLst/>
                <a:ahLst/>
                <a:cxnLst>
                  <a:cxn ang="0">
                    <a:pos x="1494" y="249"/>
                  </a:cxn>
                  <a:cxn ang="0">
                    <a:pos x="1076" y="176"/>
                  </a:cxn>
                  <a:cxn ang="0">
                    <a:pos x="427" y="54"/>
                  </a:cxn>
                  <a:cxn ang="0">
                    <a:pos x="117" y="0"/>
                  </a:cxn>
                  <a:cxn ang="0">
                    <a:pos x="28" y="33"/>
                  </a:cxn>
                  <a:cxn ang="0">
                    <a:pos x="0" y="68"/>
                  </a:cxn>
                  <a:cxn ang="0">
                    <a:pos x="185" y="101"/>
                  </a:cxn>
                  <a:cxn ang="0">
                    <a:pos x="692" y="200"/>
                  </a:cxn>
                  <a:cxn ang="0">
                    <a:pos x="1448" y="333"/>
                  </a:cxn>
                  <a:cxn ang="0">
                    <a:pos x="1494" y="249"/>
                  </a:cxn>
                  <a:cxn ang="0">
                    <a:pos x="1494" y="249"/>
                  </a:cxn>
                </a:cxnLst>
                <a:rect l="0" t="0" r="r" b="b"/>
                <a:pathLst>
                  <a:path w="1494" h="333">
                    <a:moveTo>
                      <a:pt x="1494" y="249"/>
                    </a:moveTo>
                    <a:lnTo>
                      <a:pt x="1076" y="176"/>
                    </a:lnTo>
                    <a:lnTo>
                      <a:pt x="427" y="54"/>
                    </a:lnTo>
                    <a:lnTo>
                      <a:pt x="117" y="0"/>
                    </a:lnTo>
                    <a:lnTo>
                      <a:pt x="28" y="33"/>
                    </a:lnTo>
                    <a:lnTo>
                      <a:pt x="0" y="68"/>
                    </a:lnTo>
                    <a:lnTo>
                      <a:pt x="185" y="101"/>
                    </a:lnTo>
                    <a:lnTo>
                      <a:pt x="692" y="200"/>
                    </a:lnTo>
                    <a:lnTo>
                      <a:pt x="1448" y="333"/>
                    </a:lnTo>
                    <a:lnTo>
                      <a:pt x="1494" y="249"/>
                    </a:lnTo>
                    <a:lnTo>
                      <a:pt x="1494" y="24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7" name="Freeform 209"/>
              <p:cNvSpPr>
                <a:spLocks/>
              </p:cNvSpPr>
              <p:nvPr/>
            </p:nvSpPr>
            <p:spPr bwMode="auto">
              <a:xfrm>
                <a:off x="3783" y="3488"/>
                <a:ext cx="118" cy="35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38" y="69"/>
                  </a:cxn>
                  <a:cxn ang="0">
                    <a:pos x="230" y="69"/>
                  </a:cxn>
                  <a:cxn ang="0">
                    <a:pos x="238" y="0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238" h="69">
                    <a:moveTo>
                      <a:pt x="0" y="22"/>
                    </a:moveTo>
                    <a:lnTo>
                      <a:pt x="38" y="69"/>
                    </a:lnTo>
                    <a:lnTo>
                      <a:pt x="230" y="69"/>
                    </a:lnTo>
                    <a:lnTo>
                      <a:pt x="238" y="0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8" name="Freeform 210"/>
              <p:cNvSpPr>
                <a:spLocks/>
              </p:cNvSpPr>
              <p:nvPr/>
            </p:nvSpPr>
            <p:spPr bwMode="auto">
              <a:xfrm>
                <a:off x="3738" y="3460"/>
                <a:ext cx="156" cy="36"/>
              </a:xfrm>
              <a:custGeom>
                <a:avLst/>
                <a:gdLst/>
                <a:ahLst/>
                <a:cxnLst>
                  <a:cxn ang="0">
                    <a:pos x="28" y="73"/>
                  </a:cxn>
                  <a:cxn ang="0">
                    <a:pos x="312" y="63"/>
                  </a:cxn>
                  <a:cxn ang="0">
                    <a:pos x="91" y="0"/>
                  </a:cxn>
                  <a:cxn ang="0">
                    <a:pos x="0" y="47"/>
                  </a:cxn>
                  <a:cxn ang="0">
                    <a:pos x="28" y="73"/>
                  </a:cxn>
                  <a:cxn ang="0">
                    <a:pos x="28" y="73"/>
                  </a:cxn>
                </a:cxnLst>
                <a:rect l="0" t="0" r="r" b="b"/>
                <a:pathLst>
                  <a:path w="312" h="73">
                    <a:moveTo>
                      <a:pt x="28" y="73"/>
                    </a:moveTo>
                    <a:lnTo>
                      <a:pt x="312" y="63"/>
                    </a:lnTo>
                    <a:lnTo>
                      <a:pt x="91" y="0"/>
                    </a:lnTo>
                    <a:lnTo>
                      <a:pt x="0" y="47"/>
                    </a:lnTo>
                    <a:lnTo>
                      <a:pt x="28" y="73"/>
                    </a:lnTo>
                    <a:lnTo>
                      <a:pt x="28" y="73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499" name="Freeform 211"/>
              <p:cNvSpPr>
                <a:spLocks/>
              </p:cNvSpPr>
              <p:nvPr/>
            </p:nvSpPr>
            <p:spPr bwMode="auto">
              <a:xfrm>
                <a:off x="3949" y="3695"/>
                <a:ext cx="29" cy="2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0"/>
                  </a:cxn>
                  <a:cxn ang="0">
                    <a:pos x="36" y="52"/>
                  </a:cxn>
                  <a:cxn ang="0">
                    <a:pos x="58" y="26"/>
                  </a:cxn>
                  <a:cxn ang="0">
                    <a:pos x="47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8" h="52">
                    <a:moveTo>
                      <a:pt x="0" y="1"/>
                    </a:moveTo>
                    <a:lnTo>
                      <a:pt x="0" y="30"/>
                    </a:lnTo>
                    <a:lnTo>
                      <a:pt x="36" y="52"/>
                    </a:lnTo>
                    <a:lnTo>
                      <a:pt x="58" y="26"/>
                    </a:lnTo>
                    <a:lnTo>
                      <a:pt x="47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0" name="Freeform 212"/>
              <p:cNvSpPr>
                <a:spLocks/>
              </p:cNvSpPr>
              <p:nvPr/>
            </p:nvSpPr>
            <p:spPr bwMode="auto">
              <a:xfrm>
                <a:off x="3750" y="3687"/>
                <a:ext cx="198" cy="5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01" y="0"/>
                  </a:cxn>
                  <a:cxn ang="0">
                    <a:pos x="240" y="10"/>
                  </a:cxn>
                  <a:cxn ang="0">
                    <a:pos x="295" y="10"/>
                  </a:cxn>
                  <a:cxn ang="0">
                    <a:pos x="393" y="14"/>
                  </a:cxn>
                  <a:cxn ang="0">
                    <a:pos x="396" y="49"/>
                  </a:cxn>
                  <a:cxn ang="0">
                    <a:pos x="194" y="107"/>
                  </a:cxn>
                  <a:cxn ang="0">
                    <a:pos x="143" y="81"/>
                  </a:cxn>
                  <a:cxn ang="0">
                    <a:pos x="0" y="86"/>
                  </a:cxn>
                  <a:cxn ang="0">
                    <a:pos x="0" y="86"/>
                  </a:cxn>
                </a:cxnLst>
                <a:rect l="0" t="0" r="r" b="b"/>
                <a:pathLst>
                  <a:path w="396" h="107">
                    <a:moveTo>
                      <a:pt x="0" y="86"/>
                    </a:moveTo>
                    <a:lnTo>
                      <a:pt x="201" y="0"/>
                    </a:lnTo>
                    <a:lnTo>
                      <a:pt x="240" y="10"/>
                    </a:lnTo>
                    <a:lnTo>
                      <a:pt x="295" y="10"/>
                    </a:lnTo>
                    <a:lnTo>
                      <a:pt x="393" y="14"/>
                    </a:lnTo>
                    <a:lnTo>
                      <a:pt x="396" y="49"/>
                    </a:lnTo>
                    <a:lnTo>
                      <a:pt x="194" y="107"/>
                    </a:lnTo>
                    <a:lnTo>
                      <a:pt x="143" y="81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1" name="Freeform 213"/>
              <p:cNvSpPr>
                <a:spLocks/>
              </p:cNvSpPr>
              <p:nvPr/>
            </p:nvSpPr>
            <p:spPr bwMode="auto">
              <a:xfrm>
                <a:off x="3689" y="3656"/>
                <a:ext cx="160" cy="77"/>
              </a:xfrm>
              <a:custGeom>
                <a:avLst/>
                <a:gdLst/>
                <a:ahLst/>
                <a:cxnLst>
                  <a:cxn ang="0">
                    <a:pos x="119" y="147"/>
                  </a:cxn>
                  <a:cxn ang="0">
                    <a:pos x="321" y="57"/>
                  </a:cxn>
                  <a:cxn ang="0">
                    <a:pos x="321" y="0"/>
                  </a:cxn>
                  <a:cxn ang="0">
                    <a:pos x="24" y="101"/>
                  </a:cxn>
                  <a:cxn ang="0">
                    <a:pos x="0" y="152"/>
                  </a:cxn>
                  <a:cxn ang="0">
                    <a:pos x="119" y="147"/>
                  </a:cxn>
                  <a:cxn ang="0">
                    <a:pos x="119" y="147"/>
                  </a:cxn>
                </a:cxnLst>
                <a:rect l="0" t="0" r="r" b="b"/>
                <a:pathLst>
                  <a:path w="321" h="152">
                    <a:moveTo>
                      <a:pt x="119" y="147"/>
                    </a:moveTo>
                    <a:lnTo>
                      <a:pt x="321" y="57"/>
                    </a:lnTo>
                    <a:lnTo>
                      <a:pt x="321" y="0"/>
                    </a:lnTo>
                    <a:lnTo>
                      <a:pt x="24" y="101"/>
                    </a:lnTo>
                    <a:lnTo>
                      <a:pt x="0" y="152"/>
                    </a:lnTo>
                    <a:lnTo>
                      <a:pt x="119" y="147"/>
                    </a:lnTo>
                    <a:lnTo>
                      <a:pt x="119" y="14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2" name="Freeform 214"/>
              <p:cNvSpPr>
                <a:spLocks/>
              </p:cNvSpPr>
              <p:nvPr/>
            </p:nvSpPr>
            <p:spPr bwMode="auto">
              <a:xfrm>
                <a:off x="3667" y="3732"/>
                <a:ext cx="183" cy="45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153" y="91"/>
                  </a:cxn>
                  <a:cxn ang="0">
                    <a:pos x="315" y="91"/>
                  </a:cxn>
                  <a:cxn ang="0">
                    <a:pos x="345" y="75"/>
                  </a:cxn>
                  <a:cxn ang="0">
                    <a:pos x="368" y="34"/>
                  </a:cxn>
                  <a:cxn ang="0">
                    <a:pos x="328" y="0"/>
                  </a:cxn>
                  <a:cxn ang="0">
                    <a:pos x="220" y="0"/>
                  </a:cxn>
                  <a:cxn ang="0">
                    <a:pos x="47" y="2"/>
                  </a:cxn>
                  <a:cxn ang="0">
                    <a:pos x="0" y="85"/>
                  </a:cxn>
                  <a:cxn ang="0">
                    <a:pos x="0" y="85"/>
                  </a:cxn>
                </a:cxnLst>
                <a:rect l="0" t="0" r="r" b="b"/>
                <a:pathLst>
                  <a:path w="368" h="91">
                    <a:moveTo>
                      <a:pt x="0" y="85"/>
                    </a:moveTo>
                    <a:lnTo>
                      <a:pt x="153" y="91"/>
                    </a:lnTo>
                    <a:lnTo>
                      <a:pt x="315" y="91"/>
                    </a:lnTo>
                    <a:lnTo>
                      <a:pt x="345" y="75"/>
                    </a:lnTo>
                    <a:lnTo>
                      <a:pt x="368" y="34"/>
                    </a:lnTo>
                    <a:lnTo>
                      <a:pt x="328" y="0"/>
                    </a:lnTo>
                    <a:lnTo>
                      <a:pt x="220" y="0"/>
                    </a:lnTo>
                    <a:lnTo>
                      <a:pt x="47" y="2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3" name="Freeform 215"/>
              <p:cNvSpPr>
                <a:spLocks/>
              </p:cNvSpPr>
              <p:nvPr/>
            </p:nvSpPr>
            <p:spPr bwMode="auto">
              <a:xfrm>
                <a:off x="3544" y="3489"/>
                <a:ext cx="255" cy="337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189" y="673"/>
                  </a:cxn>
                  <a:cxn ang="0">
                    <a:pos x="273" y="498"/>
                  </a:cxn>
                  <a:cxn ang="0">
                    <a:pos x="403" y="271"/>
                  </a:cxn>
                  <a:cxn ang="0">
                    <a:pos x="511" y="81"/>
                  </a:cxn>
                  <a:cxn ang="0">
                    <a:pos x="469" y="21"/>
                  </a:cxn>
                  <a:cxn ang="0">
                    <a:pos x="375" y="0"/>
                  </a:cxn>
                  <a:cxn ang="0">
                    <a:pos x="254" y="194"/>
                  </a:cxn>
                  <a:cxn ang="0">
                    <a:pos x="112" y="465"/>
                  </a:cxn>
                  <a:cxn ang="0">
                    <a:pos x="0" y="638"/>
                  </a:cxn>
                  <a:cxn ang="0">
                    <a:pos x="0" y="638"/>
                  </a:cxn>
                </a:cxnLst>
                <a:rect l="0" t="0" r="r" b="b"/>
                <a:pathLst>
                  <a:path w="511" h="673">
                    <a:moveTo>
                      <a:pt x="0" y="638"/>
                    </a:moveTo>
                    <a:lnTo>
                      <a:pt x="189" y="673"/>
                    </a:lnTo>
                    <a:lnTo>
                      <a:pt x="273" y="498"/>
                    </a:lnTo>
                    <a:lnTo>
                      <a:pt x="403" y="271"/>
                    </a:lnTo>
                    <a:lnTo>
                      <a:pt x="511" y="81"/>
                    </a:lnTo>
                    <a:lnTo>
                      <a:pt x="469" y="21"/>
                    </a:lnTo>
                    <a:lnTo>
                      <a:pt x="375" y="0"/>
                    </a:lnTo>
                    <a:lnTo>
                      <a:pt x="254" y="194"/>
                    </a:lnTo>
                    <a:lnTo>
                      <a:pt x="112" y="465"/>
                    </a:lnTo>
                    <a:lnTo>
                      <a:pt x="0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4" name="Freeform 216"/>
              <p:cNvSpPr>
                <a:spLocks/>
              </p:cNvSpPr>
              <p:nvPr/>
            </p:nvSpPr>
            <p:spPr bwMode="auto">
              <a:xfrm>
                <a:off x="3642" y="3794"/>
                <a:ext cx="86" cy="78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169" y="0"/>
                  </a:cxn>
                  <a:cxn ang="0">
                    <a:pos x="173" y="76"/>
                  </a:cxn>
                  <a:cxn ang="0">
                    <a:pos x="16" y="155"/>
                  </a:cxn>
                  <a:cxn ang="0">
                    <a:pos x="0" y="69"/>
                  </a:cxn>
                  <a:cxn ang="0">
                    <a:pos x="0" y="69"/>
                  </a:cxn>
                </a:cxnLst>
                <a:rect l="0" t="0" r="r" b="b"/>
                <a:pathLst>
                  <a:path w="173" h="155">
                    <a:moveTo>
                      <a:pt x="0" y="69"/>
                    </a:moveTo>
                    <a:lnTo>
                      <a:pt x="169" y="0"/>
                    </a:lnTo>
                    <a:lnTo>
                      <a:pt x="173" y="76"/>
                    </a:lnTo>
                    <a:lnTo>
                      <a:pt x="16" y="155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5" name="Freeform 217"/>
              <p:cNvSpPr>
                <a:spLocks/>
              </p:cNvSpPr>
              <p:nvPr/>
            </p:nvSpPr>
            <p:spPr bwMode="auto">
              <a:xfrm>
                <a:off x="2819" y="3679"/>
                <a:ext cx="827" cy="191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265" y="103"/>
                  </a:cxn>
                  <a:cxn ang="0">
                    <a:pos x="744" y="199"/>
                  </a:cxn>
                  <a:cxn ang="0">
                    <a:pos x="1314" y="312"/>
                  </a:cxn>
                  <a:cxn ang="0">
                    <a:pos x="1654" y="381"/>
                  </a:cxn>
                  <a:cxn ang="0">
                    <a:pos x="1651" y="308"/>
                  </a:cxn>
                  <a:cxn ang="0">
                    <a:pos x="1303" y="246"/>
                  </a:cxn>
                  <a:cxn ang="0">
                    <a:pos x="724" y="121"/>
                  </a:cxn>
                  <a:cxn ang="0">
                    <a:pos x="267" y="46"/>
                  </a:cxn>
                  <a:cxn ang="0">
                    <a:pos x="3" y="0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1654" h="381">
                    <a:moveTo>
                      <a:pt x="0" y="52"/>
                    </a:moveTo>
                    <a:lnTo>
                      <a:pt x="265" y="103"/>
                    </a:lnTo>
                    <a:lnTo>
                      <a:pt x="744" y="199"/>
                    </a:lnTo>
                    <a:lnTo>
                      <a:pt x="1314" y="312"/>
                    </a:lnTo>
                    <a:lnTo>
                      <a:pt x="1654" y="381"/>
                    </a:lnTo>
                    <a:lnTo>
                      <a:pt x="1651" y="308"/>
                    </a:lnTo>
                    <a:lnTo>
                      <a:pt x="1303" y="246"/>
                    </a:lnTo>
                    <a:lnTo>
                      <a:pt x="724" y="121"/>
                    </a:lnTo>
                    <a:lnTo>
                      <a:pt x="267" y="46"/>
                    </a:lnTo>
                    <a:lnTo>
                      <a:pt x="3" y="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6" name="Freeform 218"/>
              <p:cNvSpPr>
                <a:spLocks/>
              </p:cNvSpPr>
              <p:nvPr/>
            </p:nvSpPr>
            <p:spPr bwMode="auto">
              <a:xfrm>
                <a:off x="2875" y="3727"/>
                <a:ext cx="61" cy="61"/>
              </a:xfrm>
              <a:custGeom>
                <a:avLst/>
                <a:gdLst/>
                <a:ahLst/>
                <a:cxnLst>
                  <a:cxn ang="0">
                    <a:pos x="65" y="121"/>
                  </a:cxn>
                  <a:cxn ang="0">
                    <a:pos x="77" y="118"/>
                  </a:cxn>
                  <a:cxn ang="0">
                    <a:pos x="88" y="112"/>
                  </a:cxn>
                  <a:cxn ang="0">
                    <a:pos x="97" y="107"/>
                  </a:cxn>
                  <a:cxn ang="0">
                    <a:pos x="107" y="98"/>
                  </a:cxn>
                  <a:cxn ang="0">
                    <a:pos x="112" y="88"/>
                  </a:cxn>
                  <a:cxn ang="0">
                    <a:pos x="118" y="78"/>
                  </a:cxn>
                  <a:cxn ang="0">
                    <a:pos x="121" y="67"/>
                  </a:cxn>
                  <a:cxn ang="0">
                    <a:pos x="121" y="54"/>
                  </a:cxn>
                  <a:cxn ang="0">
                    <a:pos x="118" y="42"/>
                  </a:cxn>
                  <a:cxn ang="0">
                    <a:pos x="112" y="32"/>
                  </a:cxn>
                  <a:cxn ang="0">
                    <a:pos x="107" y="21"/>
                  </a:cxn>
                  <a:cxn ang="0">
                    <a:pos x="97" y="13"/>
                  </a:cxn>
                  <a:cxn ang="0">
                    <a:pos x="88" y="7"/>
                  </a:cxn>
                  <a:cxn ang="0">
                    <a:pos x="77" y="2"/>
                  </a:cxn>
                  <a:cxn ang="0">
                    <a:pos x="65" y="0"/>
                  </a:cxn>
                  <a:cxn ang="0">
                    <a:pos x="53" y="0"/>
                  </a:cxn>
                  <a:cxn ang="0">
                    <a:pos x="43" y="2"/>
                  </a:cxn>
                  <a:cxn ang="0">
                    <a:pos x="32" y="7"/>
                  </a:cxn>
                  <a:cxn ang="0">
                    <a:pos x="21" y="13"/>
                  </a:cxn>
                  <a:cxn ang="0">
                    <a:pos x="14" y="21"/>
                  </a:cxn>
                  <a:cxn ang="0">
                    <a:pos x="7" y="32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2" y="78"/>
                  </a:cxn>
                  <a:cxn ang="0">
                    <a:pos x="7" y="88"/>
                  </a:cxn>
                  <a:cxn ang="0">
                    <a:pos x="14" y="98"/>
                  </a:cxn>
                  <a:cxn ang="0">
                    <a:pos x="21" y="107"/>
                  </a:cxn>
                  <a:cxn ang="0">
                    <a:pos x="32" y="112"/>
                  </a:cxn>
                  <a:cxn ang="0">
                    <a:pos x="43" y="118"/>
                  </a:cxn>
                  <a:cxn ang="0">
                    <a:pos x="53" y="121"/>
                  </a:cxn>
                  <a:cxn ang="0">
                    <a:pos x="60" y="122"/>
                  </a:cxn>
                </a:cxnLst>
                <a:rect l="0" t="0" r="r" b="b"/>
                <a:pathLst>
                  <a:path w="121" h="122">
                    <a:moveTo>
                      <a:pt x="60" y="122"/>
                    </a:moveTo>
                    <a:lnTo>
                      <a:pt x="65" y="121"/>
                    </a:lnTo>
                    <a:lnTo>
                      <a:pt x="72" y="120"/>
                    </a:lnTo>
                    <a:lnTo>
                      <a:pt x="77" y="118"/>
                    </a:lnTo>
                    <a:lnTo>
                      <a:pt x="82" y="117"/>
                    </a:lnTo>
                    <a:lnTo>
                      <a:pt x="88" y="112"/>
                    </a:lnTo>
                    <a:lnTo>
                      <a:pt x="93" y="110"/>
                    </a:lnTo>
                    <a:lnTo>
                      <a:pt x="97" y="107"/>
                    </a:lnTo>
                    <a:lnTo>
                      <a:pt x="103" y="103"/>
                    </a:lnTo>
                    <a:lnTo>
                      <a:pt x="107" y="98"/>
                    </a:lnTo>
                    <a:lnTo>
                      <a:pt x="110" y="93"/>
                    </a:lnTo>
                    <a:lnTo>
                      <a:pt x="112" y="88"/>
                    </a:lnTo>
                    <a:lnTo>
                      <a:pt x="117" y="83"/>
                    </a:lnTo>
                    <a:lnTo>
                      <a:pt x="118" y="78"/>
                    </a:lnTo>
                    <a:lnTo>
                      <a:pt x="120" y="73"/>
                    </a:lnTo>
                    <a:lnTo>
                      <a:pt x="121" y="67"/>
                    </a:lnTo>
                    <a:lnTo>
                      <a:pt x="121" y="62"/>
                    </a:lnTo>
                    <a:lnTo>
                      <a:pt x="121" y="54"/>
                    </a:lnTo>
                    <a:lnTo>
                      <a:pt x="120" y="49"/>
                    </a:lnTo>
                    <a:lnTo>
                      <a:pt x="118" y="42"/>
                    </a:lnTo>
                    <a:lnTo>
                      <a:pt x="117" y="37"/>
                    </a:lnTo>
                    <a:lnTo>
                      <a:pt x="112" y="32"/>
                    </a:lnTo>
                    <a:lnTo>
                      <a:pt x="110" y="26"/>
                    </a:lnTo>
                    <a:lnTo>
                      <a:pt x="107" y="21"/>
                    </a:lnTo>
                    <a:lnTo>
                      <a:pt x="103" y="18"/>
                    </a:lnTo>
                    <a:lnTo>
                      <a:pt x="97" y="13"/>
                    </a:lnTo>
                    <a:lnTo>
                      <a:pt x="93" y="9"/>
                    </a:lnTo>
                    <a:lnTo>
                      <a:pt x="88" y="7"/>
                    </a:lnTo>
                    <a:lnTo>
                      <a:pt x="82" y="5"/>
                    </a:lnTo>
                    <a:lnTo>
                      <a:pt x="77" y="2"/>
                    </a:lnTo>
                    <a:lnTo>
                      <a:pt x="72" y="1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3" y="2"/>
                    </a:lnTo>
                    <a:lnTo>
                      <a:pt x="37" y="5"/>
                    </a:lnTo>
                    <a:lnTo>
                      <a:pt x="32" y="7"/>
                    </a:lnTo>
                    <a:lnTo>
                      <a:pt x="27" y="9"/>
                    </a:lnTo>
                    <a:lnTo>
                      <a:pt x="21" y="13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2" y="42"/>
                    </a:lnTo>
                    <a:lnTo>
                      <a:pt x="1" y="49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2" y="78"/>
                    </a:lnTo>
                    <a:lnTo>
                      <a:pt x="4" y="83"/>
                    </a:lnTo>
                    <a:lnTo>
                      <a:pt x="7" y="88"/>
                    </a:lnTo>
                    <a:lnTo>
                      <a:pt x="9" y="93"/>
                    </a:lnTo>
                    <a:lnTo>
                      <a:pt x="14" y="98"/>
                    </a:lnTo>
                    <a:lnTo>
                      <a:pt x="18" y="103"/>
                    </a:lnTo>
                    <a:lnTo>
                      <a:pt x="21" y="107"/>
                    </a:lnTo>
                    <a:lnTo>
                      <a:pt x="27" y="110"/>
                    </a:lnTo>
                    <a:lnTo>
                      <a:pt x="32" y="112"/>
                    </a:lnTo>
                    <a:lnTo>
                      <a:pt x="37" y="117"/>
                    </a:lnTo>
                    <a:lnTo>
                      <a:pt x="43" y="118"/>
                    </a:lnTo>
                    <a:lnTo>
                      <a:pt x="48" y="120"/>
                    </a:lnTo>
                    <a:lnTo>
                      <a:pt x="53" y="121"/>
                    </a:lnTo>
                    <a:lnTo>
                      <a:pt x="60" y="122"/>
                    </a:lnTo>
                    <a:lnTo>
                      <a:pt x="60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7" name="Freeform 219"/>
              <p:cNvSpPr>
                <a:spLocks/>
              </p:cNvSpPr>
              <p:nvPr/>
            </p:nvSpPr>
            <p:spPr bwMode="auto">
              <a:xfrm>
                <a:off x="2889" y="3742"/>
                <a:ext cx="30" cy="30"/>
              </a:xfrm>
              <a:custGeom>
                <a:avLst/>
                <a:gdLst/>
                <a:ahLst/>
                <a:cxnLst>
                  <a:cxn ang="0">
                    <a:pos x="30" y="60"/>
                  </a:cxn>
                  <a:cxn ang="0">
                    <a:pos x="34" y="59"/>
                  </a:cxn>
                  <a:cxn ang="0">
                    <a:pos x="39" y="58"/>
                  </a:cxn>
                  <a:cxn ang="0">
                    <a:pos x="44" y="53"/>
                  </a:cxn>
                  <a:cxn ang="0">
                    <a:pos x="49" y="50"/>
                  </a:cxn>
                  <a:cxn ang="0">
                    <a:pos x="52" y="45"/>
                  </a:cxn>
                  <a:cxn ang="0">
                    <a:pos x="56" y="40"/>
                  </a:cxn>
                  <a:cxn ang="0">
                    <a:pos x="58" y="35"/>
                  </a:cxn>
                  <a:cxn ang="0">
                    <a:pos x="59" y="30"/>
                  </a:cxn>
                  <a:cxn ang="0">
                    <a:pos x="58" y="24"/>
                  </a:cxn>
                  <a:cxn ang="0">
                    <a:pos x="56" y="18"/>
                  </a:cxn>
                  <a:cxn ang="0">
                    <a:pos x="52" y="12"/>
                  </a:cxn>
                  <a:cxn ang="0">
                    <a:pos x="49" y="9"/>
                  </a:cxn>
                  <a:cxn ang="0">
                    <a:pos x="44" y="4"/>
                  </a:cxn>
                  <a:cxn ang="0">
                    <a:pos x="39" y="2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6" y="2"/>
                  </a:cxn>
                  <a:cxn ang="0">
                    <a:pos x="10" y="4"/>
                  </a:cxn>
                  <a:cxn ang="0">
                    <a:pos x="7" y="9"/>
                  </a:cxn>
                  <a:cxn ang="0">
                    <a:pos x="3" y="12"/>
                  </a:cxn>
                  <a:cxn ang="0">
                    <a:pos x="1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0"/>
                  </a:cxn>
                  <a:cxn ang="0">
                    <a:pos x="3" y="45"/>
                  </a:cxn>
                  <a:cxn ang="0">
                    <a:pos x="7" y="50"/>
                  </a:cxn>
                  <a:cxn ang="0">
                    <a:pos x="10" y="53"/>
                  </a:cxn>
                  <a:cxn ang="0">
                    <a:pos x="16" y="58"/>
                  </a:cxn>
                  <a:cxn ang="0">
                    <a:pos x="21" y="59"/>
                  </a:cxn>
                  <a:cxn ang="0">
                    <a:pos x="30" y="60"/>
                  </a:cxn>
                  <a:cxn ang="0">
                    <a:pos x="30" y="60"/>
                  </a:cxn>
                </a:cxnLst>
                <a:rect l="0" t="0" r="r" b="b"/>
                <a:pathLst>
                  <a:path w="59" h="60">
                    <a:moveTo>
                      <a:pt x="30" y="60"/>
                    </a:moveTo>
                    <a:lnTo>
                      <a:pt x="34" y="59"/>
                    </a:lnTo>
                    <a:lnTo>
                      <a:pt x="39" y="58"/>
                    </a:lnTo>
                    <a:lnTo>
                      <a:pt x="44" y="53"/>
                    </a:lnTo>
                    <a:lnTo>
                      <a:pt x="49" y="50"/>
                    </a:lnTo>
                    <a:lnTo>
                      <a:pt x="52" y="45"/>
                    </a:lnTo>
                    <a:lnTo>
                      <a:pt x="56" y="40"/>
                    </a:lnTo>
                    <a:lnTo>
                      <a:pt x="58" y="35"/>
                    </a:lnTo>
                    <a:lnTo>
                      <a:pt x="59" y="30"/>
                    </a:lnTo>
                    <a:lnTo>
                      <a:pt x="58" y="24"/>
                    </a:lnTo>
                    <a:lnTo>
                      <a:pt x="56" y="18"/>
                    </a:lnTo>
                    <a:lnTo>
                      <a:pt x="52" y="12"/>
                    </a:lnTo>
                    <a:lnTo>
                      <a:pt x="49" y="9"/>
                    </a:lnTo>
                    <a:lnTo>
                      <a:pt x="44" y="4"/>
                    </a:lnTo>
                    <a:lnTo>
                      <a:pt x="39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7" y="9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0"/>
                    </a:lnTo>
                    <a:lnTo>
                      <a:pt x="3" y="45"/>
                    </a:lnTo>
                    <a:lnTo>
                      <a:pt x="7" y="50"/>
                    </a:lnTo>
                    <a:lnTo>
                      <a:pt x="10" y="53"/>
                    </a:lnTo>
                    <a:lnTo>
                      <a:pt x="16" y="58"/>
                    </a:lnTo>
                    <a:lnTo>
                      <a:pt x="21" y="59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8C8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8" name="Freeform 220"/>
              <p:cNvSpPr>
                <a:spLocks/>
              </p:cNvSpPr>
              <p:nvPr/>
            </p:nvSpPr>
            <p:spPr bwMode="auto">
              <a:xfrm>
                <a:off x="2908" y="3733"/>
                <a:ext cx="94" cy="5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24" y="103"/>
                  </a:cxn>
                  <a:cxn ang="0">
                    <a:pos x="188" y="16"/>
                  </a:cxn>
                  <a:cxn ang="0">
                    <a:pos x="151" y="0"/>
                  </a:cxn>
                  <a:cxn ang="0">
                    <a:pos x="45" y="59"/>
                  </a:cxn>
                  <a:cxn ang="0">
                    <a:pos x="0" y="110"/>
                  </a:cxn>
                  <a:cxn ang="0">
                    <a:pos x="0" y="110"/>
                  </a:cxn>
                </a:cxnLst>
                <a:rect l="0" t="0" r="r" b="b"/>
                <a:pathLst>
                  <a:path w="188" h="110">
                    <a:moveTo>
                      <a:pt x="0" y="110"/>
                    </a:moveTo>
                    <a:lnTo>
                      <a:pt x="24" y="103"/>
                    </a:lnTo>
                    <a:lnTo>
                      <a:pt x="188" y="16"/>
                    </a:lnTo>
                    <a:lnTo>
                      <a:pt x="151" y="0"/>
                    </a:lnTo>
                    <a:lnTo>
                      <a:pt x="45" y="59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09" name="Freeform 221"/>
              <p:cNvSpPr>
                <a:spLocks/>
              </p:cNvSpPr>
              <p:nvPr/>
            </p:nvSpPr>
            <p:spPr bwMode="auto">
              <a:xfrm>
                <a:off x="2882" y="3720"/>
                <a:ext cx="58" cy="2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4" y="26"/>
                  </a:cxn>
                  <a:cxn ang="0">
                    <a:pos x="73" y="0"/>
                  </a:cxn>
                  <a:cxn ang="0">
                    <a:pos x="116" y="8"/>
                  </a:cxn>
                  <a:cxn ang="0">
                    <a:pos x="52" y="35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116" h="40">
                    <a:moveTo>
                      <a:pt x="0" y="40"/>
                    </a:moveTo>
                    <a:lnTo>
                      <a:pt x="14" y="26"/>
                    </a:lnTo>
                    <a:lnTo>
                      <a:pt x="73" y="0"/>
                    </a:lnTo>
                    <a:lnTo>
                      <a:pt x="116" y="8"/>
                    </a:lnTo>
                    <a:lnTo>
                      <a:pt x="52" y="35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0" name="Freeform 222"/>
              <p:cNvSpPr>
                <a:spLocks/>
              </p:cNvSpPr>
              <p:nvPr/>
            </p:nvSpPr>
            <p:spPr bwMode="auto">
              <a:xfrm>
                <a:off x="3116" y="3628"/>
                <a:ext cx="61" cy="61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77" y="117"/>
                  </a:cxn>
                  <a:cxn ang="0">
                    <a:pos x="88" y="112"/>
                  </a:cxn>
                  <a:cxn ang="0">
                    <a:pos x="98" y="105"/>
                  </a:cxn>
                  <a:cxn ang="0">
                    <a:pos x="106" y="97"/>
                  </a:cxn>
                  <a:cxn ang="0">
                    <a:pos x="113" y="87"/>
                  </a:cxn>
                  <a:cxn ang="0">
                    <a:pos x="118" y="76"/>
                  </a:cxn>
                  <a:cxn ang="0">
                    <a:pos x="121" y="65"/>
                  </a:cxn>
                  <a:cxn ang="0">
                    <a:pos x="121" y="54"/>
                  </a:cxn>
                  <a:cxn ang="0">
                    <a:pos x="118" y="42"/>
                  </a:cxn>
                  <a:cxn ang="0">
                    <a:pos x="113" y="32"/>
                  </a:cxn>
                  <a:cxn ang="0">
                    <a:pos x="106" y="21"/>
                  </a:cxn>
                  <a:cxn ang="0">
                    <a:pos x="98" y="13"/>
                  </a:cxn>
                  <a:cxn ang="0">
                    <a:pos x="88" y="7"/>
                  </a:cxn>
                  <a:cxn ang="0">
                    <a:pos x="77" y="2"/>
                  </a:cxn>
                  <a:cxn ang="0">
                    <a:pos x="68" y="0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32" y="7"/>
                  </a:cxn>
                  <a:cxn ang="0">
                    <a:pos x="22" y="13"/>
                  </a:cxn>
                  <a:cxn ang="0">
                    <a:pos x="14" y="21"/>
                  </a:cxn>
                  <a:cxn ang="0">
                    <a:pos x="8" y="32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65"/>
                  </a:cxn>
                  <a:cxn ang="0">
                    <a:pos x="2" y="76"/>
                  </a:cxn>
                  <a:cxn ang="0">
                    <a:pos x="8" y="87"/>
                  </a:cxn>
                  <a:cxn ang="0">
                    <a:pos x="14" y="97"/>
                  </a:cxn>
                  <a:cxn ang="0">
                    <a:pos x="22" y="105"/>
                  </a:cxn>
                  <a:cxn ang="0">
                    <a:pos x="32" y="112"/>
                  </a:cxn>
                  <a:cxn ang="0">
                    <a:pos x="43" y="117"/>
                  </a:cxn>
                  <a:cxn ang="0">
                    <a:pos x="55" y="120"/>
                  </a:cxn>
                  <a:cxn ang="0">
                    <a:pos x="62" y="120"/>
                  </a:cxn>
                </a:cxnLst>
                <a:rect l="0" t="0" r="r" b="b"/>
                <a:pathLst>
                  <a:path w="121" h="120">
                    <a:moveTo>
                      <a:pt x="62" y="120"/>
                    </a:moveTo>
                    <a:lnTo>
                      <a:pt x="68" y="120"/>
                    </a:lnTo>
                    <a:lnTo>
                      <a:pt x="73" y="119"/>
                    </a:lnTo>
                    <a:lnTo>
                      <a:pt x="77" y="117"/>
                    </a:lnTo>
                    <a:lnTo>
                      <a:pt x="84" y="115"/>
                    </a:lnTo>
                    <a:lnTo>
                      <a:pt x="88" y="112"/>
                    </a:lnTo>
                    <a:lnTo>
                      <a:pt x="93" y="109"/>
                    </a:lnTo>
                    <a:lnTo>
                      <a:pt x="98" y="105"/>
                    </a:lnTo>
                    <a:lnTo>
                      <a:pt x="103" y="102"/>
                    </a:lnTo>
                    <a:lnTo>
                      <a:pt x="106" y="97"/>
                    </a:lnTo>
                    <a:lnTo>
                      <a:pt x="111" y="92"/>
                    </a:lnTo>
                    <a:lnTo>
                      <a:pt x="113" y="87"/>
                    </a:lnTo>
                    <a:lnTo>
                      <a:pt x="116" y="83"/>
                    </a:lnTo>
                    <a:lnTo>
                      <a:pt x="118" y="76"/>
                    </a:lnTo>
                    <a:lnTo>
                      <a:pt x="120" y="71"/>
                    </a:lnTo>
                    <a:lnTo>
                      <a:pt x="121" y="65"/>
                    </a:lnTo>
                    <a:lnTo>
                      <a:pt x="121" y="60"/>
                    </a:lnTo>
                    <a:lnTo>
                      <a:pt x="121" y="54"/>
                    </a:lnTo>
                    <a:lnTo>
                      <a:pt x="120" y="47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32"/>
                    </a:lnTo>
                    <a:lnTo>
                      <a:pt x="111" y="27"/>
                    </a:lnTo>
                    <a:lnTo>
                      <a:pt x="106" y="21"/>
                    </a:lnTo>
                    <a:lnTo>
                      <a:pt x="103" y="17"/>
                    </a:lnTo>
                    <a:lnTo>
                      <a:pt x="98" y="13"/>
                    </a:lnTo>
                    <a:lnTo>
                      <a:pt x="93" y="10"/>
                    </a:lnTo>
                    <a:lnTo>
                      <a:pt x="88" y="7"/>
                    </a:lnTo>
                    <a:lnTo>
                      <a:pt x="84" y="4"/>
                    </a:lnTo>
                    <a:lnTo>
                      <a:pt x="77" y="2"/>
                    </a:lnTo>
                    <a:lnTo>
                      <a:pt x="73" y="1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55" y="0"/>
                    </a:lnTo>
                    <a:lnTo>
                      <a:pt x="48" y="1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2" y="7"/>
                    </a:lnTo>
                    <a:lnTo>
                      <a:pt x="27" y="10"/>
                    </a:lnTo>
                    <a:lnTo>
                      <a:pt x="22" y="13"/>
                    </a:lnTo>
                    <a:lnTo>
                      <a:pt x="18" y="17"/>
                    </a:lnTo>
                    <a:lnTo>
                      <a:pt x="14" y="21"/>
                    </a:lnTo>
                    <a:lnTo>
                      <a:pt x="10" y="27"/>
                    </a:lnTo>
                    <a:lnTo>
                      <a:pt x="8" y="32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1" y="47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1" y="71"/>
                    </a:lnTo>
                    <a:lnTo>
                      <a:pt x="2" y="76"/>
                    </a:lnTo>
                    <a:lnTo>
                      <a:pt x="4" y="83"/>
                    </a:lnTo>
                    <a:lnTo>
                      <a:pt x="8" y="87"/>
                    </a:lnTo>
                    <a:lnTo>
                      <a:pt x="10" y="92"/>
                    </a:lnTo>
                    <a:lnTo>
                      <a:pt x="14" y="97"/>
                    </a:lnTo>
                    <a:lnTo>
                      <a:pt x="18" y="102"/>
                    </a:lnTo>
                    <a:lnTo>
                      <a:pt x="22" y="105"/>
                    </a:lnTo>
                    <a:lnTo>
                      <a:pt x="27" y="109"/>
                    </a:lnTo>
                    <a:lnTo>
                      <a:pt x="32" y="112"/>
                    </a:lnTo>
                    <a:lnTo>
                      <a:pt x="38" y="115"/>
                    </a:lnTo>
                    <a:lnTo>
                      <a:pt x="43" y="117"/>
                    </a:lnTo>
                    <a:lnTo>
                      <a:pt x="48" y="119"/>
                    </a:lnTo>
                    <a:lnTo>
                      <a:pt x="55" y="120"/>
                    </a:lnTo>
                    <a:lnTo>
                      <a:pt x="62" y="120"/>
                    </a:lnTo>
                    <a:lnTo>
                      <a:pt x="62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1" name="Freeform 223"/>
              <p:cNvSpPr>
                <a:spLocks/>
              </p:cNvSpPr>
              <p:nvPr/>
            </p:nvSpPr>
            <p:spPr bwMode="auto">
              <a:xfrm>
                <a:off x="3130" y="3643"/>
                <a:ext cx="30" cy="30"/>
              </a:xfrm>
              <a:custGeom>
                <a:avLst/>
                <a:gdLst/>
                <a:ahLst/>
                <a:cxnLst>
                  <a:cxn ang="0">
                    <a:pos x="30" y="59"/>
                  </a:cxn>
                  <a:cxn ang="0">
                    <a:pos x="34" y="58"/>
                  </a:cxn>
                  <a:cxn ang="0">
                    <a:pos x="40" y="56"/>
                  </a:cxn>
                  <a:cxn ang="0">
                    <a:pos x="45" y="53"/>
                  </a:cxn>
                  <a:cxn ang="0">
                    <a:pos x="49" y="50"/>
                  </a:cxn>
                  <a:cxn ang="0">
                    <a:pos x="54" y="45"/>
                  </a:cxn>
                  <a:cxn ang="0">
                    <a:pos x="57" y="41"/>
                  </a:cxn>
                  <a:cxn ang="0">
                    <a:pos x="59" y="35"/>
                  </a:cxn>
                  <a:cxn ang="0">
                    <a:pos x="59" y="30"/>
                  </a:cxn>
                  <a:cxn ang="0">
                    <a:pos x="59" y="21"/>
                  </a:cxn>
                  <a:cxn ang="0">
                    <a:pos x="57" y="16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5" y="3"/>
                  </a:cxn>
                  <a:cxn ang="0">
                    <a:pos x="40" y="2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9" y="7"/>
                  </a:cxn>
                  <a:cxn ang="0">
                    <a:pos x="4" y="12"/>
                  </a:cxn>
                  <a:cxn ang="0">
                    <a:pos x="2" y="16"/>
                  </a:cxn>
                  <a:cxn ang="0">
                    <a:pos x="0" y="21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2" y="41"/>
                  </a:cxn>
                  <a:cxn ang="0">
                    <a:pos x="4" y="45"/>
                  </a:cxn>
                  <a:cxn ang="0">
                    <a:pos x="9" y="50"/>
                  </a:cxn>
                  <a:cxn ang="0">
                    <a:pos x="12" y="53"/>
                  </a:cxn>
                  <a:cxn ang="0">
                    <a:pos x="17" y="56"/>
                  </a:cxn>
                  <a:cxn ang="0">
                    <a:pos x="24" y="58"/>
                  </a:cxn>
                  <a:cxn ang="0">
                    <a:pos x="30" y="59"/>
                  </a:cxn>
                  <a:cxn ang="0">
                    <a:pos x="30" y="59"/>
                  </a:cxn>
                </a:cxnLst>
                <a:rect l="0" t="0" r="r" b="b"/>
                <a:pathLst>
                  <a:path w="59" h="59">
                    <a:moveTo>
                      <a:pt x="30" y="59"/>
                    </a:moveTo>
                    <a:lnTo>
                      <a:pt x="34" y="58"/>
                    </a:lnTo>
                    <a:lnTo>
                      <a:pt x="40" y="56"/>
                    </a:lnTo>
                    <a:lnTo>
                      <a:pt x="45" y="53"/>
                    </a:lnTo>
                    <a:lnTo>
                      <a:pt x="49" y="50"/>
                    </a:lnTo>
                    <a:lnTo>
                      <a:pt x="54" y="45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lnTo>
                      <a:pt x="59" y="21"/>
                    </a:lnTo>
                    <a:lnTo>
                      <a:pt x="57" y="16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5" y="3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9" y="7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9" y="50"/>
                    </a:lnTo>
                    <a:lnTo>
                      <a:pt x="12" y="53"/>
                    </a:lnTo>
                    <a:lnTo>
                      <a:pt x="17" y="56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0" y="59"/>
                    </a:lnTo>
                    <a:close/>
                  </a:path>
                </a:pathLst>
              </a:custGeom>
              <a:solidFill>
                <a:srgbClr val="8C8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2" name="Freeform 224"/>
              <p:cNvSpPr>
                <a:spLocks/>
              </p:cNvSpPr>
              <p:nvPr/>
            </p:nvSpPr>
            <p:spPr bwMode="auto">
              <a:xfrm>
                <a:off x="3147" y="3643"/>
                <a:ext cx="86" cy="48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24" y="87"/>
                  </a:cxn>
                  <a:cxn ang="0">
                    <a:pos x="172" y="12"/>
                  </a:cxn>
                  <a:cxn ang="0">
                    <a:pos x="135" y="0"/>
                  </a:cxn>
                  <a:cxn ang="0">
                    <a:pos x="43" y="38"/>
                  </a:cxn>
                  <a:cxn ang="0">
                    <a:pos x="0" y="94"/>
                  </a:cxn>
                  <a:cxn ang="0">
                    <a:pos x="0" y="94"/>
                  </a:cxn>
                </a:cxnLst>
                <a:rect l="0" t="0" r="r" b="b"/>
                <a:pathLst>
                  <a:path w="172" h="94">
                    <a:moveTo>
                      <a:pt x="0" y="94"/>
                    </a:moveTo>
                    <a:lnTo>
                      <a:pt x="24" y="87"/>
                    </a:lnTo>
                    <a:lnTo>
                      <a:pt x="172" y="12"/>
                    </a:lnTo>
                    <a:lnTo>
                      <a:pt x="135" y="0"/>
                    </a:lnTo>
                    <a:lnTo>
                      <a:pt x="43" y="38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3" name="Freeform 225"/>
              <p:cNvSpPr>
                <a:spLocks/>
              </p:cNvSpPr>
              <p:nvPr/>
            </p:nvSpPr>
            <p:spPr bwMode="auto">
              <a:xfrm>
                <a:off x="3724" y="3453"/>
                <a:ext cx="184" cy="5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121" y="0"/>
                  </a:cxn>
                  <a:cxn ang="0">
                    <a:pos x="367" y="53"/>
                  </a:cxn>
                  <a:cxn ang="0">
                    <a:pos x="341" y="89"/>
                  </a:cxn>
                  <a:cxn ang="0">
                    <a:pos x="102" y="101"/>
                  </a:cxn>
                  <a:cxn ang="0">
                    <a:pos x="77" y="67"/>
                  </a:cxn>
                  <a:cxn ang="0">
                    <a:pos x="262" y="63"/>
                  </a:cxn>
                  <a:cxn ang="0">
                    <a:pos x="126" y="37"/>
                  </a:cxn>
                  <a:cxn ang="0">
                    <a:pos x="52" y="73"/>
                  </a:cxn>
                  <a:cxn ang="0">
                    <a:pos x="0" y="53"/>
                  </a:cxn>
                  <a:cxn ang="0">
                    <a:pos x="0" y="53"/>
                  </a:cxn>
                </a:cxnLst>
                <a:rect l="0" t="0" r="r" b="b"/>
                <a:pathLst>
                  <a:path w="367" h="101">
                    <a:moveTo>
                      <a:pt x="0" y="53"/>
                    </a:moveTo>
                    <a:lnTo>
                      <a:pt x="121" y="0"/>
                    </a:lnTo>
                    <a:lnTo>
                      <a:pt x="367" y="53"/>
                    </a:lnTo>
                    <a:lnTo>
                      <a:pt x="341" y="89"/>
                    </a:lnTo>
                    <a:lnTo>
                      <a:pt x="102" y="101"/>
                    </a:lnTo>
                    <a:lnTo>
                      <a:pt x="77" y="67"/>
                    </a:lnTo>
                    <a:lnTo>
                      <a:pt x="262" y="63"/>
                    </a:lnTo>
                    <a:lnTo>
                      <a:pt x="126" y="37"/>
                    </a:lnTo>
                    <a:lnTo>
                      <a:pt x="52" y="73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4" name="Freeform 226"/>
              <p:cNvSpPr>
                <a:spLocks/>
              </p:cNvSpPr>
              <p:nvPr/>
            </p:nvSpPr>
            <p:spPr bwMode="auto">
              <a:xfrm>
                <a:off x="3807" y="3743"/>
                <a:ext cx="21" cy="21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8" y="41"/>
                  </a:cxn>
                  <a:cxn ang="0">
                    <a:pos x="34" y="36"/>
                  </a:cxn>
                  <a:cxn ang="0">
                    <a:pos x="38" y="30"/>
                  </a:cxn>
                  <a:cxn ang="0">
                    <a:pos x="41" y="22"/>
                  </a:cxn>
                  <a:cxn ang="0">
                    <a:pos x="38" y="13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1" y="2"/>
                  </a:cxn>
                  <a:cxn ang="0">
                    <a:pos x="5" y="6"/>
                  </a:cxn>
                  <a:cxn ang="0">
                    <a:pos x="1" y="13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5" y="36"/>
                  </a:cxn>
                  <a:cxn ang="0">
                    <a:pos x="11" y="41"/>
                  </a:cxn>
                  <a:cxn ang="0">
                    <a:pos x="20" y="42"/>
                  </a:cxn>
                  <a:cxn ang="0">
                    <a:pos x="20" y="42"/>
                  </a:cxn>
                </a:cxnLst>
                <a:rect l="0" t="0" r="r" b="b"/>
                <a:pathLst>
                  <a:path w="41" h="42">
                    <a:moveTo>
                      <a:pt x="20" y="42"/>
                    </a:moveTo>
                    <a:lnTo>
                      <a:pt x="28" y="41"/>
                    </a:lnTo>
                    <a:lnTo>
                      <a:pt x="34" y="36"/>
                    </a:lnTo>
                    <a:lnTo>
                      <a:pt x="38" y="30"/>
                    </a:lnTo>
                    <a:lnTo>
                      <a:pt x="41" y="22"/>
                    </a:lnTo>
                    <a:lnTo>
                      <a:pt x="38" y="13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5" y="36"/>
                    </a:lnTo>
                    <a:lnTo>
                      <a:pt x="11" y="41"/>
                    </a:lnTo>
                    <a:lnTo>
                      <a:pt x="20" y="42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5" name="Freeform 227"/>
              <p:cNvSpPr>
                <a:spLocks/>
              </p:cNvSpPr>
              <p:nvPr/>
            </p:nvSpPr>
            <p:spPr bwMode="auto">
              <a:xfrm>
                <a:off x="3635" y="3781"/>
                <a:ext cx="94" cy="59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83" y="0"/>
                  </a:cxn>
                  <a:cxn ang="0">
                    <a:pos x="188" y="44"/>
                  </a:cxn>
                  <a:cxn ang="0">
                    <a:pos x="19" y="117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188" h="117">
                    <a:moveTo>
                      <a:pt x="0" y="83"/>
                    </a:moveTo>
                    <a:lnTo>
                      <a:pt x="183" y="0"/>
                    </a:lnTo>
                    <a:lnTo>
                      <a:pt x="188" y="44"/>
                    </a:lnTo>
                    <a:lnTo>
                      <a:pt x="19" y="117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6" name="Freeform 228"/>
              <p:cNvSpPr>
                <a:spLocks/>
              </p:cNvSpPr>
              <p:nvPr/>
            </p:nvSpPr>
            <p:spPr bwMode="auto">
              <a:xfrm>
                <a:off x="2874" y="3664"/>
                <a:ext cx="52" cy="1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0" y="26"/>
                  </a:cxn>
                  <a:cxn ang="0">
                    <a:pos x="53" y="36"/>
                  </a:cxn>
                  <a:cxn ang="0">
                    <a:pos x="103" y="9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103" h="36">
                    <a:moveTo>
                      <a:pt x="49" y="0"/>
                    </a:moveTo>
                    <a:lnTo>
                      <a:pt x="0" y="26"/>
                    </a:lnTo>
                    <a:lnTo>
                      <a:pt x="53" y="36"/>
                    </a:lnTo>
                    <a:lnTo>
                      <a:pt x="103" y="9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7" name="Freeform 229"/>
              <p:cNvSpPr>
                <a:spLocks/>
              </p:cNvSpPr>
              <p:nvPr/>
            </p:nvSpPr>
            <p:spPr bwMode="auto">
              <a:xfrm>
                <a:off x="3062" y="3553"/>
                <a:ext cx="586" cy="177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3" y="63"/>
                  </a:cxn>
                  <a:cxn ang="0">
                    <a:pos x="9" y="54"/>
                  </a:cxn>
                  <a:cxn ang="0">
                    <a:pos x="19" y="45"/>
                  </a:cxn>
                  <a:cxn ang="0">
                    <a:pos x="30" y="36"/>
                  </a:cxn>
                  <a:cxn ang="0">
                    <a:pos x="44" y="29"/>
                  </a:cxn>
                  <a:cxn ang="0">
                    <a:pos x="55" y="22"/>
                  </a:cxn>
                  <a:cxn ang="0">
                    <a:pos x="66" y="19"/>
                  </a:cxn>
                  <a:cxn ang="0">
                    <a:pos x="76" y="15"/>
                  </a:cxn>
                  <a:cxn ang="0">
                    <a:pos x="87" y="10"/>
                  </a:cxn>
                  <a:cxn ang="0">
                    <a:pos x="96" y="7"/>
                  </a:cxn>
                  <a:cxn ang="0">
                    <a:pos x="106" y="5"/>
                  </a:cxn>
                  <a:cxn ang="0">
                    <a:pos x="119" y="2"/>
                  </a:cxn>
                  <a:cxn ang="0">
                    <a:pos x="135" y="1"/>
                  </a:cxn>
                  <a:cxn ang="0">
                    <a:pos x="149" y="0"/>
                  </a:cxn>
                  <a:cxn ang="0">
                    <a:pos x="160" y="0"/>
                  </a:cxn>
                  <a:cxn ang="0">
                    <a:pos x="169" y="1"/>
                  </a:cxn>
                  <a:cxn ang="0">
                    <a:pos x="725" y="77"/>
                  </a:cxn>
                  <a:cxn ang="0">
                    <a:pos x="1159" y="194"/>
                  </a:cxn>
                  <a:cxn ang="0">
                    <a:pos x="161" y="33"/>
                  </a:cxn>
                  <a:cxn ang="0">
                    <a:pos x="156" y="33"/>
                  </a:cxn>
                  <a:cxn ang="0">
                    <a:pos x="148" y="33"/>
                  </a:cxn>
                  <a:cxn ang="0">
                    <a:pos x="134" y="34"/>
                  </a:cxn>
                  <a:cxn ang="0">
                    <a:pos x="117" y="37"/>
                  </a:cxn>
                  <a:cxn ang="0">
                    <a:pos x="107" y="39"/>
                  </a:cxn>
                  <a:cxn ang="0">
                    <a:pos x="97" y="41"/>
                  </a:cxn>
                  <a:cxn ang="0">
                    <a:pos x="79" y="48"/>
                  </a:cxn>
                  <a:cxn ang="0">
                    <a:pos x="61" y="56"/>
                  </a:cxn>
                  <a:cxn ang="0">
                    <a:pos x="46" y="69"/>
                  </a:cxn>
                  <a:cxn ang="0">
                    <a:pos x="1110" y="274"/>
                  </a:cxn>
                  <a:cxn ang="0">
                    <a:pos x="710" y="229"/>
                  </a:cxn>
                  <a:cxn ang="0">
                    <a:pos x="36" y="112"/>
                  </a:cxn>
                  <a:cxn ang="0">
                    <a:pos x="1077" y="327"/>
                  </a:cxn>
                  <a:cxn ang="0">
                    <a:pos x="1067" y="353"/>
                  </a:cxn>
                </a:cxnLst>
                <a:rect l="0" t="0" r="r" b="b"/>
                <a:pathLst>
                  <a:path w="1171" h="353">
                    <a:moveTo>
                      <a:pt x="1067" y="353"/>
                    </a:moveTo>
                    <a:lnTo>
                      <a:pt x="0" y="130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5" y="59"/>
                    </a:lnTo>
                    <a:lnTo>
                      <a:pt x="9" y="54"/>
                    </a:lnTo>
                    <a:lnTo>
                      <a:pt x="16" y="49"/>
                    </a:lnTo>
                    <a:lnTo>
                      <a:pt x="19" y="45"/>
                    </a:lnTo>
                    <a:lnTo>
                      <a:pt x="24" y="40"/>
                    </a:lnTo>
                    <a:lnTo>
                      <a:pt x="30" y="36"/>
                    </a:lnTo>
                    <a:lnTo>
                      <a:pt x="37" y="33"/>
                    </a:lnTo>
                    <a:lnTo>
                      <a:pt x="44" y="29"/>
                    </a:lnTo>
                    <a:lnTo>
                      <a:pt x="52" y="24"/>
                    </a:lnTo>
                    <a:lnTo>
                      <a:pt x="55" y="22"/>
                    </a:lnTo>
                    <a:lnTo>
                      <a:pt x="61" y="20"/>
                    </a:lnTo>
                    <a:lnTo>
                      <a:pt x="66" y="19"/>
                    </a:lnTo>
                    <a:lnTo>
                      <a:pt x="72" y="17"/>
                    </a:lnTo>
                    <a:lnTo>
                      <a:pt x="76" y="15"/>
                    </a:lnTo>
                    <a:lnTo>
                      <a:pt x="81" y="11"/>
                    </a:lnTo>
                    <a:lnTo>
                      <a:pt x="87" y="10"/>
                    </a:lnTo>
                    <a:lnTo>
                      <a:pt x="92" y="9"/>
                    </a:lnTo>
                    <a:lnTo>
                      <a:pt x="96" y="7"/>
                    </a:lnTo>
                    <a:lnTo>
                      <a:pt x="102" y="6"/>
                    </a:lnTo>
                    <a:lnTo>
                      <a:pt x="106" y="5"/>
                    </a:lnTo>
                    <a:lnTo>
                      <a:pt x="111" y="5"/>
                    </a:lnTo>
                    <a:lnTo>
                      <a:pt x="119" y="2"/>
                    </a:lnTo>
                    <a:lnTo>
                      <a:pt x="127" y="1"/>
                    </a:lnTo>
                    <a:lnTo>
                      <a:pt x="135" y="1"/>
                    </a:lnTo>
                    <a:lnTo>
                      <a:pt x="144" y="1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3" y="1"/>
                    </a:lnTo>
                    <a:lnTo>
                      <a:pt x="725" y="77"/>
                    </a:lnTo>
                    <a:lnTo>
                      <a:pt x="1171" y="157"/>
                    </a:lnTo>
                    <a:lnTo>
                      <a:pt x="1159" y="194"/>
                    </a:lnTo>
                    <a:lnTo>
                      <a:pt x="627" y="104"/>
                    </a:lnTo>
                    <a:lnTo>
                      <a:pt x="161" y="33"/>
                    </a:lnTo>
                    <a:lnTo>
                      <a:pt x="160" y="33"/>
                    </a:lnTo>
                    <a:lnTo>
                      <a:pt x="156" y="33"/>
                    </a:lnTo>
                    <a:lnTo>
                      <a:pt x="152" y="33"/>
                    </a:lnTo>
                    <a:lnTo>
                      <a:pt x="148" y="33"/>
                    </a:lnTo>
                    <a:lnTo>
                      <a:pt x="140" y="33"/>
                    </a:lnTo>
                    <a:lnTo>
                      <a:pt x="134" y="34"/>
                    </a:lnTo>
                    <a:lnTo>
                      <a:pt x="125" y="35"/>
                    </a:lnTo>
                    <a:lnTo>
                      <a:pt x="117" y="37"/>
                    </a:lnTo>
                    <a:lnTo>
                      <a:pt x="111" y="37"/>
                    </a:lnTo>
                    <a:lnTo>
                      <a:pt x="107" y="39"/>
                    </a:lnTo>
                    <a:lnTo>
                      <a:pt x="102" y="39"/>
                    </a:lnTo>
                    <a:lnTo>
                      <a:pt x="97" y="41"/>
                    </a:lnTo>
                    <a:lnTo>
                      <a:pt x="88" y="45"/>
                    </a:lnTo>
                    <a:lnTo>
                      <a:pt x="79" y="48"/>
                    </a:lnTo>
                    <a:lnTo>
                      <a:pt x="69" y="51"/>
                    </a:lnTo>
                    <a:lnTo>
                      <a:pt x="61" y="56"/>
                    </a:lnTo>
                    <a:lnTo>
                      <a:pt x="53" y="62"/>
                    </a:lnTo>
                    <a:lnTo>
                      <a:pt x="46" y="69"/>
                    </a:lnTo>
                    <a:lnTo>
                      <a:pt x="535" y="160"/>
                    </a:lnTo>
                    <a:lnTo>
                      <a:pt x="1110" y="274"/>
                    </a:lnTo>
                    <a:lnTo>
                      <a:pt x="1099" y="303"/>
                    </a:lnTo>
                    <a:lnTo>
                      <a:pt x="710" y="229"/>
                    </a:lnTo>
                    <a:lnTo>
                      <a:pt x="36" y="93"/>
                    </a:lnTo>
                    <a:lnTo>
                      <a:pt x="36" y="112"/>
                    </a:lnTo>
                    <a:lnTo>
                      <a:pt x="505" y="210"/>
                    </a:lnTo>
                    <a:lnTo>
                      <a:pt x="1077" y="327"/>
                    </a:lnTo>
                    <a:lnTo>
                      <a:pt x="1067" y="353"/>
                    </a:lnTo>
                    <a:lnTo>
                      <a:pt x="1067" y="3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8" name="Freeform 230"/>
              <p:cNvSpPr>
                <a:spLocks/>
              </p:cNvSpPr>
              <p:nvPr/>
            </p:nvSpPr>
            <p:spPr bwMode="auto">
              <a:xfrm>
                <a:off x="3916" y="3524"/>
                <a:ext cx="59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20" y="4"/>
                  </a:cxn>
                  <a:cxn ang="0">
                    <a:pos x="24" y="6"/>
                  </a:cxn>
                  <a:cxn ang="0">
                    <a:pos x="33" y="8"/>
                  </a:cxn>
                  <a:cxn ang="0">
                    <a:pos x="37" y="8"/>
                  </a:cxn>
                  <a:cxn ang="0">
                    <a:pos x="41" y="9"/>
                  </a:cxn>
                  <a:cxn ang="0">
                    <a:pos x="47" y="9"/>
                  </a:cxn>
                  <a:cxn ang="0">
                    <a:pos x="53" y="9"/>
                  </a:cxn>
                  <a:cxn ang="0">
                    <a:pos x="58" y="9"/>
                  </a:cxn>
                  <a:cxn ang="0">
                    <a:pos x="63" y="9"/>
                  </a:cxn>
                  <a:cxn ang="0">
                    <a:pos x="67" y="8"/>
                  </a:cxn>
                  <a:cxn ang="0">
                    <a:pos x="73" y="8"/>
                  </a:cxn>
                  <a:cxn ang="0">
                    <a:pos x="77" y="7"/>
                  </a:cxn>
                  <a:cxn ang="0">
                    <a:pos x="81" y="7"/>
                  </a:cxn>
                  <a:cxn ang="0">
                    <a:pos x="86" y="6"/>
                  </a:cxn>
                  <a:cxn ang="0">
                    <a:pos x="90" y="6"/>
                  </a:cxn>
                  <a:cxn ang="0">
                    <a:pos x="96" y="4"/>
                  </a:cxn>
                  <a:cxn ang="0">
                    <a:pos x="102" y="4"/>
                  </a:cxn>
                  <a:cxn ang="0">
                    <a:pos x="104" y="4"/>
                  </a:cxn>
                  <a:cxn ang="0">
                    <a:pos x="106" y="4"/>
                  </a:cxn>
                  <a:cxn ang="0">
                    <a:pos x="118" y="23"/>
                  </a:cxn>
                  <a:cxn ang="0">
                    <a:pos x="116" y="23"/>
                  </a:cxn>
                  <a:cxn ang="0">
                    <a:pos x="111" y="24"/>
                  </a:cxn>
                  <a:cxn ang="0">
                    <a:pos x="104" y="25"/>
                  </a:cxn>
                  <a:cxn ang="0">
                    <a:pos x="96" y="29"/>
                  </a:cxn>
                  <a:cxn ang="0">
                    <a:pos x="90" y="29"/>
                  </a:cxn>
                  <a:cxn ang="0">
                    <a:pos x="84" y="30"/>
                  </a:cxn>
                  <a:cxn ang="0">
                    <a:pos x="79" y="30"/>
                  </a:cxn>
                  <a:cxn ang="0">
                    <a:pos x="74" y="32"/>
                  </a:cxn>
                  <a:cxn ang="0">
                    <a:pos x="68" y="32"/>
                  </a:cxn>
                  <a:cxn ang="0">
                    <a:pos x="62" y="33"/>
                  </a:cxn>
                  <a:cxn ang="0">
                    <a:pos x="55" y="33"/>
                  </a:cxn>
                  <a:cxn ang="0">
                    <a:pos x="50" y="34"/>
                  </a:cxn>
                  <a:cxn ang="0">
                    <a:pos x="44" y="33"/>
                  </a:cxn>
                  <a:cxn ang="0">
                    <a:pos x="38" y="32"/>
                  </a:cxn>
                  <a:cxn ang="0">
                    <a:pos x="33" y="31"/>
                  </a:cxn>
                  <a:cxn ang="0">
                    <a:pos x="28" y="31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5" y="22"/>
                  </a:cxn>
                  <a:cxn ang="0">
                    <a:pos x="2" y="19"/>
                  </a:cxn>
                  <a:cxn ang="0">
                    <a:pos x="0" y="18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18" h="34">
                    <a:moveTo>
                      <a:pt x="9" y="0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20" y="4"/>
                    </a:lnTo>
                    <a:lnTo>
                      <a:pt x="24" y="6"/>
                    </a:lnTo>
                    <a:lnTo>
                      <a:pt x="33" y="8"/>
                    </a:lnTo>
                    <a:lnTo>
                      <a:pt x="37" y="8"/>
                    </a:lnTo>
                    <a:lnTo>
                      <a:pt x="41" y="9"/>
                    </a:lnTo>
                    <a:lnTo>
                      <a:pt x="47" y="9"/>
                    </a:lnTo>
                    <a:lnTo>
                      <a:pt x="53" y="9"/>
                    </a:lnTo>
                    <a:lnTo>
                      <a:pt x="58" y="9"/>
                    </a:lnTo>
                    <a:lnTo>
                      <a:pt x="63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77" y="7"/>
                    </a:lnTo>
                    <a:lnTo>
                      <a:pt x="81" y="7"/>
                    </a:lnTo>
                    <a:lnTo>
                      <a:pt x="86" y="6"/>
                    </a:lnTo>
                    <a:lnTo>
                      <a:pt x="90" y="6"/>
                    </a:lnTo>
                    <a:lnTo>
                      <a:pt x="96" y="4"/>
                    </a:lnTo>
                    <a:lnTo>
                      <a:pt x="102" y="4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18" y="23"/>
                    </a:lnTo>
                    <a:lnTo>
                      <a:pt x="116" y="23"/>
                    </a:lnTo>
                    <a:lnTo>
                      <a:pt x="111" y="24"/>
                    </a:lnTo>
                    <a:lnTo>
                      <a:pt x="104" y="25"/>
                    </a:lnTo>
                    <a:lnTo>
                      <a:pt x="96" y="29"/>
                    </a:lnTo>
                    <a:lnTo>
                      <a:pt x="90" y="29"/>
                    </a:lnTo>
                    <a:lnTo>
                      <a:pt x="84" y="30"/>
                    </a:lnTo>
                    <a:lnTo>
                      <a:pt x="79" y="30"/>
                    </a:lnTo>
                    <a:lnTo>
                      <a:pt x="74" y="32"/>
                    </a:lnTo>
                    <a:lnTo>
                      <a:pt x="68" y="32"/>
                    </a:lnTo>
                    <a:lnTo>
                      <a:pt x="62" y="33"/>
                    </a:lnTo>
                    <a:lnTo>
                      <a:pt x="55" y="33"/>
                    </a:lnTo>
                    <a:lnTo>
                      <a:pt x="50" y="34"/>
                    </a:lnTo>
                    <a:lnTo>
                      <a:pt x="44" y="33"/>
                    </a:lnTo>
                    <a:lnTo>
                      <a:pt x="38" y="32"/>
                    </a:lnTo>
                    <a:lnTo>
                      <a:pt x="33" y="31"/>
                    </a:lnTo>
                    <a:lnTo>
                      <a:pt x="28" y="31"/>
                    </a:lnTo>
                    <a:lnTo>
                      <a:pt x="19" y="29"/>
                    </a:lnTo>
                    <a:lnTo>
                      <a:pt x="11" y="25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19" name="Freeform 231"/>
              <p:cNvSpPr>
                <a:spLocks/>
              </p:cNvSpPr>
              <p:nvPr/>
            </p:nvSpPr>
            <p:spPr bwMode="auto">
              <a:xfrm>
                <a:off x="3884" y="3524"/>
                <a:ext cx="41" cy="47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3" y="0"/>
                  </a:cxn>
                  <a:cxn ang="0">
                    <a:pos x="83" y="21"/>
                  </a:cxn>
                  <a:cxn ang="0">
                    <a:pos x="11" y="93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83" h="93">
                    <a:moveTo>
                      <a:pt x="0" y="70"/>
                    </a:moveTo>
                    <a:lnTo>
                      <a:pt x="73" y="0"/>
                    </a:lnTo>
                    <a:lnTo>
                      <a:pt x="83" y="21"/>
                    </a:lnTo>
                    <a:lnTo>
                      <a:pt x="11" y="93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0" name="Freeform 232"/>
              <p:cNvSpPr>
                <a:spLocks/>
              </p:cNvSpPr>
              <p:nvPr/>
            </p:nvSpPr>
            <p:spPr bwMode="auto">
              <a:xfrm>
                <a:off x="3873" y="3525"/>
                <a:ext cx="12" cy="6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122"/>
                  </a:cxn>
                  <a:cxn ang="0">
                    <a:pos x="23" y="130"/>
                  </a:cxn>
                  <a:cxn ang="0">
                    <a:pos x="22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3" h="130">
                    <a:moveTo>
                      <a:pt x="0" y="3"/>
                    </a:moveTo>
                    <a:lnTo>
                      <a:pt x="3" y="122"/>
                    </a:lnTo>
                    <a:lnTo>
                      <a:pt x="23" y="130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1" name="Freeform 233"/>
              <p:cNvSpPr>
                <a:spLocks/>
              </p:cNvSpPr>
              <p:nvPr/>
            </p:nvSpPr>
            <p:spPr bwMode="auto">
              <a:xfrm>
                <a:off x="3738" y="3678"/>
                <a:ext cx="116" cy="49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232" y="0"/>
                  </a:cxn>
                  <a:cxn ang="0">
                    <a:pos x="232" y="29"/>
                  </a:cxn>
                  <a:cxn ang="0">
                    <a:pos x="59" y="98"/>
                  </a:cxn>
                  <a:cxn ang="0">
                    <a:pos x="0" y="96"/>
                  </a:cxn>
                  <a:cxn ang="0">
                    <a:pos x="0" y="96"/>
                  </a:cxn>
                </a:cxnLst>
                <a:rect l="0" t="0" r="r" b="b"/>
                <a:pathLst>
                  <a:path w="232" h="98">
                    <a:moveTo>
                      <a:pt x="0" y="96"/>
                    </a:moveTo>
                    <a:lnTo>
                      <a:pt x="232" y="0"/>
                    </a:lnTo>
                    <a:lnTo>
                      <a:pt x="232" y="29"/>
                    </a:lnTo>
                    <a:lnTo>
                      <a:pt x="59" y="98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2" name="Freeform 234"/>
              <p:cNvSpPr>
                <a:spLocks/>
              </p:cNvSpPr>
              <p:nvPr/>
            </p:nvSpPr>
            <p:spPr bwMode="auto">
              <a:xfrm>
                <a:off x="3846" y="3682"/>
                <a:ext cx="50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5"/>
                  </a:cxn>
                  <a:cxn ang="0">
                    <a:pos x="5" y="22"/>
                  </a:cxn>
                  <a:cxn ang="0">
                    <a:pos x="11" y="24"/>
                  </a:cxn>
                  <a:cxn ang="0">
                    <a:pos x="18" y="27"/>
                  </a:cxn>
                  <a:cxn ang="0">
                    <a:pos x="24" y="28"/>
                  </a:cxn>
                  <a:cxn ang="0">
                    <a:pos x="30" y="29"/>
                  </a:cxn>
                  <a:cxn ang="0">
                    <a:pos x="38" y="30"/>
                  </a:cxn>
                  <a:cxn ang="0">
                    <a:pos x="46" y="33"/>
                  </a:cxn>
                  <a:cxn ang="0">
                    <a:pos x="53" y="31"/>
                  </a:cxn>
                  <a:cxn ang="0">
                    <a:pos x="61" y="31"/>
                  </a:cxn>
                  <a:cxn ang="0">
                    <a:pos x="68" y="30"/>
                  </a:cxn>
                  <a:cxn ang="0">
                    <a:pos x="74" y="29"/>
                  </a:cxn>
                  <a:cxn ang="0">
                    <a:pos x="78" y="27"/>
                  </a:cxn>
                  <a:cxn ang="0">
                    <a:pos x="83" y="26"/>
                  </a:cxn>
                  <a:cxn ang="0">
                    <a:pos x="87" y="24"/>
                  </a:cxn>
                  <a:cxn ang="0">
                    <a:pos x="91" y="23"/>
                  </a:cxn>
                  <a:cxn ang="0">
                    <a:pos x="96" y="17"/>
                  </a:cxn>
                  <a:cxn ang="0">
                    <a:pos x="99" y="14"/>
                  </a:cxn>
                  <a:cxn ang="0">
                    <a:pos x="101" y="12"/>
                  </a:cxn>
                  <a:cxn ang="0">
                    <a:pos x="101" y="12"/>
                  </a:cxn>
                  <a:cxn ang="0">
                    <a:pos x="77" y="2"/>
                  </a:cxn>
                  <a:cxn ang="0">
                    <a:pos x="76" y="4"/>
                  </a:cxn>
                  <a:cxn ang="0">
                    <a:pos x="72" y="6"/>
                  </a:cxn>
                  <a:cxn ang="0">
                    <a:pos x="67" y="7"/>
                  </a:cxn>
                  <a:cxn ang="0">
                    <a:pos x="62" y="8"/>
                  </a:cxn>
                  <a:cxn ang="0">
                    <a:pos x="56" y="9"/>
                  </a:cxn>
                  <a:cxn ang="0">
                    <a:pos x="48" y="10"/>
                  </a:cxn>
                  <a:cxn ang="0">
                    <a:pos x="39" y="9"/>
                  </a:cxn>
                  <a:cxn ang="0">
                    <a:pos x="33" y="8"/>
                  </a:cxn>
                  <a:cxn ang="0">
                    <a:pos x="27" y="7"/>
                  </a:cxn>
                  <a:cxn ang="0">
                    <a:pos x="24" y="5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101" h="33">
                    <a:moveTo>
                      <a:pt x="0" y="13"/>
                    </a:moveTo>
                    <a:lnTo>
                      <a:pt x="0" y="15"/>
                    </a:lnTo>
                    <a:lnTo>
                      <a:pt x="5" y="22"/>
                    </a:lnTo>
                    <a:lnTo>
                      <a:pt x="11" y="24"/>
                    </a:lnTo>
                    <a:lnTo>
                      <a:pt x="18" y="27"/>
                    </a:lnTo>
                    <a:lnTo>
                      <a:pt x="24" y="28"/>
                    </a:lnTo>
                    <a:lnTo>
                      <a:pt x="30" y="29"/>
                    </a:lnTo>
                    <a:lnTo>
                      <a:pt x="38" y="30"/>
                    </a:lnTo>
                    <a:lnTo>
                      <a:pt x="46" y="33"/>
                    </a:lnTo>
                    <a:lnTo>
                      <a:pt x="53" y="31"/>
                    </a:lnTo>
                    <a:lnTo>
                      <a:pt x="61" y="31"/>
                    </a:lnTo>
                    <a:lnTo>
                      <a:pt x="68" y="30"/>
                    </a:lnTo>
                    <a:lnTo>
                      <a:pt x="74" y="29"/>
                    </a:lnTo>
                    <a:lnTo>
                      <a:pt x="78" y="27"/>
                    </a:lnTo>
                    <a:lnTo>
                      <a:pt x="83" y="26"/>
                    </a:lnTo>
                    <a:lnTo>
                      <a:pt x="87" y="24"/>
                    </a:lnTo>
                    <a:lnTo>
                      <a:pt x="91" y="23"/>
                    </a:lnTo>
                    <a:lnTo>
                      <a:pt x="96" y="17"/>
                    </a:lnTo>
                    <a:lnTo>
                      <a:pt x="99" y="14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77" y="2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7" y="7"/>
                    </a:lnTo>
                    <a:lnTo>
                      <a:pt x="62" y="8"/>
                    </a:lnTo>
                    <a:lnTo>
                      <a:pt x="56" y="9"/>
                    </a:lnTo>
                    <a:lnTo>
                      <a:pt x="48" y="10"/>
                    </a:lnTo>
                    <a:lnTo>
                      <a:pt x="39" y="9"/>
                    </a:lnTo>
                    <a:lnTo>
                      <a:pt x="33" y="8"/>
                    </a:lnTo>
                    <a:lnTo>
                      <a:pt x="27" y="7"/>
                    </a:lnTo>
                    <a:lnTo>
                      <a:pt x="24" y="5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3" name="Freeform 235"/>
              <p:cNvSpPr>
                <a:spLocks/>
              </p:cNvSpPr>
              <p:nvPr/>
            </p:nvSpPr>
            <p:spPr bwMode="auto">
              <a:xfrm>
                <a:off x="3961" y="3688"/>
                <a:ext cx="26" cy="3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1" y="1"/>
                  </a:cxn>
                  <a:cxn ang="0">
                    <a:pos x="39" y="9"/>
                  </a:cxn>
                  <a:cxn ang="0">
                    <a:pos x="42" y="13"/>
                  </a:cxn>
                  <a:cxn ang="0">
                    <a:pos x="46" y="19"/>
                  </a:cxn>
                  <a:cxn ang="0">
                    <a:pos x="49" y="27"/>
                  </a:cxn>
                  <a:cxn ang="0">
                    <a:pos x="51" y="36"/>
                  </a:cxn>
                  <a:cxn ang="0">
                    <a:pos x="50" y="43"/>
                  </a:cxn>
                  <a:cxn ang="0">
                    <a:pos x="47" y="51"/>
                  </a:cxn>
                  <a:cxn ang="0">
                    <a:pos x="42" y="57"/>
                  </a:cxn>
                  <a:cxn ang="0">
                    <a:pos x="37" y="63"/>
                  </a:cxn>
                  <a:cxn ang="0">
                    <a:pos x="32" y="68"/>
                  </a:cxn>
                  <a:cxn ang="0">
                    <a:pos x="28" y="72"/>
                  </a:cxn>
                  <a:cxn ang="0">
                    <a:pos x="25" y="74"/>
                  </a:cxn>
                  <a:cxn ang="0">
                    <a:pos x="23" y="75"/>
                  </a:cxn>
                  <a:cxn ang="0">
                    <a:pos x="0" y="55"/>
                  </a:cxn>
                  <a:cxn ang="0">
                    <a:pos x="2" y="53"/>
                  </a:cxn>
                  <a:cxn ang="0">
                    <a:pos x="7" y="48"/>
                  </a:cxn>
                  <a:cxn ang="0">
                    <a:pos x="8" y="44"/>
                  </a:cxn>
                  <a:cxn ang="0">
                    <a:pos x="12" y="40"/>
                  </a:cxn>
                  <a:cxn ang="0">
                    <a:pos x="13" y="33"/>
                  </a:cxn>
                  <a:cxn ang="0">
                    <a:pos x="14" y="28"/>
                  </a:cxn>
                  <a:cxn ang="0">
                    <a:pos x="13" y="21"/>
                  </a:cxn>
                  <a:cxn ang="0">
                    <a:pos x="12" y="15"/>
                  </a:cxn>
                  <a:cxn ang="0">
                    <a:pos x="11" y="11"/>
                  </a:cxn>
                  <a:cxn ang="0">
                    <a:pos x="9" y="9"/>
                  </a:cxn>
                  <a:cxn ang="0">
                    <a:pos x="7" y="5"/>
                  </a:cxn>
                  <a:cxn ang="0">
                    <a:pos x="6" y="4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51" h="75">
                    <a:moveTo>
                      <a:pt x="28" y="0"/>
                    </a:moveTo>
                    <a:lnTo>
                      <a:pt x="31" y="1"/>
                    </a:lnTo>
                    <a:lnTo>
                      <a:pt x="39" y="9"/>
                    </a:lnTo>
                    <a:lnTo>
                      <a:pt x="42" y="13"/>
                    </a:lnTo>
                    <a:lnTo>
                      <a:pt x="46" y="19"/>
                    </a:lnTo>
                    <a:lnTo>
                      <a:pt x="49" y="27"/>
                    </a:lnTo>
                    <a:lnTo>
                      <a:pt x="51" y="36"/>
                    </a:lnTo>
                    <a:lnTo>
                      <a:pt x="50" y="43"/>
                    </a:lnTo>
                    <a:lnTo>
                      <a:pt x="47" y="51"/>
                    </a:lnTo>
                    <a:lnTo>
                      <a:pt x="42" y="57"/>
                    </a:lnTo>
                    <a:lnTo>
                      <a:pt x="37" y="63"/>
                    </a:lnTo>
                    <a:lnTo>
                      <a:pt x="32" y="68"/>
                    </a:lnTo>
                    <a:lnTo>
                      <a:pt x="28" y="72"/>
                    </a:lnTo>
                    <a:lnTo>
                      <a:pt x="25" y="74"/>
                    </a:lnTo>
                    <a:lnTo>
                      <a:pt x="23" y="75"/>
                    </a:lnTo>
                    <a:lnTo>
                      <a:pt x="0" y="55"/>
                    </a:lnTo>
                    <a:lnTo>
                      <a:pt x="2" y="53"/>
                    </a:lnTo>
                    <a:lnTo>
                      <a:pt x="7" y="48"/>
                    </a:lnTo>
                    <a:lnTo>
                      <a:pt x="8" y="44"/>
                    </a:lnTo>
                    <a:lnTo>
                      <a:pt x="12" y="40"/>
                    </a:lnTo>
                    <a:lnTo>
                      <a:pt x="13" y="33"/>
                    </a:lnTo>
                    <a:lnTo>
                      <a:pt x="14" y="28"/>
                    </a:lnTo>
                    <a:lnTo>
                      <a:pt x="13" y="21"/>
                    </a:lnTo>
                    <a:lnTo>
                      <a:pt x="12" y="15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4" name="Freeform 236"/>
              <p:cNvSpPr>
                <a:spLocks/>
              </p:cNvSpPr>
              <p:nvPr/>
            </p:nvSpPr>
            <p:spPr bwMode="auto">
              <a:xfrm>
                <a:off x="3943" y="3688"/>
                <a:ext cx="11" cy="21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42"/>
                  </a:cxn>
                  <a:cxn ang="0">
                    <a:pos x="24" y="42"/>
                  </a:cxn>
                  <a:cxn ang="0">
                    <a:pos x="24" y="0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24" h="42">
                    <a:moveTo>
                      <a:pt x="1" y="4"/>
                    </a:moveTo>
                    <a:lnTo>
                      <a:pt x="0" y="42"/>
                    </a:lnTo>
                    <a:lnTo>
                      <a:pt x="24" y="42"/>
                    </a:lnTo>
                    <a:lnTo>
                      <a:pt x="24" y="0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5" name="Freeform 237"/>
              <p:cNvSpPr>
                <a:spLocks/>
              </p:cNvSpPr>
              <p:nvPr/>
            </p:nvSpPr>
            <p:spPr bwMode="auto">
              <a:xfrm>
                <a:off x="3120" y="3576"/>
                <a:ext cx="52" cy="1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0" y="25"/>
                  </a:cxn>
                  <a:cxn ang="0">
                    <a:pos x="54" y="35"/>
                  </a:cxn>
                  <a:cxn ang="0">
                    <a:pos x="104" y="9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35">
                    <a:moveTo>
                      <a:pt x="49" y="0"/>
                    </a:moveTo>
                    <a:lnTo>
                      <a:pt x="0" y="25"/>
                    </a:lnTo>
                    <a:lnTo>
                      <a:pt x="54" y="35"/>
                    </a:lnTo>
                    <a:lnTo>
                      <a:pt x="104" y="9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6" name="Freeform 238"/>
              <p:cNvSpPr>
                <a:spLocks/>
              </p:cNvSpPr>
              <p:nvPr/>
            </p:nvSpPr>
            <p:spPr bwMode="auto">
              <a:xfrm>
                <a:off x="3638" y="3826"/>
                <a:ext cx="16" cy="4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85"/>
                  </a:cxn>
                  <a:cxn ang="0">
                    <a:pos x="31" y="89"/>
                  </a:cxn>
                  <a:cxn ang="0">
                    <a:pos x="29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1" h="89">
                    <a:moveTo>
                      <a:pt x="0" y="10"/>
                    </a:moveTo>
                    <a:lnTo>
                      <a:pt x="1" y="85"/>
                    </a:lnTo>
                    <a:lnTo>
                      <a:pt x="31" y="89"/>
                    </a:lnTo>
                    <a:lnTo>
                      <a:pt x="29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7" name="Freeform 239"/>
              <p:cNvSpPr>
                <a:spLocks/>
              </p:cNvSpPr>
              <p:nvPr/>
            </p:nvSpPr>
            <p:spPr bwMode="auto">
              <a:xfrm>
                <a:off x="2892" y="3747"/>
                <a:ext cx="15" cy="15"/>
              </a:xfrm>
              <a:custGeom>
                <a:avLst/>
                <a:gdLst/>
                <a:ahLst/>
                <a:cxnLst>
                  <a:cxn ang="0">
                    <a:pos x="16" y="31"/>
                  </a:cxn>
                  <a:cxn ang="0">
                    <a:pos x="20" y="30"/>
                  </a:cxn>
                  <a:cxn ang="0">
                    <a:pos x="25" y="26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8" y="10"/>
                  </a:cxn>
                  <a:cxn ang="0">
                    <a:pos x="25" y="4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9" y="1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9" y="30"/>
                  </a:cxn>
                  <a:cxn ang="0">
                    <a:pos x="16" y="31"/>
                  </a:cxn>
                  <a:cxn ang="0">
                    <a:pos x="16" y="31"/>
                  </a:cxn>
                </a:cxnLst>
                <a:rect l="0" t="0" r="r" b="b"/>
                <a:pathLst>
                  <a:path w="29" h="31">
                    <a:moveTo>
                      <a:pt x="16" y="31"/>
                    </a:moveTo>
                    <a:lnTo>
                      <a:pt x="20" y="30"/>
                    </a:lnTo>
                    <a:lnTo>
                      <a:pt x="25" y="26"/>
                    </a:lnTo>
                    <a:lnTo>
                      <a:pt x="28" y="21"/>
                    </a:lnTo>
                    <a:lnTo>
                      <a:pt x="29" y="16"/>
                    </a:lnTo>
                    <a:lnTo>
                      <a:pt x="28" y="10"/>
                    </a:lnTo>
                    <a:lnTo>
                      <a:pt x="25" y="4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9" y="30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BFB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8" name="Freeform 240"/>
              <p:cNvSpPr>
                <a:spLocks/>
              </p:cNvSpPr>
              <p:nvPr/>
            </p:nvSpPr>
            <p:spPr bwMode="auto">
              <a:xfrm>
                <a:off x="2893" y="3747"/>
                <a:ext cx="22" cy="2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1" y="6"/>
                  </a:cxn>
                  <a:cxn ang="0">
                    <a:pos x="34" y="16"/>
                  </a:cxn>
                  <a:cxn ang="0">
                    <a:pos x="34" y="26"/>
                  </a:cxn>
                  <a:cxn ang="0">
                    <a:pos x="27" y="35"/>
                  </a:cxn>
                  <a:cxn ang="0">
                    <a:pos x="20" y="38"/>
                  </a:cxn>
                  <a:cxn ang="0">
                    <a:pos x="10" y="38"/>
                  </a:cxn>
                  <a:cxn ang="0">
                    <a:pos x="0" y="36"/>
                  </a:cxn>
                  <a:cxn ang="0">
                    <a:pos x="8" y="42"/>
                  </a:cxn>
                  <a:cxn ang="0">
                    <a:pos x="17" y="44"/>
                  </a:cxn>
                  <a:cxn ang="0">
                    <a:pos x="27" y="44"/>
                  </a:cxn>
                  <a:cxn ang="0">
                    <a:pos x="38" y="38"/>
                  </a:cxn>
                  <a:cxn ang="0">
                    <a:pos x="43" y="28"/>
                  </a:cxn>
                  <a:cxn ang="0">
                    <a:pos x="43" y="17"/>
                  </a:cxn>
                  <a:cxn ang="0">
                    <a:pos x="40" y="8"/>
                  </a:cxn>
                  <a:cxn ang="0">
                    <a:pos x="34" y="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3" h="44">
                    <a:moveTo>
                      <a:pt x="27" y="0"/>
                    </a:moveTo>
                    <a:lnTo>
                      <a:pt x="31" y="6"/>
                    </a:lnTo>
                    <a:lnTo>
                      <a:pt x="34" y="16"/>
                    </a:lnTo>
                    <a:lnTo>
                      <a:pt x="34" y="26"/>
                    </a:lnTo>
                    <a:lnTo>
                      <a:pt x="27" y="35"/>
                    </a:lnTo>
                    <a:lnTo>
                      <a:pt x="20" y="38"/>
                    </a:lnTo>
                    <a:lnTo>
                      <a:pt x="10" y="38"/>
                    </a:lnTo>
                    <a:lnTo>
                      <a:pt x="0" y="36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7" y="44"/>
                    </a:lnTo>
                    <a:lnTo>
                      <a:pt x="38" y="38"/>
                    </a:lnTo>
                    <a:lnTo>
                      <a:pt x="43" y="28"/>
                    </a:lnTo>
                    <a:lnTo>
                      <a:pt x="43" y="17"/>
                    </a:lnTo>
                    <a:lnTo>
                      <a:pt x="40" y="8"/>
                    </a:lnTo>
                    <a:lnTo>
                      <a:pt x="34" y="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37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29" name="Freeform 241"/>
              <p:cNvSpPr>
                <a:spLocks/>
              </p:cNvSpPr>
              <p:nvPr/>
            </p:nvSpPr>
            <p:spPr bwMode="auto">
              <a:xfrm>
                <a:off x="3133" y="3647"/>
                <a:ext cx="16" cy="16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22" y="31"/>
                  </a:cxn>
                  <a:cxn ang="0">
                    <a:pos x="27" y="27"/>
                  </a:cxn>
                  <a:cxn ang="0">
                    <a:pos x="30" y="22"/>
                  </a:cxn>
                  <a:cxn ang="0">
                    <a:pos x="33" y="17"/>
                  </a:cxn>
                  <a:cxn ang="0">
                    <a:pos x="30" y="10"/>
                  </a:cxn>
                  <a:cxn ang="0">
                    <a:pos x="27" y="5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6" y="5"/>
                  </a:cxn>
                  <a:cxn ang="0">
                    <a:pos x="1" y="10"/>
                  </a:cxn>
                  <a:cxn ang="0">
                    <a:pos x="0" y="17"/>
                  </a:cxn>
                  <a:cxn ang="0">
                    <a:pos x="1" y="22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6" y="33"/>
                  </a:cxn>
                  <a:cxn ang="0">
                    <a:pos x="16" y="33"/>
                  </a:cxn>
                </a:cxnLst>
                <a:rect l="0" t="0" r="r" b="b"/>
                <a:pathLst>
                  <a:path w="33" h="33">
                    <a:moveTo>
                      <a:pt x="16" y="33"/>
                    </a:moveTo>
                    <a:lnTo>
                      <a:pt x="22" y="31"/>
                    </a:lnTo>
                    <a:lnTo>
                      <a:pt x="27" y="27"/>
                    </a:lnTo>
                    <a:lnTo>
                      <a:pt x="30" y="22"/>
                    </a:lnTo>
                    <a:lnTo>
                      <a:pt x="33" y="17"/>
                    </a:lnTo>
                    <a:lnTo>
                      <a:pt x="30" y="10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2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BFB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0" name="Freeform 242"/>
              <p:cNvSpPr>
                <a:spLocks/>
              </p:cNvSpPr>
              <p:nvPr/>
            </p:nvSpPr>
            <p:spPr bwMode="auto">
              <a:xfrm>
                <a:off x="3135" y="3647"/>
                <a:ext cx="22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1" y="7"/>
                  </a:cxn>
                  <a:cxn ang="0">
                    <a:pos x="33" y="17"/>
                  </a:cxn>
                  <a:cxn ang="0">
                    <a:pos x="31" y="26"/>
                  </a:cxn>
                  <a:cxn ang="0">
                    <a:pos x="24" y="34"/>
                  </a:cxn>
                  <a:cxn ang="0">
                    <a:pos x="17" y="39"/>
                  </a:cxn>
                  <a:cxn ang="0">
                    <a:pos x="9" y="39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5" y="43"/>
                  </a:cxn>
                  <a:cxn ang="0">
                    <a:pos x="27" y="43"/>
                  </a:cxn>
                  <a:cxn ang="0">
                    <a:pos x="34" y="39"/>
                  </a:cxn>
                  <a:cxn ang="0">
                    <a:pos x="41" y="28"/>
                  </a:cxn>
                  <a:cxn ang="0">
                    <a:pos x="43" y="19"/>
                  </a:cxn>
                  <a:cxn ang="0">
                    <a:pos x="38" y="7"/>
                  </a:cxn>
                  <a:cxn ang="0">
                    <a:pos x="31" y="3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43" h="43">
                    <a:moveTo>
                      <a:pt x="24" y="0"/>
                    </a:moveTo>
                    <a:lnTo>
                      <a:pt x="31" y="7"/>
                    </a:lnTo>
                    <a:lnTo>
                      <a:pt x="33" y="17"/>
                    </a:lnTo>
                    <a:lnTo>
                      <a:pt x="31" y="26"/>
                    </a:lnTo>
                    <a:lnTo>
                      <a:pt x="24" y="34"/>
                    </a:lnTo>
                    <a:lnTo>
                      <a:pt x="17" y="39"/>
                    </a:lnTo>
                    <a:lnTo>
                      <a:pt x="9" y="39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15" y="43"/>
                    </a:lnTo>
                    <a:lnTo>
                      <a:pt x="27" y="43"/>
                    </a:lnTo>
                    <a:lnTo>
                      <a:pt x="34" y="39"/>
                    </a:lnTo>
                    <a:lnTo>
                      <a:pt x="41" y="28"/>
                    </a:lnTo>
                    <a:lnTo>
                      <a:pt x="43" y="19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37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1" name="Freeform 243"/>
              <p:cNvSpPr>
                <a:spLocks/>
              </p:cNvSpPr>
              <p:nvPr/>
            </p:nvSpPr>
            <p:spPr bwMode="auto">
              <a:xfrm>
                <a:off x="2894" y="3749"/>
                <a:ext cx="10" cy="9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16" y="15"/>
                  </a:cxn>
                  <a:cxn ang="0">
                    <a:pos x="21" y="8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8"/>
                  </a:cxn>
                  <a:cxn ang="0">
                    <a:pos x="4" y="15"/>
                  </a:cxn>
                  <a:cxn ang="0">
                    <a:pos x="10" y="18"/>
                  </a:cxn>
                  <a:cxn ang="0">
                    <a:pos x="10" y="18"/>
                  </a:cxn>
                </a:cxnLst>
                <a:rect l="0" t="0" r="r" b="b"/>
                <a:pathLst>
                  <a:path w="21" h="18">
                    <a:moveTo>
                      <a:pt x="10" y="18"/>
                    </a:moveTo>
                    <a:lnTo>
                      <a:pt x="16" y="15"/>
                    </a:lnTo>
                    <a:lnTo>
                      <a:pt x="21" y="8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4" y="15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2" name="Freeform 244"/>
              <p:cNvSpPr>
                <a:spLocks/>
              </p:cNvSpPr>
              <p:nvPr/>
            </p:nvSpPr>
            <p:spPr bwMode="auto">
              <a:xfrm>
                <a:off x="3136" y="3650"/>
                <a:ext cx="9" cy="9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15" y="13"/>
                  </a:cxn>
                  <a:cxn ang="0">
                    <a:pos x="18" y="7"/>
                  </a:cxn>
                  <a:cxn ang="0">
                    <a:pos x="15" y="2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3"/>
                  </a:cxn>
                  <a:cxn ang="0">
                    <a:pos x="8" y="16"/>
                  </a:cxn>
                  <a:cxn ang="0">
                    <a:pos x="8" y="16"/>
                  </a:cxn>
                </a:cxnLst>
                <a:rect l="0" t="0" r="r" b="b"/>
                <a:pathLst>
                  <a:path w="18" h="16">
                    <a:moveTo>
                      <a:pt x="8" y="16"/>
                    </a:moveTo>
                    <a:lnTo>
                      <a:pt x="15" y="13"/>
                    </a:lnTo>
                    <a:lnTo>
                      <a:pt x="18" y="7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3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3" name="Freeform 245"/>
              <p:cNvSpPr>
                <a:spLocks/>
              </p:cNvSpPr>
              <p:nvPr/>
            </p:nvSpPr>
            <p:spPr bwMode="auto">
              <a:xfrm>
                <a:off x="2814" y="3641"/>
                <a:ext cx="924" cy="238"/>
              </a:xfrm>
              <a:custGeom>
                <a:avLst/>
                <a:gdLst/>
                <a:ahLst/>
                <a:cxnLst>
                  <a:cxn ang="0">
                    <a:pos x="975" y="297"/>
                  </a:cxn>
                  <a:cxn ang="0">
                    <a:pos x="391" y="154"/>
                  </a:cxn>
                  <a:cxn ang="0">
                    <a:pos x="409" y="158"/>
                  </a:cxn>
                  <a:cxn ang="0">
                    <a:pos x="434" y="162"/>
                  </a:cxn>
                  <a:cxn ang="0">
                    <a:pos x="470" y="168"/>
                  </a:cxn>
                  <a:cxn ang="0">
                    <a:pos x="512" y="177"/>
                  </a:cxn>
                  <a:cxn ang="0">
                    <a:pos x="559" y="187"/>
                  </a:cxn>
                  <a:cxn ang="0">
                    <a:pos x="612" y="196"/>
                  </a:cxn>
                  <a:cxn ang="0">
                    <a:pos x="666" y="207"/>
                  </a:cxn>
                  <a:cxn ang="0">
                    <a:pos x="720" y="217"/>
                  </a:cxn>
                  <a:cxn ang="0">
                    <a:pos x="774" y="226"/>
                  </a:cxn>
                  <a:cxn ang="0">
                    <a:pos x="823" y="236"/>
                  </a:cxn>
                  <a:cxn ang="0">
                    <a:pos x="869" y="246"/>
                  </a:cxn>
                  <a:cxn ang="0">
                    <a:pos x="908" y="252"/>
                  </a:cxn>
                  <a:cxn ang="0">
                    <a:pos x="940" y="259"/>
                  </a:cxn>
                  <a:cxn ang="0">
                    <a:pos x="963" y="263"/>
                  </a:cxn>
                  <a:cxn ang="0">
                    <a:pos x="977" y="265"/>
                  </a:cxn>
                  <a:cxn ang="0">
                    <a:pos x="998" y="269"/>
                  </a:cxn>
                  <a:cxn ang="0">
                    <a:pos x="1031" y="275"/>
                  </a:cxn>
                  <a:cxn ang="0">
                    <a:pos x="1072" y="284"/>
                  </a:cxn>
                  <a:cxn ang="0">
                    <a:pos x="1124" y="294"/>
                  </a:cxn>
                  <a:cxn ang="0">
                    <a:pos x="1181" y="305"/>
                  </a:cxn>
                  <a:cxn ang="0">
                    <a:pos x="1242" y="314"/>
                  </a:cxn>
                  <a:cxn ang="0">
                    <a:pos x="1307" y="328"/>
                  </a:cxn>
                  <a:cxn ang="0">
                    <a:pos x="1371" y="339"/>
                  </a:cxn>
                  <a:cxn ang="0">
                    <a:pos x="1432" y="351"/>
                  </a:cxn>
                  <a:cxn ang="0">
                    <a:pos x="1491" y="363"/>
                  </a:cxn>
                  <a:cxn ang="0">
                    <a:pos x="1545" y="372"/>
                  </a:cxn>
                  <a:cxn ang="0">
                    <a:pos x="1591" y="381"/>
                  </a:cxn>
                  <a:cxn ang="0">
                    <a:pos x="1628" y="388"/>
                  </a:cxn>
                  <a:cxn ang="0">
                    <a:pos x="1652" y="393"/>
                  </a:cxn>
                  <a:cxn ang="0">
                    <a:pos x="1658" y="355"/>
                  </a:cxn>
                  <a:cxn ang="0">
                    <a:pos x="28" y="67"/>
                  </a:cxn>
                  <a:cxn ang="0">
                    <a:pos x="46" y="54"/>
                  </a:cxn>
                  <a:cxn ang="0">
                    <a:pos x="72" y="40"/>
                  </a:cxn>
                  <a:cxn ang="0">
                    <a:pos x="93" y="34"/>
                  </a:cxn>
                  <a:cxn ang="0">
                    <a:pos x="115" y="29"/>
                  </a:cxn>
                  <a:cxn ang="0">
                    <a:pos x="511" y="89"/>
                  </a:cxn>
                  <a:cxn ang="0">
                    <a:pos x="1528" y="238"/>
                  </a:cxn>
                  <a:cxn ang="0">
                    <a:pos x="142" y="0"/>
                  </a:cxn>
                  <a:cxn ang="0">
                    <a:pos x="117" y="2"/>
                  </a:cxn>
                  <a:cxn ang="0">
                    <a:pos x="94" y="7"/>
                  </a:cxn>
                  <a:cxn ang="0">
                    <a:pos x="69" y="15"/>
                  </a:cxn>
                  <a:cxn ang="0">
                    <a:pos x="44" y="24"/>
                  </a:cxn>
                  <a:cxn ang="0">
                    <a:pos x="22" y="35"/>
                  </a:cxn>
                  <a:cxn ang="0">
                    <a:pos x="5" y="50"/>
                  </a:cxn>
                  <a:cxn ang="0">
                    <a:pos x="0" y="140"/>
                  </a:cxn>
                  <a:cxn ang="0">
                    <a:pos x="1449" y="427"/>
                  </a:cxn>
                  <a:cxn ang="0">
                    <a:pos x="1808" y="281"/>
                  </a:cxn>
                </a:cxnLst>
                <a:rect l="0" t="0" r="r" b="b"/>
                <a:pathLst>
                  <a:path w="1848" h="475">
                    <a:moveTo>
                      <a:pt x="1808" y="281"/>
                    </a:moveTo>
                    <a:lnTo>
                      <a:pt x="1809" y="365"/>
                    </a:lnTo>
                    <a:lnTo>
                      <a:pt x="1665" y="437"/>
                    </a:lnTo>
                    <a:lnTo>
                      <a:pt x="975" y="297"/>
                    </a:lnTo>
                    <a:lnTo>
                      <a:pt x="27" y="119"/>
                    </a:lnTo>
                    <a:lnTo>
                      <a:pt x="27" y="93"/>
                    </a:lnTo>
                    <a:lnTo>
                      <a:pt x="390" y="154"/>
                    </a:lnTo>
                    <a:lnTo>
                      <a:pt x="391" y="154"/>
                    </a:lnTo>
                    <a:lnTo>
                      <a:pt x="397" y="155"/>
                    </a:lnTo>
                    <a:lnTo>
                      <a:pt x="399" y="155"/>
                    </a:lnTo>
                    <a:lnTo>
                      <a:pt x="404" y="156"/>
                    </a:lnTo>
                    <a:lnTo>
                      <a:pt x="409" y="158"/>
                    </a:lnTo>
                    <a:lnTo>
                      <a:pt x="415" y="159"/>
                    </a:lnTo>
                    <a:lnTo>
                      <a:pt x="420" y="159"/>
                    </a:lnTo>
                    <a:lnTo>
                      <a:pt x="428" y="161"/>
                    </a:lnTo>
                    <a:lnTo>
                      <a:pt x="434" y="162"/>
                    </a:lnTo>
                    <a:lnTo>
                      <a:pt x="443" y="163"/>
                    </a:lnTo>
                    <a:lnTo>
                      <a:pt x="451" y="165"/>
                    </a:lnTo>
                    <a:lnTo>
                      <a:pt x="460" y="167"/>
                    </a:lnTo>
                    <a:lnTo>
                      <a:pt x="470" y="168"/>
                    </a:lnTo>
                    <a:lnTo>
                      <a:pt x="480" y="172"/>
                    </a:lnTo>
                    <a:lnTo>
                      <a:pt x="490" y="173"/>
                    </a:lnTo>
                    <a:lnTo>
                      <a:pt x="501" y="175"/>
                    </a:lnTo>
                    <a:lnTo>
                      <a:pt x="512" y="177"/>
                    </a:lnTo>
                    <a:lnTo>
                      <a:pt x="523" y="179"/>
                    </a:lnTo>
                    <a:lnTo>
                      <a:pt x="535" y="181"/>
                    </a:lnTo>
                    <a:lnTo>
                      <a:pt x="547" y="183"/>
                    </a:lnTo>
                    <a:lnTo>
                      <a:pt x="559" y="187"/>
                    </a:lnTo>
                    <a:lnTo>
                      <a:pt x="573" y="189"/>
                    </a:lnTo>
                    <a:lnTo>
                      <a:pt x="585" y="192"/>
                    </a:lnTo>
                    <a:lnTo>
                      <a:pt x="599" y="194"/>
                    </a:lnTo>
                    <a:lnTo>
                      <a:pt x="612" y="196"/>
                    </a:lnTo>
                    <a:lnTo>
                      <a:pt x="624" y="199"/>
                    </a:lnTo>
                    <a:lnTo>
                      <a:pt x="637" y="202"/>
                    </a:lnTo>
                    <a:lnTo>
                      <a:pt x="652" y="205"/>
                    </a:lnTo>
                    <a:lnTo>
                      <a:pt x="666" y="207"/>
                    </a:lnTo>
                    <a:lnTo>
                      <a:pt x="680" y="210"/>
                    </a:lnTo>
                    <a:lnTo>
                      <a:pt x="693" y="211"/>
                    </a:lnTo>
                    <a:lnTo>
                      <a:pt x="706" y="214"/>
                    </a:lnTo>
                    <a:lnTo>
                      <a:pt x="720" y="217"/>
                    </a:lnTo>
                    <a:lnTo>
                      <a:pt x="734" y="220"/>
                    </a:lnTo>
                    <a:lnTo>
                      <a:pt x="747" y="221"/>
                    </a:lnTo>
                    <a:lnTo>
                      <a:pt x="760" y="224"/>
                    </a:lnTo>
                    <a:lnTo>
                      <a:pt x="774" y="226"/>
                    </a:lnTo>
                    <a:lnTo>
                      <a:pt x="787" y="230"/>
                    </a:lnTo>
                    <a:lnTo>
                      <a:pt x="798" y="231"/>
                    </a:lnTo>
                    <a:lnTo>
                      <a:pt x="811" y="234"/>
                    </a:lnTo>
                    <a:lnTo>
                      <a:pt x="823" y="236"/>
                    </a:lnTo>
                    <a:lnTo>
                      <a:pt x="836" y="239"/>
                    </a:lnTo>
                    <a:lnTo>
                      <a:pt x="847" y="240"/>
                    </a:lnTo>
                    <a:lnTo>
                      <a:pt x="859" y="243"/>
                    </a:lnTo>
                    <a:lnTo>
                      <a:pt x="869" y="246"/>
                    </a:lnTo>
                    <a:lnTo>
                      <a:pt x="880" y="248"/>
                    </a:lnTo>
                    <a:lnTo>
                      <a:pt x="890" y="249"/>
                    </a:lnTo>
                    <a:lnTo>
                      <a:pt x="899" y="251"/>
                    </a:lnTo>
                    <a:lnTo>
                      <a:pt x="908" y="252"/>
                    </a:lnTo>
                    <a:lnTo>
                      <a:pt x="918" y="255"/>
                    </a:lnTo>
                    <a:lnTo>
                      <a:pt x="925" y="255"/>
                    </a:lnTo>
                    <a:lnTo>
                      <a:pt x="934" y="257"/>
                    </a:lnTo>
                    <a:lnTo>
                      <a:pt x="940" y="259"/>
                    </a:lnTo>
                    <a:lnTo>
                      <a:pt x="948" y="260"/>
                    </a:lnTo>
                    <a:lnTo>
                      <a:pt x="953" y="261"/>
                    </a:lnTo>
                    <a:lnTo>
                      <a:pt x="959" y="262"/>
                    </a:lnTo>
                    <a:lnTo>
                      <a:pt x="963" y="263"/>
                    </a:lnTo>
                    <a:lnTo>
                      <a:pt x="967" y="264"/>
                    </a:lnTo>
                    <a:lnTo>
                      <a:pt x="972" y="265"/>
                    </a:lnTo>
                    <a:lnTo>
                      <a:pt x="975" y="265"/>
                    </a:lnTo>
                    <a:lnTo>
                      <a:pt x="977" y="265"/>
                    </a:lnTo>
                    <a:lnTo>
                      <a:pt x="983" y="266"/>
                    </a:lnTo>
                    <a:lnTo>
                      <a:pt x="988" y="266"/>
                    </a:lnTo>
                    <a:lnTo>
                      <a:pt x="993" y="268"/>
                    </a:lnTo>
                    <a:lnTo>
                      <a:pt x="998" y="269"/>
                    </a:lnTo>
                    <a:lnTo>
                      <a:pt x="1007" y="270"/>
                    </a:lnTo>
                    <a:lnTo>
                      <a:pt x="1013" y="271"/>
                    </a:lnTo>
                    <a:lnTo>
                      <a:pt x="1022" y="274"/>
                    </a:lnTo>
                    <a:lnTo>
                      <a:pt x="1031" y="275"/>
                    </a:lnTo>
                    <a:lnTo>
                      <a:pt x="1041" y="278"/>
                    </a:lnTo>
                    <a:lnTo>
                      <a:pt x="1051" y="280"/>
                    </a:lnTo>
                    <a:lnTo>
                      <a:pt x="1062" y="281"/>
                    </a:lnTo>
                    <a:lnTo>
                      <a:pt x="1072" y="284"/>
                    </a:lnTo>
                    <a:lnTo>
                      <a:pt x="1085" y="286"/>
                    </a:lnTo>
                    <a:lnTo>
                      <a:pt x="1097" y="289"/>
                    </a:lnTo>
                    <a:lnTo>
                      <a:pt x="1110" y="291"/>
                    </a:lnTo>
                    <a:lnTo>
                      <a:pt x="1124" y="294"/>
                    </a:lnTo>
                    <a:lnTo>
                      <a:pt x="1138" y="296"/>
                    </a:lnTo>
                    <a:lnTo>
                      <a:pt x="1151" y="299"/>
                    </a:lnTo>
                    <a:lnTo>
                      <a:pt x="1166" y="301"/>
                    </a:lnTo>
                    <a:lnTo>
                      <a:pt x="1181" y="305"/>
                    </a:lnTo>
                    <a:lnTo>
                      <a:pt x="1197" y="307"/>
                    </a:lnTo>
                    <a:lnTo>
                      <a:pt x="1212" y="309"/>
                    </a:lnTo>
                    <a:lnTo>
                      <a:pt x="1226" y="312"/>
                    </a:lnTo>
                    <a:lnTo>
                      <a:pt x="1242" y="314"/>
                    </a:lnTo>
                    <a:lnTo>
                      <a:pt x="1258" y="319"/>
                    </a:lnTo>
                    <a:lnTo>
                      <a:pt x="1274" y="321"/>
                    </a:lnTo>
                    <a:lnTo>
                      <a:pt x="1290" y="324"/>
                    </a:lnTo>
                    <a:lnTo>
                      <a:pt x="1307" y="328"/>
                    </a:lnTo>
                    <a:lnTo>
                      <a:pt x="1324" y="332"/>
                    </a:lnTo>
                    <a:lnTo>
                      <a:pt x="1339" y="334"/>
                    </a:lnTo>
                    <a:lnTo>
                      <a:pt x="1355" y="337"/>
                    </a:lnTo>
                    <a:lnTo>
                      <a:pt x="1371" y="339"/>
                    </a:lnTo>
                    <a:lnTo>
                      <a:pt x="1386" y="343"/>
                    </a:lnTo>
                    <a:lnTo>
                      <a:pt x="1401" y="345"/>
                    </a:lnTo>
                    <a:lnTo>
                      <a:pt x="1417" y="349"/>
                    </a:lnTo>
                    <a:lnTo>
                      <a:pt x="1432" y="351"/>
                    </a:lnTo>
                    <a:lnTo>
                      <a:pt x="1448" y="354"/>
                    </a:lnTo>
                    <a:lnTo>
                      <a:pt x="1462" y="357"/>
                    </a:lnTo>
                    <a:lnTo>
                      <a:pt x="1477" y="359"/>
                    </a:lnTo>
                    <a:lnTo>
                      <a:pt x="1491" y="363"/>
                    </a:lnTo>
                    <a:lnTo>
                      <a:pt x="1505" y="365"/>
                    </a:lnTo>
                    <a:lnTo>
                      <a:pt x="1518" y="368"/>
                    </a:lnTo>
                    <a:lnTo>
                      <a:pt x="1532" y="370"/>
                    </a:lnTo>
                    <a:lnTo>
                      <a:pt x="1545" y="372"/>
                    </a:lnTo>
                    <a:lnTo>
                      <a:pt x="1558" y="376"/>
                    </a:lnTo>
                    <a:lnTo>
                      <a:pt x="1569" y="378"/>
                    </a:lnTo>
                    <a:lnTo>
                      <a:pt x="1581" y="379"/>
                    </a:lnTo>
                    <a:lnTo>
                      <a:pt x="1591" y="381"/>
                    </a:lnTo>
                    <a:lnTo>
                      <a:pt x="1601" y="383"/>
                    </a:lnTo>
                    <a:lnTo>
                      <a:pt x="1611" y="385"/>
                    </a:lnTo>
                    <a:lnTo>
                      <a:pt x="1620" y="387"/>
                    </a:lnTo>
                    <a:lnTo>
                      <a:pt x="1628" y="388"/>
                    </a:lnTo>
                    <a:lnTo>
                      <a:pt x="1635" y="391"/>
                    </a:lnTo>
                    <a:lnTo>
                      <a:pt x="1641" y="392"/>
                    </a:lnTo>
                    <a:lnTo>
                      <a:pt x="1647" y="393"/>
                    </a:lnTo>
                    <a:lnTo>
                      <a:pt x="1652" y="393"/>
                    </a:lnTo>
                    <a:lnTo>
                      <a:pt x="1657" y="395"/>
                    </a:lnTo>
                    <a:lnTo>
                      <a:pt x="1663" y="396"/>
                    </a:lnTo>
                    <a:lnTo>
                      <a:pt x="1665" y="397"/>
                    </a:lnTo>
                    <a:lnTo>
                      <a:pt x="1658" y="355"/>
                    </a:lnTo>
                    <a:lnTo>
                      <a:pt x="1337" y="301"/>
                    </a:lnTo>
                    <a:lnTo>
                      <a:pt x="707" y="182"/>
                    </a:lnTo>
                    <a:lnTo>
                      <a:pt x="27" y="69"/>
                    </a:lnTo>
                    <a:lnTo>
                      <a:pt x="28" y="67"/>
                    </a:lnTo>
                    <a:lnTo>
                      <a:pt x="34" y="64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3" y="51"/>
                    </a:lnTo>
                    <a:lnTo>
                      <a:pt x="59" y="47"/>
                    </a:lnTo>
                    <a:lnTo>
                      <a:pt x="68" y="44"/>
                    </a:lnTo>
                    <a:lnTo>
                      <a:pt x="72" y="40"/>
                    </a:lnTo>
                    <a:lnTo>
                      <a:pt x="78" y="39"/>
                    </a:lnTo>
                    <a:lnTo>
                      <a:pt x="83" y="37"/>
                    </a:lnTo>
                    <a:lnTo>
                      <a:pt x="87" y="36"/>
                    </a:lnTo>
                    <a:lnTo>
                      <a:pt x="93" y="34"/>
                    </a:lnTo>
                    <a:lnTo>
                      <a:pt x="97" y="33"/>
                    </a:lnTo>
                    <a:lnTo>
                      <a:pt x="103" y="31"/>
                    </a:lnTo>
                    <a:lnTo>
                      <a:pt x="110" y="30"/>
                    </a:lnTo>
                    <a:lnTo>
                      <a:pt x="115" y="29"/>
                    </a:lnTo>
                    <a:lnTo>
                      <a:pt x="122" y="28"/>
                    </a:lnTo>
                    <a:lnTo>
                      <a:pt x="128" y="25"/>
                    </a:lnTo>
                    <a:lnTo>
                      <a:pt x="137" y="25"/>
                    </a:lnTo>
                    <a:lnTo>
                      <a:pt x="511" y="89"/>
                    </a:lnTo>
                    <a:lnTo>
                      <a:pt x="775" y="143"/>
                    </a:lnTo>
                    <a:lnTo>
                      <a:pt x="1274" y="234"/>
                    </a:lnTo>
                    <a:lnTo>
                      <a:pt x="1494" y="274"/>
                    </a:lnTo>
                    <a:lnTo>
                      <a:pt x="1528" y="238"/>
                    </a:lnTo>
                    <a:lnTo>
                      <a:pt x="1158" y="178"/>
                    </a:lnTo>
                    <a:lnTo>
                      <a:pt x="479" y="51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38" y="0"/>
                    </a:lnTo>
                    <a:lnTo>
                      <a:pt x="131" y="1"/>
                    </a:lnTo>
                    <a:lnTo>
                      <a:pt x="123" y="2"/>
                    </a:lnTo>
                    <a:lnTo>
                      <a:pt x="117" y="2"/>
                    </a:lnTo>
                    <a:lnTo>
                      <a:pt x="112" y="4"/>
                    </a:lnTo>
                    <a:lnTo>
                      <a:pt x="107" y="5"/>
                    </a:lnTo>
                    <a:lnTo>
                      <a:pt x="101" y="6"/>
                    </a:lnTo>
                    <a:lnTo>
                      <a:pt x="94" y="7"/>
                    </a:lnTo>
                    <a:lnTo>
                      <a:pt x="88" y="9"/>
                    </a:lnTo>
                    <a:lnTo>
                      <a:pt x="82" y="10"/>
                    </a:lnTo>
                    <a:lnTo>
                      <a:pt x="77" y="14"/>
                    </a:lnTo>
                    <a:lnTo>
                      <a:pt x="69" y="15"/>
                    </a:lnTo>
                    <a:lnTo>
                      <a:pt x="63" y="16"/>
                    </a:lnTo>
                    <a:lnTo>
                      <a:pt x="56" y="19"/>
                    </a:lnTo>
                    <a:lnTo>
                      <a:pt x="50" y="21"/>
                    </a:lnTo>
                    <a:lnTo>
                      <a:pt x="44" y="24"/>
                    </a:lnTo>
                    <a:lnTo>
                      <a:pt x="38" y="27"/>
                    </a:lnTo>
                    <a:lnTo>
                      <a:pt x="33" y="30"/>
                    </a:lnTo>
                    <a:lnTo>
                      <a:pt x="27" y="33"/>
                    </a:lnTo>
                    <a:lnTo>
                      <a:pt x="22" y="35"/>
                    </a:lnTo>
                    <a:lnTo>
                      <a:pt x="16" y="39"/>
                    </a:lnTo>
                    <a:lnTo>
                      <a:pt x="12" y="43"/>
                    </a:lnTo>
                    <a:lnTo>
                      <a:pt x="9" y="47"/>
                    </a:lnTo>
                    <a:lnTo>
                      <a:pt x="5" y="50"/>
                    </a:lnTo>
                    <a:lnTo>
                      <a:pt x="2" y="54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0" y="140"/>
                    </a:lnTo>
                    <a:lnTo>
                      <a:pt x="194" y="177"/>
                    </a:lnTo>
                    <a:lnTo>
                      <a:pt x="470" y="227"/>
                    </a:lnTo>
                    <a:lnTo>
                      <a:pt x="922" y="319"/>
                    </a:lnTo>
                    <a:lnTo>
                      <a:pt x="1449" y="427"/>
                    </a:lnTo>
                    <a:lnTo>
                      <a:pt x="1672" y="475"/>
                    </a:lnTo>
                    <a:lnTo>
                      <a:pt x="1839" y="391"/>
                    </a:lnTo>
                    <a:lnTo>
                      <a:pt x="1848" y="281"/>
                    </a:lnTo>
                    <a:lnTo>
                      <a:pt x="1808" y="281"/>
                    </a:lnTo>
                    <a:lnTo>
                      <a:pt x="1808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4" name="Freeform 246"/>
              <p:cNvSpPr>
                <a:spLocks/>
              </p:cNvSpPr>
              <p:nvPr/>
            </p:nvSpPr>
            <p:spPr bwMode="auto">
              <a:xfrm>
                <a:off x="3926" y="2963"/>
                <a:ext cx="12" cy="56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0"/>
                  </a:cxn>
                  <a:cxn ang="0">
                    <a:pos x="16" y="81"/>
                  </a:cxn>
                  <a:cxn ang="0">
                    <a:pos x="20" y="330"/>
                  </a:cxn>
                  <a:cxn ang="0">
                    <a:pos x="23" y="588"/>
                  </a:cxn>
                  <a:cxn ang="0">
                    <a:pos x="25" y="859"/>
                  </a:cxn>
                  <a:cxn ang="0">
                    <a:pos x="25" y="1072"/>
                  </a:cxn>
                  <a:cxn ang="0">
                    <a:pos x="25" y="1121"/>
                  </a:cxn>
                  <a:cxn ang="0">
                    <a:pos x="13" y="1121"/>
                  </a:cxn>
                  <a:cxn ang="0">
                    <a:pos x="13" y="1038"/>
                  </a:cxn>
                  <a:cxn ang="0">
                    <a:pos x="14" y="804"/>
                  </a:cxn>
                  <a:cxn ang="0">
                    <a:pos x="13" y="565"/>
                  </a:cxn>
                  <a:cxn ang="0">
                    <a:pos x="11" y="349"/>
                  </a:cxn>
                  <a:cxn ang="0">
                    <a:pos x="6" y="13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5" h="1121">
                    <a:moveTo>
                      <a:pt x="0" y="3"/>
                    </a:moveTo>
                    <a:lnTo>
                      <a:pt x="13" y="0"/>
                    </a:lnTo>
                    <a:lnTo>
                      <a:pt x="16" y="81"/>
                    </a:lnTo>
                    <a:lnTo>
                      <a:pt x="20" y="330"/>
                    </a:lnTo>
                    <a:lnTo>
                      <a:pt x="23" y="588"/>
                    </a:lnTo>
                    <a:lnTo>
                      <a:pt x="25" y="859"/>
                    </a:lnTo>
                    <a:lnTo>
                      <a:pt x="25" y="1072"/>
                    </a:lnTo>
                    <a:lnTo>
                      <a:pt x="25" y="1121"/>
                    </a:lnTo>
                    <a:lnTo>
                      <a:pt x="13" y="1121"/>
                    </a:lnTo>
                    <a:lnTo>
                      <a:pt x="13" y="1038"/>
                    </a:lnTo>
                    <a:lnTo>
                      <a:pt x="14" y="804"/>
                    </a:lnTo>
                    <a:lnTo>
                      <a:pt x="13" y="565"/>
                    </a:lnTo>
                    <a:lnTo>
                      <a:pt x="11" y="349"/>
                    </a:lnTo>
                    <a:lnTo>
                      <a:pt x="6" y="13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5" name="Freeform 247"/>
              <p:cNvSpPr>
                <a:spLocks/>
              </p:cNvSpPr>
              <p:nvPr/>
            </p:nvSpPr>
            <p:spPr bwMode="auto">
              <a:xfrm>
                <a:off x="3943" y="2963"/>
                <a:ext cx="13" cy="5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0"/>
                  </a:cxn>
                  <a:cxn ang="0">
                    <a:pos x="17" y="117"/>
                  </a:cxn>
                  <a:cxn ang="0">
                    <a:pos x="20" y="305"/>
                  </a:cxn>
                  <a:cxn ang="0">
                    <a:pos x="25" y="569"/>
                  </a:cxn>
                  <a:cxn ang="0">
                    <a:pos x="27" y="829"/>
                  </a:cxn>
                  <a:cxn ang="0">
                    <a:pos x="25" y="1025"/>
                  </a:cxn>
                  <a:cxn ang="0">
                    <a:pos x="21" y="1124"/>
                  </a:cxn>
                  <a:cxn ang="0">
                    <a:pos x="11" y="1121"/>
                  </a:cxn>
                  <a:cxn ang="0">
                    <a:pos x="11" y="1059"/>
                  </a:cxn>
                  <a:cxn ang="0">
                    <a:pos x="13" y="822"/>
                  </a:cxn>
                  <a:cxn ang="0">
                    <a:pos x="11" y="613"/>
                  </a:cxn>
                  <a:cxn ang="0">
                    <a:pos x="10" y="377"/>
                  </a:cxn>
                  <a:cxn ang="0">
                    <a:pos x="8" y="18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124">
                    <a:moveTo>
                      <a:pt x="0" y="0"/>
                    </a:moveTo>
                    <a:lnTo>
                      <a:pt x="13" y="0"/>
                    </a:lnTo>
                    <a:lnTo>
                      <a:pt x="17" y="117"/>
                    </a:lnTo>
                    <a:lnTo>
                      <a:pt x="20" y="305"/>
                    </a:lnTo>
                    <a:lnTo>
                      <a:pt x="25" y="569"/>
                    </a:lnTo>
                    <a:lnTo>
                      <a:pt x="27" y="829"/>
                    </a:lnTo>
                    <a:lnTo>
                      <a:pt x="25" y="1025"/>
                    </a:lnTo>
                    <a:lnTo>
                      <a:pt x="21" y="1124"/>
                    </a:lnTo>
                    <a:lnTo>
                      <a:pt x="11" y="1121"/>
                    </a:lnTo>
                    <a:lnTo>
                      <a:pt x="11" y="1059"/>
                    </a:lnTo>
                    <a:lnTo>
                      <a:pt x="13" y="822"/>
                    </a:lnTo>
                    <a:lnTo>
                      <a:pt x="11" y="613"/>
                    </a:lnTo>
                    <a:lnTo>
                      <a:pt x="10" y="377"/>
                    </a:lnTo>
                    <a:lnTo>
                      <a:pt x="8" y="18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8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6" name="Freeform 248"/>
              <p:cNvSpPr>
                <a:spLocks/>
              </p:cNvSpPr>
              <p:nvPr/>
            </p:nvSpPr>
            <p:spPr bwMode="auto">
              <a:xfrm>
                <a:off x="3858" y="3585"/>
                <a:ext cx="5" cy="97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63"/>
                  </a:cxn>
                  <a:cxn ang="0">
                    <a:pos x="2" y="191"/>
                  </a:cxn>
                  <a:cxn ang="0">
                    <a:pos x="8" y="193"/>
                  </a:cxn>
                  <a:cxn ang="0">
                    <a:pos x="9" y="110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9" h="193">
                    <a:moveTo>
                      <a:pt x="0" y="10"/>
                    </a:moveTo>
                    <a:lnTo>
                      <a:pt x="2" y="63"/>
                    </a:lnTo>
                    <a:lnTo>
                      <a:pt x="2" y="191"/>
                    </a:lnTo>
                    <a:lnTo>
                      <a:pt x="8" y="193"/>
                    </a:lnTo>
                    <a:lnTo>
                      <a:pt x="9" y="110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7" name="Freeform 249"/>
              <p:cNvSpPr>
                <a:spLocks/>
              </p:cNvSpPr>
              <p:nvPr/>
            </p:nvSpPr>
            <p:spPr bwMode="auto">
              <a:xfrm>
                <a:off x="3870" y="3587"/>
                <a:ext cx="8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1"/>
                  </a:cxn>
                  <a:cxn ang="0">
                    <a:pos x="4" y="191"/>
                  </a:cxn>
                  <a:cxn ang="0">
                    <a:pos x="15" y="191"/>
                  </a:cxn>
                  <a:cxn ang="0">
                    <a:pos x="14" y="96"/>
                  </a:cxn>
                  <a:cxn ang="0">
                    <a:pos x="14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191">
                    <a:moveTo>
                      <a:pt x="0" y="0"/>
                    </a:moveTo>
                    <a:lnTo>
                      <a:pt x="1" y="71"/>
                    </a:lnTo>
                    <a:lnTo>
                      <a:pt x="4" y="191"/>
                    </a:lnTo>
                    <a:lnTo>
                      <a:pt x="15" y="191"/>
                    </a:lnTo>
                    <a:lnTo>
                      <a:pt x="14" y="96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8" name="Freeform 250"/>
              <p:cNvSpPr>
                <a:spLocks/>
              </p:cNvSpPr>
              <p:nvPr/>
            </p:nvSpPr>
            <p:spPr bwMode="auto">
              <a:xfrm>
                <a:off x="3950" y="3559"/>
                <a:ext cx="25" cy="6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32"/>
                  </a:cxn>
                  <a:cxn ang="0">
                    <a:pos x="49" y="126"/>
                  </a:cxn>
                  <a:cxn ang="0">
                    <a:pos x="49" y="72"/>
                  </a:cxn>
                  <a:cxn ang="0">
                    <a:pos x="50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50" h="132">
                    <a:moveTo>
                      <a:pt x="0" y="10"/>
                    </a:moveTo>
                    <a:lnTo>
                      <a:pt x="2" y="132"/>
                    </a:lnTo>
                    <a:lnTo>
                      <a:pt x="49" y="126"/>
                    </a:lnTo>
                    <a:lnTo>
                      <a:pt x="49" y="72"/>
                    </a:lnTo>
                    <a:lnTo>
                      <a:pt x="5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39" name="Freeform 251"/>
              <p:cNvSpPr>
                <a:spLocks/>
              </p:cNvSpPr>
              <p:nvPr/>
            </p:nvSpPr>
            <p:spPr bwMode="auto">
              <a:xfrm>
                <a:off x="3946" y="3628"/>
                <a:ext cx="30" cy="2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56"/>
                  </a:cxn>
                  <a:cxn ang="0">
                    <a:pos x="47" y="46"/>
                  </a:cxn>
                  <a:cxn ang="0">
                    <a:pos x="59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59" h="56">
                    <a:moveTo>
                      <a:pt x="0" y="10"/>
                    </a:moveTo>
                    <a:lnTo>
                      <a:pt x="2" y="56"/>
                    </a:lnTo>
                    <a:lnTo>
                      <a:pt x="47" y="46"/>
                    </a:lnTo>
                    <a:lnTo>
                      <a:pt x="59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E4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0" name="Freeform 252"/>
              <p:cNvSpPr>
                <a:spLocks/>
              </p:cNvSpPr>
              <p:nvPr/>
            </p:nvSpPr>
            <p:spPr bwMode="auto">
              <a:xfrm>
                <a:off x="3952" y="3659"/>
                <a:ext cx="20" cy="3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66"/>
                  </a:cxn>
                  <a:cxn ang="0">
                    <a:pos x="38" y="62"/>
                  </a:cxn>
                  <a:cxn ang="0">
                    <a:pos x="37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8" h="66">
                    <a:moveTo>
                      <a:pt x="0" y="7"/>
                    </a:moveTo>
                    <a:lnTo>
                      <a:pt x="0" y="66"/>
                    </a:lnTo>
                    <a:lnTo>
                      <a:pt x="38" y="62"/>
                    </a:lnTo>
                    <a:lnTo>
                      <a:pt x="37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1" name="Freeform 253"/>
              <p:cNvSpPr>
                <a:spLocks/>
              </p:cNvSpPr>
              <p:nvPr/>
            </p:nvSpPr>
            <p:spPr bwMode="auto">
              <a:xfrm>
                <a:off x="3955" y="3628"/>
                <a:ext cx="15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49"/>
                  </a:cxn>
                  <a:cxn ang="0">
                    <a:pos x="28" y="49"/>
                  </a:cxn>
                  <a:cxn ang="0">
                    <a:pos x="3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0" h="49">
                    <a:moveTo>
                      <a:pt x="0" y="6"/>
                    </a:moveTo>
                    <a:lnTo>
                      <a:pt x="2" y="49"/>
                    </a:lnTo>
                    <a:lnTo>
                      <a:pt x="28" y="49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C4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2" name="Freeform 254"/>
              <p:cNvSpPr>
                <a:spLocks/>
              </p:cNvSpPr>
              <p:nvPr/>
            </p:nvSpPr>
            <p:spPr bwMode="auto">
              <a:xfrm>
                <a:off x="3888" y="3641"/>
                <a:ext cx="99" cy="2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0" y="6"/>
                  </a:cxn>
                  <a:cxn ang="0">
                    <a:pos x="18" y="9"/>
                  </a:cxn>
                  <a:cxn ang="0">
                    <a:pos x="29" y="11"/>
                  </a:cxn>
                  <a:cxn ang="0">
                    <a:pos x="43" y="15"/>
                  </a:cxn>
                  <a:cxn ang="0">
                    <a:pos x="56" y="16"/>
                  </a:cxn>
                  <a:cxn ang="0">
                    <a:pos x="66" y="16"/>
                  </a:cxn>
                  <a:cxn ang="0">
                    <a:pos x="76" y="17"/>
                  </a:cxn>
                  <a:cxn ang="0">
                    <a:pos x="88" y="17"/>
                  </a:cxn>
                  <a:cxn ang="0">
                    <a:pos x="101" y="17"/>
                  </a:cxn>
                  <a:cxn ang="0">
                    <a:pos x="110" y="16"/>
                  </a:cxn>
                  <a:cxn ang="0">
                    <a:pos x="121" y="16"/>
                  </a:cxn>
                  <a:cxn ang="0">
                    <a:pos x="132" y="15"/>
                  </a:cxn>
                  <a:cxn ang="0">
                    <a:pos x="146" y="13"/>
                  </a:cxn>
                  <a:cxn ang="0">
                    <a:pos x="162" y="9"/>
                  </a:cxn>
                  <a:cxn ang="0">
                    <a:pos x="175" y="6"/>
                  </a:cxn>
                  <a:cxn ang="0">
                    <a:pos x="185" y="3"/>
                  </a:cxn>
                  <a:cxn ang="0">
                    <a:pos x="193" y="0"/>
                  </a:cxn>
                  <a:cxn ang="0">
                    <a:pos x="197" y="30"/>
                  </a:cxn>
                  <a:cxn ang="0">
                    <a:pos x="189" y="32"/>
                  </a:cxn>
                  <a:cxn ang="0">
                    <a:pos x="179" y="35"/>
                  </a:cxn>
                  <a:cxn ang="0">
                    <a:pos x="167" y="38"/>
                  </a:cxn>
                  <a:cxn ang="0">
                    <a:pos x="153" y="40"/>
                  </a:cxn>
                  <a:cxn ang="0">
                    <a:pos x="136" y="44"/>
                  </a:cxn>
                  <a:cxn ang="0">
                    <a:pos x="126" y="45"/>
                  </a:cxn>
                  <a:cxn ang="0">
                    <a:pos x="117" y="45"/>
                  </a:cxn>
                  <a:cxn ang="0">
                    <a:pos x="106" y="46"/>
                  </a:cxn>
                  <a:cxn ang="0">
                    <a:pos x="96" y="47"/>
                  </a:cxn>
                  <a:cxn ang="0">
                    <a:pos x="86" y="46"/>
                  </a:cxn>
                  <a:cxn ang="0">
                    <a:pos x="76" y="45"/>
                  </a:cxn>
                  <a:cxn ang="0">
                    <a:pos x="65" y="45"/>
                  </a:cxn>
                  <a:cxn ang="0">
                    <a:pos x="57" y="45"/>
                  </a:cxn>
                  <a:cxn ang="0">
                    <a:pos x="41" y="42"/>
                  </a:cxn>
                  <a:cxn ang="0">
                    <a:pos x="27" y="39"/>
                  </a:cxn>
                  <a:cxn ang="0">
                    <a:pos x="15" y="35"/>
                  </a:cxn>
                  <a:cxn ang="0">
                    <a:pos x="6" y="33"/>
                  </a:cxn>
                  <a:cxn ang="0">
                    <a:pos x="0" y="31"/>
                  </a:cxn>
                  <a:cxn ang="0">
                    <a:pos x="3" y="4"/>
                  </a:cxn>
                </a:cxnLst>
                <a:rect l="0" t="0" r="r" b="b"/>
                <a:pathLst>
                  <a:path w="197" h="47">
                    <a:moveTo>
                      <a:pt x="3" y="4"/>
                    </a:moveTo>
                    <a:lnTo>
                      <a:pt x="4" y="4"/>
                    </a:lnTo>
                    <a:lnTo>
                      <a:pt x="7" y="6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23" y="10"/>
                    </a:lnTo>
                    <a:lnTo>
                      <a:pt x="29" y="11"/>
                    </a:lnTo>
                    <a:lnTo>
                      <a:pt x="36" y="14"/>
                    </a:lnTo>
                    <a:lnTo>
                      <a:pt x="43" y="15"/>
                    </a:lnTo>
                    <a:lnTo>
                      <a:pt x="51" y="16"/>
                    </a:lnTo>
                    <a:lnTo>
                      <a:pt x="56" y="16"/>
                    </a:lnTo>
                    <a:lnTo>
                      <a:pt x="61" y="16"/>
                    </a:lnTo>
                    <a:lnTo>
                      <a:pt x="66" y="16"/>
                    </a:lnTo>
                    <a:lnTo>
                      <a:pt x="71" y="17"/>
                    </a:lnTo>
                    <a:lnTo>
                      <a:pt x="76" y="17"/>
                    </a:lnTo>
                    <a:lnTo>
                      <a:pt x="81" y="17"/>
                    </a:lnTo>
                    <a:lnTo>
                      <a:pt x="88" y="17"/>
                    </a:lnTo>
                    <a:lnTo>
                      <a:pt x="94" y="18"/>
                    </a:lnTo>
                    <a:lnTo>
                      <a:pt x="101" y="17"/>
                    </a:lnTo>
                    <a:lnTo>
                      <a:pt x="105" y="17"/>
                    </a:lnTo>
                    <a:lnTo>
                      <a:pt x="110" y="16"/>
                    </a:lnTo>
                    <a:lnTo>
                      <a:pt x="117" y="16"/>
                    </a:lnTo>
                    <a:lnTo>
                      <a:pt x="121" y="16"/>
                    </a:lnTo>
                    <a:lnTo>
                      <a:pt x="126" y="16"/>
                    </a:lnTo>
                    <a:lnTo>
                      <a:pt x="132" y="15"/>
                    </a:lnTo>
                    <a:lnTo>
                      <a:pt x="137" y="15"/>
                    </a:lnTo>
                    <a:lnTo>
                      <a:pt x="146" y="13"/>
                    </a:lnTo>
                    <a:lnTo>
                      <a:pt x="154" y="10"/>
                    </a:lnTo>
                    <a:lnTo>
                      <a:pt x="162" y="9"/>
                    </a:lnTo>
                    <a:lnTo>
                      <a:pt x="169" y="8"/>
                    </a:lnTo>
                    <a:lnTo>
                      <a:pt x="175" y="6"/>
                    </a:lnTo>
                    <a:lnTo>
                      <a:pt x="180" y="5"/>
                    </a:lnTo>
                    <a:lnTo>
                      <a:pt x="185" y="3"/>
                    </a:lnTo>
                    <a:lnTo>
                      <a:pt x="189" y="2"/>
                    </a:lnTo>
                    <a:lnTo>
                      <a:pt x="193" y="0"/>
                    </a:lnTo>
                    <a:lnTo>
                      <a:pt x="196" y="0"/>
                    </a:lnTo>
                    <a:lnTo>
                      <a:pt x="197" y="30"/>
                    </a:lnTo>
                    <a:lnTo>
                      <a:pt x="195" y="30"/>
                    </a:lnTo>
                    <a:lnTo>
                      <a:pt x="189" y="32"/>
                    </a:lnTo>
                    <a:lnTo>
                      <a:pt x="185" y="33"/>
                    </a:lnTo>
                    <a:lnTo>
                      <a:pt x="179" y="35"/>
                    </a:lnTo>
                    <a:lnTo>
                      <a:pt x="173" y="35"/>
                    </a:lnTo>
                    <a:lnTo>
                      <a:pt x="167" y="38"/>
                    </a:lnTo>
                    <a:lnTo>
                      <a:pt x="160" y="39"/>
                    </a:lnTo>
                    <a:lnTo>
                      <a:pt x="153" y="40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1" y="44"/>
                    </a:lnTo>
                    <a:lnTo>
                      <a:pt x="126" y="45"/>
                    </a:lnTo>
                    <a:lnTo>
                      <a:pt x="121" y="45"/>
                    </a:lnTo>
                    <a:lnTo>
                      <a:pt x="117" y="45"/>
                    </a:lnTo>
                    <a:lnTo>
                      <a:pt x="111" y="45"/>
                    </a:lnTo>
                    <a:lnTo>
                      <a:pt x="106" y="46"/>
                    </a:lnTo>
                    <a:lnTo>
                      <a:pt x="101" y="46"/>
                    </a:lnTo>
                    <a:lnTo>
                      <a:pt x="96" y="47"/>
                    </a:lnTo>
                    <a:lnTo>
                      <a:pt x="90" y="46"/>
                    </a:lnTo>
                    <a:lnTo>
                      <a:pt x="86" y="46"/>
                    </a:lnTo>
                    <a:lnTo>
                      <a:pt x="80" y="45"/>
                    </a:lnTo>
                    <a:lnTo>
                      <a:pt x="76" y="45"/>
                    </a:lnTo>
                    <a:lnTo>
                      <a:pt x="71" y="45"/>
                    </a:lnTo>
                    <a:lnTo>
                      <a:pt x="65" y="45"/>
                    </a:lnTo>
                    <a:lnTo>
                      <a:pt x="61" y="45"/>
                    </a:lnTo>
                    <a:lnTo>
                      <a:pt x="57" y="45"/>
                    </a:lnTo>
                    <a:lnTo>
                      <a:pt x="47" y="43"/>
                    </a:lnTo>
                    <a:lnTo>
                      <a:pt x="41" y="42"/>
                    </a:lnTo>
                    <a:lnTo>
                      <a:pt x="32" y="39"/>
                    </a:lnTo>
                    <a:lnTo>
                      <a:pt x="27" y="39"/>
                    </a:lnTo>
                    <a:lnTo>
                      <a:pt x="19" y="36"/>
                    </a:lnTo>
                    <a:lnTo>
                      <a:pt x="15" y="35"/>
                    </a:lnTo>
                    <a:lnTo>
                      <a:pt x="9" y="34"/>
                    </a:lnTo>
                    <a:lnTo>
                      <a:pt x="6" y="33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3" name="Freeform 255"/>
              <p:cNvSpPr>
                <a:spLocks/>
              </p:cNvSpPr>
              <p:nvPr/>
            </p:nvSpPr>
            <p:spPr bwMode="auto">
              <a:xfrm>
                <a:off x="3885" y="3532"/>
                <a:ext cx="110" cy="170"/>
              </a:xfrm>
              <a:custGeom>
                <a:avLst/>
                <a:gdLst/>
                <a:ahLst/>
                <a:cxnLst>
                  <a:cxn ang="0">
                    <a:pos x="10" y="308"/>
                  </a:cxn>
                  <a:cxn ang="0">
                    <a:pos x="17" y="309"/>
                  </a:cxn>
                  <a:cxn ang="0">
                    <a:pos x="29" y="311"/>
                  </a:cxn>
                  <a:cxn ang="0">
                    <a:pos x="39" y="312"/>
                  </a:cxn>
                  <a:cxn ang="0">
                    <a:pos x="49" y="313"/>
                  </a:cxn>
                  <a:cxn ang="0">
                    <a:pos x="62" y="313"/>
                  </a:cxn>
                  <a:cxn ang="0">
                    <a:pos x="75" y="314"/>
                  </a:cxn>
                  <a:cxn ang="0">
                    <a:pos x="88" y="314"/>
                  </a:cxn>
                  <a:cxn ang="0">
                    <a:pos x="103" y="313"/>
                  </a:cxn>
                  <a:cxn ang="0">
                    <a:pos x="120" y="313"/>
                  </a:cxn>
                  <a:cxn ang="0">
                    <a:pos x="136" y="311"/>
                  </a:cxn>
                  <a:cxn ang="0">
                    <a:pos x="151" y="309"/>
                  </a:cxn>
                  <a:cxn ang="0">
                    <a:pos x="167" y="307"/>
                  </a:cxn>
                  <a:cxn ang="0">
                    <a:pos x="183" y="302"/>
                  </a:cxn>
                  <a:cxn ang="0">
                    <a:pos x="193" y="44"/>
                  </a:cxn>
                  <a:cxn ang="0">
                    <a:pos x="176" y="0"/>
                  </a:cxn>
                  <a:cxn ang="0">
                    <a:pos x="221" y="316"/>
                  </a:cxn>
                  <a:cxn ang="0">
                    <a:pos x="214" y="319"/>
                  </a:cxn>
                  <a:cxn ang="0">
                    <a:pos x="207" y="323"/>
                  </a:cxn>
                  <a:cxn ang="0">
                    <a:pos x="196" y="327"/>
                  </a:cxn>
                  <a:cxn ang="0">
                    <a:pos x="180" y="331"/>
                  </a:cxn>
                  <a:cxn ang="0">
                    <a:pos x="170" y="333"/>
                  </a:cxn>
                  <a:cxn ang="0">
                    <a:pos x="160" y="336"/>
                  </a:cxn>
                  <a:cxn ang="0">
                    <a:pos x="150" y="337"/>
                  </a:cxn>
                  <a:cxn ang="0">
                    <a:pos x="137" y="338"/>
                  </a:cxn>
                  <a:cxn ang="0">
                    <a:pos x="123" y="339"/>
                  </a:cxn>
                  <a:cxn ang="0">
                    <a:pos x="108" y="340"/>
                  </a:cxn>
                  <a:cxn ang="0">
                    <a:pos x="92" y="339"/>
                  </a:cxn>
                  <a:cxn ang="0">
                    <a:pos x="78" y="339"/>
                  </a:cxn>
                  <a:cxn ang="0">
                    <a:pos x="65" y="338"/>
                  </a:cxn>
                  <a:cxn ang="0">
                    <a:pos x="54" y="338"/>
                  </a:cxn>
                  <a:cxn ang="0">
                    <a:pos x="43" y="336"/>
                  </a:cxn>
                  <a:cxn ang="0">
                    <a:pos x="35" y="336"/>
                  </a:cxn>
                  <a:cxn ang="0">
                    <a:pos x="22" y="334"/>
                  </a:cxn>
                  <a:cxn ang="0">
                    <a:pos x="11" y="331"/>
                  </a:cxn>
                  <a:cxn ang="0">
                    <a:pos x="5" y="329"/>
                  </a:cxn>
                  <a:cxn ang="0">
                    <a:pos x="0" y="327"/>
                  </a:cxn>
                  <a:cxn ang="0">
                    <a:pos x="9" y="308"/>
                  </a:cxn>
                </a:cxnLst>
                <a:rect l="0" t="0" r="r" b="b"/>
                <a:pathLst>
                  <a:path w="221" h="340">
                    <a:moveTo>
                      <a:pt x="9" y="308"/>
                    </a:moveTo>
                    <a:lnTo>
                      <a:pt x="10" y="308"/>
                    </a:lnTo>
                    <a:lnTo>
                      <a:pt x="13" y="308"/>
                    </a:lnTo>
                    <a:lnTo>
                      <a:pt x="17" y="309"/>
                    </a:lnTo>
                    <a:lnTo>
                      <a:pt x="25" y="311"/>
                    </a:lnTo>
                    <a:lnTo>
                      <a:pt x="29" y="311"/>
                    </a:lnTo>
                    <a:lnTo>
                      <a:pt x="34" y="311"/>
                    </a:lnTo>
                    <a:lnTo>
                      <a:pt x="39" y="312"/>
                    </a:lnTo>
                    <a:lnTo>
                      <a:pt x="43" y="313"/>
                    </a:lnTo>
                    <a:lnTo>
                      <a:pt x="49" y="313"/>
                    </a:lnTo>
                    <a:lnTo>
                      <a:pt x="55" y="313"/>
                    </a:lnTo>
                    <a:lnTo>
                      <a:pt x="62" y="313"/>
                    </a:lnTo>
                    <a:lnTo>
                      <a:pt x="69" y="314"/>
                    </a:lnTo>
                    <a:lnTo>
                      <a:pt x="75" y="314"/>
                    </a:lnTo>
                    <a:lnTo>
                      <a:pt x="83" y="314"/>
                    </a:lnTo>
                    <a:lnTo>
                      <a:pt x="88" y="314"/>
                    </a:lnTo>
                    <a:lnTo>
                      <a:pt x="97" y="314"/>
                    </a:lnTo>
                    <a:lnTo>
                      <a:pt x="103" y="313"/>
                    </a:lnTo>
                    <a:lnTo>
                      <a:pt x="112" y="313"/>
                    </a:lnTo>
                    <a:lnTo>
                      <a:pt x="120" y="313"/>
                    </a:lnTo>
                    <a:lnTo>
                      <a:pt x="127" y="313"/>
                    </a:lnTo>
                    <a:lnTo>
                      <a:pt x="136" y="311"/>
                    </a:lnTo>
                    <a:lnTo>
                      <a:pt x="143" y="310"/>
                    </a:lnTo>
                    <a:lnTo>
                      <a:pt x="151" y="309"/>
                    </a:lnTo>
                    <a:lnTo>
                      <a:pt x="159" y="308"/>
                    </a:lnTo>
                    <a:lnTo>
                      <a:pt x="167" y="307"/>
                    </a:lnTo>
                    <a:lnTo>
                      <a:pt x="174" y="305"/>
                    </a:lnTo>
                    <a:lnTo>
                      <a:pt x="183" y="302"/>
                    </a:lnTo>
                    <a:lnTo>
                      <a:pt x="190" y="300"/>
                    </a:lnTo>
                    <a:lnTo>
                      <a:pt x="193" y="44"/>
                    </a:lnTo>
                    <a:lnTo>
                      <a:pt x="156" y="10"/>
                    </a:lnTo>
                    <a:lnTo>
                      <a:pt x="176" y="0"/>
                    </a:lnTo>
                    <a:lnTo>
                      <a:pt x="216" y="34"/>
                    </a:lnTo>
                    <a:lnTo>
                      <a:pt x="221" y="316"/>
                    </a:lnTo>
                    <a:lnTo>
                      <a:pt x="219" y="316"/>
                    </a:lnTo>
                    <a:lnTo>
                      <a:pt x="214" y="319"/>
                    </a:lnTo>
                    <a:lnTo>
                      <a:pt x="211" y="321"/>
                    </a:lnTo>
                    <a:lnTo>
                      <a:pt x="207" y="323"/>
                    </a:lnTo>
                    <a:lnTo>
                      <a:pt x="201" y="325"/>
                    </a:lnTo>
                    <a:lnTo>
                      <a:pt x="196" y="327"/>
                    </a:lnTo>
                    <a:lnTo>
                      <a:pt x="188" y="329"/>
                    </a:lnTo>
                    <a:lnTo>
                      <a:pt x="180" y="331"/>
                    </a:lnTo>
                    <a:lnTo>
                      <a:pt x="174" y="333"/>
                    </a:lnTo>
                    <a:lnTo>
                      <a:pt x="170" y="333"/>
                    </a:lnTo>
                    <a:lnTo>
                      <a:pt x="165" y="334"/>
                    </a:lnTo>
                    <a:lnTo>
                      <a:pt x="160" y="336"/>
                    </a:lnTo>
                    <a:lnTo>
                      <a:pt x="155" y="336"/>
                    </a:lnTo>
                    <a:lnTo>
                      <a:pt x="150" y="337"/>
                    </a:lnTo>
                    <a:lnTo>
                      <a:pt x="143" y="338"/>
                    </a:lnTo>
                    <a:lnTo>
                      <a:pt x="137" y="338"/>
                    </a:lnTo>
                    <a:lnTo>
                      <a:pt x="130" y="338"/>
                    </a:lnTo>
                    <a:lnTo>
                      <a:pt x="123" y="339"/>
                    </a:lnTo>
                    <a:lnTo>
                      <a:pt x="115" y="339"/>
                    </a:lnTo>
                    <a:lnTo>
                      <a:pt x="108" y="340"/>
                    </a:lnTo>
                    <a:lnTo>
                      <a:pt x="99" y="339"/>
                    </a:lnTo>
                    <a:lnTo>
                      <a:pt x="92" y="339"/>
                    </a:lnTo>
                    <a:lnTo>
                      <a:pt x="84" y="339"/>
                    </a:lnTo>
                    <a:lnTo>
                      <a:pt x="78" y="339"/>
                    </a:lnTo>
                    <a:lnTo>
                      <a:pt x="71" y="338"/>
                    </a:lnTo>
                    <a:lnTo>
                      <a:pt x="65" y="338"/>
                    </a:lnTo>
                    <a:lnTo>
                      <a:pt x="59" y="338"/>
                    </a:lnTo>
                    <a:lnTo>
                      <a:pt x="54" y="338"/>
                    </a:lnTo>
                    <a:lnTo>
                      <a:pt x="49" y="337"/>
                    </a:lnTo>
                    <a:lnTo>
                      <a:pt x="43" y="336"/>
                    </a:lnTo>
                    <a:lnTo>
                      <a:pt x="39" y="336"/>
                    </a:lnTo>
                    <a:lnTo>
                      <a:pt x="35" y="336"/>
                    </a:lnTo>
                    <a:lnTo>
                      <a:pt x="27" y="334"/>
                    </a:lnTo>
                    <a:lnTo>
                      <a:pt x="22" y="334"/>
                    </a:lnTo>
                    <a:lnTo>
                      <a:pt x="15" y="333"/>
                    </a:lnTo>
                    <a:lnTo>
                      <a:pt x="11" y="331"/>
                    </a:lnTo>
                    <a:lnTo>
                      <a:pt x="8" y="329"/>
                    </a:lnTo>
                    <a:lnTo>
                      <a:pt x="5" y="329"/>
                    </a:lnTo>
                    <a:lnTo>
                      <a:pt x="1" y="327"/>
                    </a:lnTo>
                    <a:lnTo>
                      <a:pt x="0" y="327"/>
                    </a:lnTo>
                    <a:lnTo>
                      <a:pt x="9" y="308"/>
                    </a:lnTo>
                    <a:lnTo>
                      <a:pt x="9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4" name="Freeform 256"/>
              <p:cNvSpPr>
                <a:spLocks/>
              </p:cNvSpPr>
              <p:nvPr/>
            </p:nvSpPr>
            <p:spPr bwMode="auto">
              <a:xfrm>
                <a:off x="3887" y="3610"/>
                <a:ext cx="100" cy="2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12" y="10"/>
                  </a:cxn>
                  <a:cxn ang="0">
                    <a:pos x="20" y="12"/>
                  </a:cxn>
                  <a:cxn ang="0">
                    <a:pos x="31" y="14"/>
                  </a:cxn>
                  <a:cxn ang="0">
                    <a:pos x="45" y="18"/>
                  </a:cxn>
                  <a:cxn ang="0">
                    <a:pos x="58" y="20"/>
                  </a:cxn>
                  <a:cxn ang="0">
                    <a:pos x="68" y="20"/>
                  </a:cxn>
                  <a:cxn ang="0">
                    <a:pos x="78" y="20"/>
                  </a:cxn>
                  <a:cxn ang="0">
                    <a:pos x="90" y="20"/>
                  </a:cxn>
                  <a:cxn ang="0">
                    <a:pos x="103" y="20"/>
                  </a:cxn>
                  <a:cxn ang="0">
                    <a:pos x="112" y="20"/>
                  </a:cxn>
                  <a:cxn ang="0">
                    <a:pos x="123" y="19"/>
                  </a:cxn>
                  <a:cxn ang="0">
                    <a:pos x="133" y="18"/>
                  </a:cxn>
                  <a:cxn ang="0">
                    <a:pos x="146" y="15"/>
                  </a:cxn>
                  <a:cxn ang="0">
                    <a:pos x="162" y="12"/>
                  </a:cxn>
                  <a:cxn ang="0">
                    <a:pos x="175" y="8"/>
                  </a:cxn>
                  <a:cxn ang="0">
                    <a:pos x="184" y="5"/>
                  </a:cxn>
                  <a:cxn ang="0">
                    <a:pos x="193" y="0"/>
                  </a:cxn>
                  <a:cxn ang="0">
                    <a:pos x="199" y="33"/>
                  </a:cxn>
                  <a:cxn ang="0">
                    <a:pos x="191" y="35"/>
                  </a:cxn>
                  <a:cxn ang="0">
                    <a:pos x="181" y="38"/>
                  </a:cxn>
                  <a:cxn ang="0">
                    <a:pos x="169" y="42"/>
                  </a:cxn>
                  <a:cxn ang="0">
                    <a:pos x="154" y="45"/>
                  </a:cxn>
                  <a:cxn ang="0">
                    <a:pos x="137" y="49"/>
                  </a:cxn>
                  <a:cxn ang="0">
                    <a:pos x="127" y="50"/>
                  </a:cxn>
                  <a:cxn ang="0">
                    <a:pos x="118" y="51"/>
                  </a:cxn>
                  <a:cxn ang="0">
                    <a:pos x="108" y="52"/>
                  </a:cxn>
                  <a:cxn ang="0">
                    <a:pos x="98" y="53"/>
                  </a:cxn>
                  <a:cxn ang="0">
                    <a:pos x="88" y="52"/>
                  </a:cxn>
                  <a:cxn ang="0">
                    <a:pos x="77" y="51"/>
                  </a:cxn>
                  <a:cxn ang="0">
                    <a:pos x="58" y="49"/>
                  </a:cxn>
                  <a:cxn ang="0">
                    <a:pos x="41" y="47"/>
                  </a:cxn>
                  <a:cxn ang="0">
                    <a:pos x="28" y="44"/>
                  </a:cxn>
                  <a:cxn ang="0">
                    <a:pos x="15" y="40"/>
                  </a:cxn>
                  <a:cxn ang="0">
                    <a:pos x="6" y="38"/>
                  </a:cxn>
                  <a:cxn ang="0">
                    <a:pos x="0" y="35"/>
                  </a:cxn>
                  <a:cxn ang="0">
                    <a:pos x="5" y="7"/>
                  </a:cxn>
                </a:cxnLst>
                <a:rect l="0" t="0" r="r" b="b"/>
                <a:pathLst>
                  <a:path w="199" h="53">
                    <a:moveTo>
                      <a:pt x="5" y="7"/>
                    </a:moveTo>
                    <a:lnTo>
                      <a:pt x="6" y="7"/>
                    </a:lnTo>
                    <a:lnTo>
                      <a:pt x="9" y="9"/>
                    </a:lnTo>
                    <a:lnTo>
                      <a:pt x="12" y="10"/>
                    </a:lnTo>
                    <a:lnTo>
                      <a:pt x="16" y="11"/>
                    </a:lnTo>
                    <a:lnTo>
                      <a:pt x="20" y="12"/>
                    </a:lnTo>
                    <a:lnTo>
                      <a:pt x="25" y="14"/>
                    </a:lnTo>
                    <a:lnTo>
                      <a:pt x="31" y="14"/>
                    </a:lnTo>
                    <a:lnTo>
                      <a:pt x="38" y="17"/>
                    </a:lnTo>
                    <a:lnTo>
                      <a:pt x="45" y="18"/>
                    </a:lnTo>
                    <a:lnTo>
                      <a:pt x="53" y="20"/>
                    </a:lnTo>
                    <a:lnTo>
                      <a:pt x="58" y="20"/>
                    </a:lnTo>
                    <a:lnTo>
                      <a:pt x="63" y="20"/>
                    </a:lnTo>
                    <a:lnTo>
                      <a:pt x="68" y="20"/>
                    </a:lnTo>
                    <a:lnTo>
                      <a:pt x="73" y="20"/>
                    </a:lnTo>
                    <a:lnTo>
                      <a:pt x="78" y="20"/>
                    </a:lnTo>
                    <a:lnTo>
                      <a:pt x="83" y="20"/>
                    </a:lnTo>
                    <a:lnTo>
                      <a:pt x="90" y="20"/>
                    </a:lnTo>
                    <a:lnTo>
                      <a:pt x="96" y="21"/>
                    </a:lnTo>
                    <a:lnTo>
                      <a:pt x="103" y="20"/>
                    </a:lnTo>
                    <a:lnTo>
                      <a:pt x="107" y="20"/>
                    </a:lnTo>
                    <a:lnTo>
                      <a:pt x="112" y="20"/>
                    </a:lnTo>
                    <a:lnTo>
                      <a:pt x="119" y="20"/>
                    </a:lnTo>
                    <a:lnTo>
                      <a:pt x="123" y="19"/>
                    </a:lnTo>
                    <a:lnTo>
                      <a:pt x="128" y="19"/>
                    </a:lnTo>
                    <a:lnTo>
                      <a:pt x="133" y="18"/>
                    </a:lnTo>
                    <a:lnTo>
                      <a:pt x="138" y="18"/>
                    </a:lnTo>
                    <a:lnTo>
                      <a:pt x="146" y="15"/>
                    </a:lnTo>
                    <a:lnTo>
                      <a:pt x="155" y="14"/>
                    </a:lnTo>
                    <a:lnTo>
                      <a:pt x="162" y="12"/>
                    </a:lnTo>
                    <a:lnTo>
                      <a:pt x="169" y="10"/>
                    </a:lnTo>
                    <a:lnTo>
                      <a:pt x="175" y="8"/>
                    </a:lnTo>
                    <a:lnTo>
                      <a:pt x="180" y="6"/>
                    </a:lnTo>
                    <a:lnTo>
                      <a:pt x="184" y="5"/>
                    </a:lnTo>
                    <a:lnTo>
                      <a:pt x="189" y="4"/>
                    </a:lnTo>
                    <a:lnTo>
                      <a:pt x="193" y="0"/>
                    </a:lnTo>
                    <a:lnTo>
                      <a:pt x="195" y="0"/>
                    </a:lnTo>
                    <a:lnTo>
                      <a:pt x="199" y="33"/>
                    </a:lnTo>
                    <a:lnTo>
                      <a:pt x="197" y="33"/>
                    </a:lnTo>
                    <a:lnTo>
                      <a:pt x="191" y="35"/>
                    </a:lnTo>
                    <a:lnTo>
                      <a:pt x="187" y="36"/>
                    </a:lnTo>
                    <a:lnTo>
                      <a:pt x="181" y="38"/>
                    </a:lnTo>
                    <a:lnTo>
                      <a:pt x="175" y="39"/>
                    </a:lnTo>
                    <a:lnTo>
                      <a:pt x="169" y="42"/>
                    </a:lnTo>
                    <a:lnTo>
                      <a:pt x="162" y="44"/>
                    </a:lnTo>
                    <a:lnTo>
                      <a:pt x="154" y="45"/>
                    </a:lnTo>
                    <a:lnTo>
                      <a:pt x="146" y="48"/>
                    </a:lnTo>
                    <a:lnTo>
                      <a:pt x="137" y="49"/>
                    </a:lnTo>
                    <a:lnTo>
                      <a:pt x="132" y="49"/>
                    </a:lnTo>
                    <a:lnTo>
                      <a:pt x="127" y="50"/>
                    </a:lnTo>
                    <a:lnTo>
                      <a:pt x="122" y="50"/>
                    </a:lnTo>
                    <a:lnTo>
                      <a:pt x="118" y="51"/>
                    </a:lnTo>
                    <a:lnTo>
                      <a:pt x="112" y="51"/>
                    </a:lnTo>
                    <a:lnTo>
                      <a:pt x="108" y="52"/>
                    </a:lnTo>
                    <a:lnTo>
                      <a:pt x="103" y="52"/>
                    </a:lnTo>
                    <a:lnTo>
                      <a:pt x="98" y="53"/>
                    </a:lnTo>
                    <a:lnTo>
                      <a:pt x="92" y="52"/>
                    </a:lnTo>
                    <a:lnTo>
                      <a:pt x="88" y="52"/>
                    </a:lnTo>
                    <a:lnTo>
                      <a:pt x="82" y="51"/>
                    </a:lnTo>
                    <a:lnTo>
                      <a:pt x="77" y="51"/>
                    </a:lnTo>
                    <a:lnTo>
                      <a:pt x="67" y="50"/>
                    </a:lnTo>
                    <a:lnTo>
                      <a:pt x="58" y="49"/>
                    </a:lnTo>
                    <a:lnTo>
                      <a:pt x="49" y="48"/>
                    </a:lnTo>
                    <a:lnTo>
                      <a:pt x="41" y="47"/>
                    </a:lnTo>
                    <a:lnTo>
                      <a:pt x="34" y="44"/>
                    </a:lnTo>
                    <a:lnTo>
                      <a:pt x="28" y="44"/>
                    </a:lnTo>
                    <a:lnTo>
                      <a:pt x="20" y="41"/>
                    </a:lnTo>
                    <a:lnTo>
                      <a:pt x="15" y="40"/>
                    </a:lnTo>
                    <a:lnTo>
                      <a:pt x="9" y="39"/>
                    </a:lnTo>
                    <a:lnTo>
                      <a:pt x="6" y="38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5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5" name="Freeform 257"/>
              <p:cNvSpPr>
                <a:spLocks/>
              </p:cNvSpPr>
              <p:nvPr/>
            </p:nvSpPr>
            <p:spPr bwMode="auto">
              <a:xfrm>
                <a:off x="3858" y="3045"/>
                <a:ext cx="59" cy="43"/>
              </a:xfrm>
              <a:custGeom>
                <a:avLst/>
                <a:gdLst/>
                <a:ahLst/>
                <a:cxnLst>
                  <a:cxn ang="0">
                    <a:pos x="116" y="67"/>
                  </a:cxn>
                  <a:cxn ang="0">
                    <a:pos x="79" y="62"/>
                  </a:cxn>
                  <a:cxn ang="0">
                    <a:pos x="46" y="46"/>
                  </a:cxn>
                  <a:cxn ang="0">
                    <a:pos x="22" y="25"/>
                  </a:cxn>
                  <a:cxn ang="0">
                    <a:pos x="0" y="0"/>
                  </a:cxn>
                  <a:cxn ang="0">
                    <a:pos x="16" y="41"/>
                  </a:cxn>
                  <a:cxn ang="0">
                    <a:pos x="65" y="75"/>
                  </a:cxn>
                  <a:cxn ang="0">
                    <a:pos x="109" y="87"/>
                  </a:cxn>
                  <a:cxn ang="0">
                    <a:pos x="119" y="87"/>
                  </a:cxn>
                  <a:cxn ang="0">
                    <a:pos x="116" y="67"/>
                  </a:cxn>
                  <a:cxn ang="0">
                    <a:pos x="116" y="67"/>
                  </a:cxn>
                </a:cxnLst>
                <a:rect l="0" t="0" r="r" b="b"/>
                <a:pathLst>
                  <a:path w="119" h="87">
                    <a:moveTo>
                      <a:pt x="116" y="67"/>
                    </a:moveTo>
                    <a:lnTo>
                      <a:pt x="79" y="62"/>
                    </a:lnTo>
                    <a:lnTo>
                      <a:pt x="46" y="46"/>
                    </a:lnTo>
                    <a:lnTo>
                      <a:pt x="22" y="25"/>
                    </a:lnTo>
                    <a:lnTo>
                      <a:pt x="0" y="0"/>
                    </a:lnTo>
                    <a:lnTo>
                      <a:pt x="16" y="41"/>
                    </a:lnTo>
                    <a:lnTo>
                      <a:pt x="65" y="75"/>
                    </a:lnTo>
                    <a:lnTo>
                      <a:pt x="109" y="87"/>
                    </a:lnTo>
                    <a:lnTo>
                      <a:pt x="119" y="87"/>
                    </a:lnTo>
                    <a:lnTo>
                      <a:pt x="116" y="67"/>
                    </a:ln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6" name="Freeform 258"/>
              <p:cNvSpPr>
                <a:spLocks/>
              </p:cNvSpPr>
              <p:nvPr/>
            </p:nvSpPr>
            <p:spPr bwMode="auto">
              <a:xfrm>
                <a:off x="3964" y="2899"/>
                <a:ext cx="69" cy="190"/>
              </a:xfrm>
              <a:custGeom>
                <a:avLst/>
                <a:gdLst/>
                <a:ahLst/>
                <a:cxnLst>
                  <a:cxn ang="0">
                    <a:pos x="0" y="341"/>
                  </a:cxn>
                  <a:cxn ang="0">
                    <a:pos x="40" y="325"/>
                  </a:cxn>
                  <a:cxn ang="0">
                    <a:pos x="75" y="297"/>
                  </a:cxn>
                  <a:cxn ang="0">
                    <a:pos x="99" y="265"/>
                  </a:cxn>
                  <a:cxn ang="0">
                    <a:pos x="109" y="239"/>
                  </a:cxn>
                  <a:cxn ang="0">
                    <a:pos x="115" y="199"/>
                  </a:cxn>
                  <a:cxn ang="0">
                    <a:pos x="115" y="148"/>
                  </a:cxn>
                  <a:cxn ang="0">
                    <a:pos x="108" y="101"/>
                  </a:cxn>
                  <a:cxn ang="0">
                    <a:pos x="95" y="61"/>
                  </a:cxn>
                  <a:cxn ang="0">
                    <a:pos x="75" y="27"/>
                  </a:cxn>
                  <a:cxn ang="0">
                    <a:pos x="48" y="0"/>
                  </a:cxn>
                  <a:cxn ang="0">
                    <a:pos x="106" y="30"/>
                  </a:cxn>
                  <a:cxn ang="0">
                    <a:pos x="138" y="124"/>
                  </a:cxn>
                  <a:cxn ang="0">
                    <a:pos x="133" y="225"/>
                  </a:cxn>
                  <a:cxn ang="0">
                    <a:pos x="106" y="295"/>
                  </a:cxn>
                  <a:cxn ang="0">
                    <a:pos x="52" y="346"/>
                  </a:cxn>
                  <a:cxn ang="0">
                    <a:pos x="6" y="382"/>
                  </a:cxn>
                  <a:cxn ang="0">
                    <a:pos x="0" y="341"/>
                  </a:cxn>
                  <a:cxn ang="0">
                    <a:pos x="0" y="341"/>
                  </a:cxn>
                </a:cxnLst>
                <a:rect l="0" t="0" r="r" b="b"/>
                <a:pathLst>
                  <a:path w="138" h="382">
                    <a:moveTo>
                      <a:pt x="0" y="341"/>
                    </a:moveTo>
                    <a:lnTo>
                      <a:pt x="40" y="325"/>
                    </a:lnTo>
                    <a:lnTo>
                      <a:pt x="75" y="297"/>
                    </a:lnTo>
                    <a:lnTo>
                      <a:pt x="99" y="265"/>
                    </a:lnTo>
                    <a:lnTo>
                      <a:pt x="109" y="239"/>
                    </a:lnTo>
                    <a:lnTo>
                      <a:pt x="115" y="199"/>
                    </a:lnTo>
                    <a:lnTo>
                      <a:pt x="115" y="148"/>
                    </a:lnTo>
                    <a:lnTo>
                      <a:pt x="108" y="101"/>
                    </a:lnTo>
                    <a:lnTo>
                      <a:pt x="95" y="61"/>
                    </a:lnTo>
                    <a:lnTo>
                      <a:pt x="75" y="27"/>
                    </a:lnTo>
                    <a:lnTo>
                      <a:pt x="48" y="0"/>
                    </a:lnTo>
                    <a:lnTo>
                      <a:pt x="106" y="30"/>
                    </a:lnTo>
                    <a:lnTo>
                      <a:pt x="138" y="124"/>
                    </a:lnTo>
                    <a:lnTo>
                      <a:pt x="133" y="225"/>
                    </a:lnTo>
                    <a:lnTo>
                      <a:pt x="106" y="295"/>
                    </a:lnTo>
                    <a:lnTo>
                      <a:pt x="52" y="346"/>
                    </a:lnTo>
                    <a:lnTo>
                      <a:pt x="6" y="382"/>
                    </a:lnTo>
                    <a:lnTo>
                      <a:pt x="0" y="341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7" name="Freeform 259"/>
              <p:cNvSpPr>
                <a:spLocks/>
              </p:cNvSpPr>
              <p:nvPr/>
            </p:nvSpPr>
            <p:spPr bwMode="auto">
              <a:xfrm>
                <a:off x="3860" y="2909"/>
                <a:ext cx="145" cy="146"/>
              </a:xfrm>
              <a:custGeom>
                <a:avLst/>
                <a:gdLst/>
                <a:ahLst/>
                <a:cxnLst>
                  <a:cxn ang="0">
                    <a:pos x="40" y="292"/>
                  </a:cxn>
                  <a:cxn ang="0">
                    <a:pos x="21" y="276"/>
                  </a:cxn>
                  <a:cxn ang="0">
                    <a:pos x="10" y="252"/>
                  </a:cxn>
                  <a:cxn ang="0">
                    <a:pos x="2" y="209"/>
                  </a:cxn>
                  <a:cxn ang="0">
                    <a:pos x="0" y="149"/>
                  </a:cxn>
                  <a:cxn ang="0">
                    <a:pos x="5" y="100"/>
                  </a:cxn>
                  <a:cxn ang="0">
                    <a:pos x="15" y="72"/>
                  </a:cxn>
                  <a:cxn ang="0">
                    <a:pos x="26" y="55"/>
                  </a:cxn>
                  <a:cxn ang="0">
                    <a:pos x="45" y="39"/>
                  </a:cxn>
                  <a:cxn ang="0">
                    <a:pos x="89" y="16"/>
                  </a:cxn>
                  <a:cxn ang="0">
                    <a:pos x="141" y="5"/>
                  </a:cxn>
                  <a:cxn ang="0">
                    <a:pos x="189" y="0"/>
                  </a:cxn>
                  <a:cxn ang="0">
                    <a:pos x="229" y="2"/>
                  </a:cxn>
                  <a:cxn ang="0">
                    <a:pos x="256" y="13"/>
                  </a:cxn>
                  <a:cxn ang="0">
                    <a:pos x="278" y="29"/>
                  </a:cxn>
                  <a:cxn ang="0">
                    <a:pos x="290" y="46"/>
                  </a:cxn>
                  <a:cxn ang="0">
                    <a:pos x="244" y="22"/>
                  </a:cxn>
                  <a:cxn ang="0">
                    <a:pos x="119" y="29"/>
                  </a:cxn>
                  <a:cxn ang="0">
                    <a:pos x="37" y="74"/>
                  </a:cxn>
                  <a:cxn ang="0">
                    <a:pos x="18" y="181"/>
                  </a:cxn>
                  <a:cxn ang="0">
                    <a:pos x="29" y="257"/>
                  </a:cxn>
                  <a:cxn ang="0">
                    <a:pos x="40" y="292"/>
                  </a:cxn>
                  <a:cxn ang="0">
                    <a:pos x="40" y="292"/>
                  </a:cxn>
                </a:cxnLst>
                <a:rect l="0" t="0" r="r" b="b"/>
                <a:pathLst>
                  <a:path w="290" h="292">
                    <a:moveTo>
                      <a:pt x="40" y="292"/>
                    </a:moveTo>
                    <a:lnTo>
                      <a:pt x="21" y="276"/>
                    </a:lnTo>
                    <a:lnTo>
                      <a:pt x="10" y="252"/>
                    </a:lnTo>
                    <a:lnTo>
                      <a:pt x="2" y="209"/>
                    </a:lnTo>
                    <a:lnTo>
                      <a:pt x="0" y="149"/>
                    </a:lnTo>
                    <a:lnTo>
                      <a:pt x="5" y="100"/>
                    </a:lnTo>
                    <a:lnTo>
                      <a:pt x="15" y="72"/>
                    </a:lnTo>
                    <a:lnTo>
                      <a:pt x="26" y="55"/>
                    </a:lnTo>
                    <a:lnTo>
                      <a:pt x="45" y="39"/>
                    </a:lnTo>
                    <a:lnTo>
                      <a:pt x="89" y="16"/>
                    </a:lnTo>
                    <a:lnTo>
                      <a:pt x="141" y="5"/>
                    </a:lnTo>
                    <a:lnTo>
                      <a:pt x="189" y="0"/>
                    </a:lnTo>
                    <a:lnTo>
                      <a:pt x="229" y="2"/>
                    </a:lnTo>
                    <a:lnTo>
                      <a:pt x="256" y="13"/>
                    </a:lnTo>
                    <a:lnTo>
                      <a:pt x="278" y="29"/>
                    </a:lnTo>
                    <a:lnTo>
                      <a:pt x="290" y="46"/>
                    </a:lnTo>
                    <a:lnTo>
                      <a:pt x="244" y="22"/>
                    </a:lnTo>
                    <a:lnTo>
                      <a:pt x="119" y="29"/>
                    </a:lnTo>
                    <a:lnTo>
                      <a:pt x="37" y="74"/>
                    </a:lnTo>
                    <a:lnTo>
                      <a:pt x="18" y="181"/>
                    </a:lnTo>
                    <a:lnTo>
                      <a:pt x="29" y="257"/>
                    </a:lnTo>
                    <a:lnTo>
                      <a:pt x="40" y="292"/>
                    </a:lnTo>
                    <a:lnTo>
                      <a:pt x="40" y="292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8" name="Freeform 260"/>
              <p:cNvSpPr>
                <a:spLocks/>
              </p:cNvSpPr>
              <p:nvPr/>
            </p:nvSpPr>
            <p:spPr bwMode="auto">
              <a:xfrm>
                <a:off x="3848" y="2897"/>
                <a:ext cx="148" cy="179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70" y="14"/>
                  </a:cxn>
                  <a:cxn ang="0">
                    <a:pos x="296" y="31"/>
                  </a:cxn>
                  <a:cxn ang="0">
                    <a:pos x="263" y="17"/>
                  </a:cxn>
                  <a:cxn ang="0">
                    <a:pos x="223" y="15"/>
                  </a:cxn>
                  <a:cxn ang="0">
                    <a:pos x="169" y="20"/>
                  </a:cxn>
                  <a:cxn ang="0">
                    <a:pos x="106" y="35"/>
                  </a:cxn>
                  <a:cxn ang="0">
                    <a:pos x="61" y="57"/>
                  </a:cxn>
                  <a:cxn ang="0">
                    <a:pos x="38" y="74"/>
                  </a:cxn>
                  <a:cxn ang="0">
                    <a:pos x="28" y="101"/>
                  </a:cxn>
                  <a:cxn ang="0">
                    <a:pos x="20" y="143"/>
                  </a:cxn>
                  <a:cxn ang="0">
                    <a:pos x="15" y="190"/>
                  </a:cxn>
                  <a:cxn ang="0">
                    <a:pos x="20" y="244"/>
                  </a:cxn>
                  <a:cxn ang="0">
                    <a:pos x="29" y="288"/>
                  </a:cxn>
                  <a:cxn ang="0">
                    <a:pos x="44" y="312"/>
                  </a:cxn>
                  <a:cxn ang="0">
                    <a:pos x="64" y="328"/>
                  </a:cxn>
                  <a:cxn ang="0">
                    <a:pos x="87" y="340"/>
                  </a:cxn>
                  <a:cxn ang="0">
                    <a:pos x="123" y="345"/>
                  </a:cxn>
                  <a:cxn ang="0">
                    <a:pos x="143" y="345"/>
                  </a:cxn>
                  <a:cxn ang="0">
                    <a:pos x="143" y="358"/>
                  </a:cxn>
                  <a:cxn ang="0">
                    <a:pos x="113" y="354"/>
                  </a:cxn>
                  <a:cxn ang="0">
                    <a:pos x="87" y="345"/>
                  </a:cxn>
                  <a:cxn ang="0">
                    <a:pos x="58" y="331"/>
                  </a:cxn>
                  <a:cxn ang="0">
                    <a:pos x="36" y="312"/>
                  </a:cxn>
                  <a:cxn ang="0">
                    <a:pos x="20" y="284"/>
                  </a:cxn>
                  <a:cxn ang="0">
                    <a:pos x="0" y="221"/>
                  </a:cxn>
                  <a:cxn ang="0">
                    <a:pos x="10" y="91"/>
                  </a:cxn>
                  <a:cxn ang="0">
                    <a:pos x="36" y="47"/>
                  </a:cxn>
                  <a:cxn ang="0">
                    <a:pos x="119" y="14"/>
                  </a:cxn>
                  <a:cxn ang="0">
                    <a:pos x="232" y="0"/>
                  </a:cxn>
                  <a:cxn ang="0">
                    <a:pos x="232" y="0"/>
                  </a:cxn>
                </a:cxnLst>
                <a:rect l="0" t="0" r="r" b="b"/>
                <a:pathLst>
                  <a:path w="296" h="358">
                    <a:moveTo>
                      <a:pt x="232" y="0"/>
                    </a:moveTo>
                    <a:lnTo>
                      <a:pt x="270" y="14"/>
                    </a:lnTo>
                    <a:lnTo>
                      <a:pt x="296" y="31"/>
                    </a:lnTo>
                    <a:lnTo>
                      <a:pt x="263" y="17"/>
                    </a:lnTo>
                    <a:lnTo>
                      <a:pt x="223" y="15"/>
                    </a:lnTo>
                    <a:lnTo>
                      <a:pt x="169" y="20"/>
                    </a:lnTo>
                    <a:lnTo>
                      <a:pt x="106" y="35"/>
                    </a:lnTo>
                    <a:lnTo>
                      <a:pt x="61" y="57"/>
                    </a:lnTo>
                    <a:lnTo>
                      <a:pt x="38" y="74"/>
                    </a:lnTo>
                    <a:lnTo>
                      <a:pt x="28" y="101"/>
                    </a:lnTo>
                    <a:lnTo>
                      <a:pt x="20" y="143"/>
                    </a:lnTo>
                    <a:lnTo>
                      <a:pt x="15" y="190"/>
                    </a:lnTo>
                    <a:lnTo>
                      <a:pt x="20" y="244"/>
                    </a:lnTo>
                    <a:lnTo>
                      <a:pt x="29" y="288"/>
                    </a:lnTo>
                    <a:lnTo>
                      <a:pt x="44" y="312"/>
                    </a:lnTo>
                    <a:lnTo>
                      <a:pt x="64" y="328"/>
                    </a:lnTo>
                    <a:lnTo>
                      <a:pt x="87" y="340"/>
                    </a:lnTo>
                    <a:lnTo>
                      <a:pt x="123" y="345"/>
                    </a:lnTo>
                    <a:lnTo>
                      <a:pt x="143" y="345"/>
                    </a:lnTo>
                    <a:lnTo>
                      <a:pt x="143" y="358"/>
                    </a:lnTo>
                    <a:lnTo>
                      <a:pt x="113" y="354"/>
                    </a:lnTo>
                    <a:lnTo>
                      <a:pt x="87" y="345"/>
                    </a:lnTo>
                    <a:lnTo>
                      <a:pt x="58" y="331"/>
                    </a:lnTo>
                    <a:lnTo>
                      <a:pt x="36" y="312"/>
                    </a:lnTo>
                    <a:lnTo>
                      <a:pt x="20" y="284"/>
                    </a:lnTo>
                    <a:lnTo>
                      <a:pt x="0" y="221"/>
                    </a:lnTo>
                    <a:lnTo>
                      <a:pt x="10" y="91"/>
                    </a:lnTo>
                    <a:lnTo>
                      <a:pt x="36" y="47"/>
                    </a:lnTo>
                    <a:lnTo>
                      <a:pt x="119" y="14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49" name="Freeform 261"/>
              <p:cNvSpPr>
                <a:spLocks/>
              </p:cNvSpPr>
              <p:nvPr/>
            </p:nvSpPr>
            <p:spPr bwMode="auto">
              <a:xfrm>
                <a:off x="3967" y="2919"/>
                <a:ext cx="51" cy="14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9" y="22"/>
                  </a:cxn>
                  <a:cxn ang="0">
                    <a:pos x="89" y="58"/>
                  </a:cxn>
                  <a:cxn ang="0">
                    <a:pos x="76" y="213"/>
                  </a:cxn>
                  <a:cxn ang="0">
                    <a:pos x="0" y="280"/>
                  </a:cxn>
                  <a:cxn ang="0">
                    <a:pos x="2" y="286"/>
                  </a:cxn>
                  <a:cxn ang="0">
                    <a:pos x="20" y="282"/>
                  </a:cxn>
                  <a:cxn ang="0">
                    <a:pos x="48" y="262"/>
                  </a:cxn>
                  <a:cxn ang="0">
                    <a:pos x="78" y="237"/>
                  </a:cxn>
                  <a:cxn ang="0">
                    <a:pos x="93" y="213"/>
                  </a:cxn>
                  <a:cxn ang="0">
                    <a:pos x="100" y="175"/>
                  </a:cxn>
                  <a:cxn ang="0">
                    <a:pos x="102" y="114"/>
                  </a:cxn>
                  <a:cxn ang="0">
                    <a:pos x="97" y="72"/>
                  </a:cxn>
                  <a:cxn ang="0">
                    <a:pos x="88" y="35"/>
                  </a:cxn>
                  <a:cxn ang="0">
                    <a:pos x="78" y="1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102" h="286">
                    <a:moveTo>
                      <a:pt x="68" y="0"/>
                    </a:moveTo>
                    <a:lnTo>
                      <a:pt x="79" y="22"/>
                    </a:lnTo>
                    <a:lnTo>
                      <a:pt x="89" y="58"/>
                    </a:lnTo>
                    <a:lnTo>
                      <a:pt x="76" y="213"/>
                    </a:lnTo>
                    <a:lnTo>
                      <a:pt x="0" y="280"/>
                    </a:lnTo>
                    <a:lnTo>
                      <a:pt x="2" y="286"/>
                    </a:lnTo>
                    <a:lnTo>
                      <a:pt x="20" y="282"/>
                    </a:lnTo>
                    <a:lnTo>
                      <a:pt x="48" y="262"/>
                    </a:lnTo>
                    <a:lnTo>
                      <a:pt x="78" y="237"/>
                    </a:lnTo>
                    <a:lnTo>
                      <a:pt x="93" y="213"/>
                    </a:lnTo>
                    <a:lnTo>
                      <a:pt x="100" y="175"/>
                    </a:lnTo>
                    <a:lnTo>
                      <a:pt x="102" y="114"/>
                    </a:lnTo>
                    <a:lnTo>
                      <a:pt x="97" y="72"/>
                    </a:lnTo>
                    <a:lnTo>
                      <a:pt x="88" y="35"/>
                    </a:lnTo>
                    <a:lnTo>
                      <a:pt x="78" y="1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0" name="Freeform 262"/>
              <p:cNvSpPr>
                <a:spLocks/>
              </p:cNvSpPr>
              <p:nvPr/>
            </p:nvSpPr>
            <p:spPr bwMode="auto">
              <a:xfrm>
                <a:off x="3866" y="2915"/>
                <a:ext cx="147" cy="156"/>
              </a:xfrm>
              <a:custGeom>
                <a:avLst/>
                <a:gdLst/>
                <a:ahLst/>
                <a:cxnLst>
                  <a:cxn ang="0">
                    <a:pos x="105" y="283"/>
                  </a:cxn>
                  <a:cxn ang="0">
                    <a:pos x="80" y="283"/>
                  </a:cxn>
                  <a:cxn ang="0">
                    <a:pos x="51" y="273"/>
                  </a:cxn>
                  <a:cxn ang="0">
                    <a:pos x="32" y="252"/>
                  </a:cxn>
                  <a:cxn ang="0">
                    <a:pos x="28" y="231"/>
                  </a:cxn>
                  <a:cxn ang="0">
                    <a:pos x="24" y="205"/>
                  </a:cxn>
                  <a:cxn ang="0">
                    <a:pos x="22" y="180"/>
                  </a:cxn>
                  <a:cxn ang="0">
                    <a:pos x="22" y="153"/>
                  </a:cxn>
                  <a:cxn ang="0">
                    <a:pos x="23" y="127"/>
                  </a:cxn>
                  <a:cxn ang="0">
                    <a:pos x="27" y="104"/>
                  </a:cxn>
                  <a:cxn ang="0">
                    <a:pos x="34" y="79"/>
                  </a:cxn>
                  <a:cxn ang="0">
                    <a:pos x="54" y="58"/>
                  </a:cxn>
                  <a:cxn ang="0">
                    <a:pos x="73" y="48"/>
                  </a:cxn>
                  <a:cxn ang="0">
                    <a:pos x="96" y="39"/>
                  </a:cxn>
                  <a:cxn ang="0">
                    <a:pos x="124" y="30"/>
                  </a:cxn>
                  <a:cxn ang="0">
                    <a:pos x="154" y="23"/>
                  </a:cxn>
                  <a:cxn ang="0">
                    <a:pos x="182" y="19"/>
                  </a:cxn>
                  <a:cxn ang="0">
                    <a:pos x="208" y="19"/>
                  </a:cxn>
                  <a:cxn ang="0">
                    <a:pos x="230" y="22"/>
                  </a:cxn>
                  <a:cxn ang="0">
                    <a:pos x="246" y="34"/>
                  </a:cxn>
                  <a:cxn ang="0">
                    <a:pos x="261" y="63"/>
                  </a:cxn>
                  <a:cxn ang="0">
                    <a:pos x="266" y="83"/>
                  </a:cxn>
                  <a:cxn ang="0">
                    <a:pos x="269" y="107"/>
                  </a:cxn>
                  <a:cxn ang="0">
                    <a:pos x="270" y="128"/>
                  </a:cxn>
                  <a:cxn ang="0">
                    <a:pos x="270" y="152"/>
                  </a:cxn>
                  <a:cxn ang="0">
                    <a:pos x="267" y="175"/>
                  </a:cxn>
                  <a:cxn ang="0">
                    <a:pos x="262" y="199"/>
                  </a:cxn>
                  <a:cxn ang="0">
                    <a:pos x="242" y="229"/>
                  </a:cxn>
                  <a:cxn ang="0">
                    <a:pos x="217" y="251"/>
                  </a:cxn>
                  <a:cxn ang="0">
                    <a:pos x="192" y="266"/>
                  </a:cxn>
                  <a:cxn ang="0">
                    <a:pos x="196" y="295"/>
                  </a:cxn>
                  <a:cxn ang="0">
                    <a:pos x="220" y="280"/>
                  </a:cxn>
                  <a:cxn ang="0">
                    <a:pos x="254" y="254"/>
                  </a:cxn>
                  <a:cxn ang="0">
                    <a:pos x="282" y="220"/>
                  </a:cxn>
                  <a:cxn ang="0">
                    <a:pos x="290" y="191"/>
                  </a:cxn>
                  <a:cxn ang="0">
                    <a:pos x="292" y="165"/>
                  </a:cxn>
                  <a:cxn ang="0">
                    <a:pos x="294" y="136"/>
                  </a:cxn>
                  <a:cxn ang="0">
                    <a:pos x="293" y="107"/>
                  </a:cxn>
                  <a:cxn ang="0">
                    <a:pos x="290" y="76"/>
                  </a:cxn>
                  <a:cxn ang="0">
                    <a:pos x="283" y="48"/>
                  </a:cxn>
                  <a:cxn ang="0">
                    <a:pos x="271" y="25"/>
                  </a:cxn>
                  <a:cxn ang="0">
                    <a:pos x="255" y="10"/>
                  </a:cxn>
                  <a:cxn ang="0">
                    <a:pos x="232" y="4"/>
                  </a:cxn>
                  <a:cxn ang="0">
                    <a:pos x="201" y="0"/>
                  </a:cxn>
                  <a:cxn ang="0">
                    <a:pos x="165" y="0"/>
                  </a:cxn>
                  <a:cxn ang="0">
                    <a:pos x="130" y="5"/>
                  </a:cxn>
                  <a:cxn ang="0">
                    <a:pos x="93" y="14"/>
                  </a:cxn>
                  <a:cxn ang="0">
                    <a:pos x="61" y="24"/>
                  </a:cxn>
                  <a:cxn ang="0">
                    <a:pos x="35" y="39"/>
                  </a:cxn>
                  <a:cxn ang="0">
                    <a:pos x="17" y="58"/>
                  </a:cxn>
                  <a:cxn ang="0">
                    <a:pos x="10" y="78"/>
                  </a:cxn>
                  <a:cxn ang="0">
                    <a:pos x="5" y="104"/>
                  </a:cxn>
                  <a:cxn ang="0">
                    <a:pos x="2" y="133"/>
                  </a:cxn>
                  <a:cxn ang="0">
                    <a:pos x="0" y="165"/>
                  </a:cxn>
                  <a:cxn ang="0">
                    <a:pos x="1" y="195"/>
                  </a:cxn>
                  <a:cxn ang="0">
                    <a:pos x="3" y="224"/>
                  </a:cxn>
                  <a:cxn ang="0">
                    <a:pos x="9" y="250"/>
                  </a:cxn>
                  <a:cxn ang="0">
                    <a:pos x="20" y="271"/>
                  </a:cxn>
                  <a:cxn ang="0">
                    <a:pos x="42" y="293"/>
                  </a:cxn>
                  <a:cxn ang="0">
                    <a:pos x="71" y="307"/>
                  </a:cxn>
                  <a:cxn ang="0">
                    <a:pos x="97" y="310"/>
                  </a:cxn>
                  <a:cxn ang="0">
                    <a:pos x="117" y="311"/>
                  </a:cxn>
                </a:cxnLst>
                <a:rect l="0" t="0" r="r" b="b"/>
                <a:pathLst>
                  <a:path w="294" h="311">
                    <a:moveTo>
                      <a:pt x="112" y="283"/>
                    </a:moveTo>
                    <a:lnTo>
                      <a:pt x="110" y="283"/>
                    </a:lnTo>
                    <a:lnTo>
                      <a:pt x="109" y="283"/>
                    </a:lnTo>
                    <a:lnTo>
                      <a:pt x="105" y="283"/>
                    </a:lnTo>
                    <a:lnTo>
                      <a:pt x="100" y="284"/>
                    </a:lnTo>
                    <a:lnTo>
                      <a:pt x="94" y="283"/>
                    </a:lnTo>
                    <a:lnTo>
                      <a:pt x="88" y="283"/>
                    </a:lnTo>
                    <a:lnTo>
                      <a:pt x="80" y="283"/>
                    </a:lnTo>
                    <a:lnTo>
                      <a:pt x="75" y="283"/>
                    </a:lnTo>
                    <a:lnTo>
                      <a:pt x="66" y="280"/>
                    </a:lnTo>
                    <a:lnTo>
                      <a:pt x="60" y="278"/>
                    </a:lnTo>
                    <a:lnTo>
                      <a:pt x="51" y="273"/>
                    </a:lnTo>
                    <a:lnTo>
                      <a:pt x="47" y="269"/>
                    </a:lnTo>
                    <a:lnTo>
                      <a:pt x="39" y="264"/>
                    </a:lnTo>
                    <a:lnTo>
                      <a:pt x="35" y="256"/>
                    </a:lnTo>
                    <a:lnTo>
                      <a:pt x="32" y="252"/>
                    </a:lnTo>
                    <a:lnTo>
                      <a:pt x="32" y="248"/>
                    </a:lnTo>
                    <a:lnTo>
                      <a:pt x="30" y="242"/>
                    </a:lnTo>
                    <a:lnTo>
                      <a:pt x="30" y="238"/>
                    </a:lnTo>
                    <a:lnTo>
                      <a:pt x="28" y="231"/>
                    </a:lnTo>
                    <a:lnTo>
                      <a:pt x="27" y="224"/>
                    </a:lnTo>
                    <a:lnTo>
                      <a:pt x="27" y="219"/>
                    </a:lnTo>
                    <a:lnTo>
                      <a:pt x="25" y="212"/>
                    </a:lnTo>
                    <a:lnTo>
                      <a:pt x="24" y="205"/>
                    </a:lnTo>
                    <a:lnTo>
                      <a:pt x="23" y="199"/>
                    </a:lnTo>
                    <a:lnTo>
                      <a:pt x="23" y="193"/>
                    </a:lnTo>
                    <a:lnTo>
                      <a:pt x="23" y="186"/>
                    </a:lnTo>
                    <a:lnTo>
                      <a:pt x="22" y="180"/>
                    </a:lnTo>
                    <a:lnTo>
                      <a:pt x="22" y="174"/>
                    </a:lnTo>
                    <a:lnTo>
                      <a:pt x="22" y="166"/>
                    </a:lnTo>
                    <a:lnTo>
                      <a:pt x="22" y="161"/>
                    </a:lnTo>
                    <a:lnTo>
                      <a:pt x="22" y="153"/>
                    </a:lnTo>
                    <a:lnTo>
                      <a:pt x="22" y="147"/>
                    </a:lnTo>
                    <a:lnTo>
                      <a:pt x="22" y="140"/>
                    </a:lnTo>
                    <a:lnTo>
                      <a:pt x="23" y="135"/>
                    </a:lnTo>
                    <a:lnTo>
                      <a:pt x="23" y="127"/>
                    </a:lnTo>
                    <a:lnTo>
                      <a:pt x="23" y="122"/>
                    </a:lnTo>
                    <a:lnTo>
                      <a:pt x="24" y="116"/>
                    </a:lnTo>
                    <a:lnTo>
                      <a:pt x="27" y="110"/>
                    </a:lnTo>
                    <a:lnTo>
                      <a:pt x="27" y="104"/>
                    </a:lnTo>
                    <a:lnTo>
                      <a:pt x="28" y="98"/>
                    </a:lnTo>
                    <a:lnTo>
                      <a:pt x="29" y="93"/>
                    </a:lnTo>
                    <a:lnTo>
                      <a:pt x="32" y="89"/>
                    </a:lnTo>
                    <a:lnTo>
                      <a:pt x="34" y="79"/>
                    </a:lnTo>
                    <a:lnTo>
                      <a:pt x="39" y="73"/>
                    </a:lnTo>
                    <a:lnTo>
                      <a:pt x="45" y="65"/>
                    </a:lnTo>
                    <a:lnTo>
                      <a:pt x="51" y="61"/>
                    </a:lnTo>
                    <a:lnTo>
                      <a:pt x="54" y="58"/>
                    </a:lnTo>
                    <a:lnTo>
                      <a:pt x="59" y="55"/>
                    </a:lnTo>
                    <a:lnTo>
                      <a:pt x="63" y="53"/>
                    </a:lnTo>
                    <a:lnTo>
                      <a:pt x="68" y="51"/>
                    </a:lnTo>
                    <a:lnTo>
                      <a:pt x="73" y="48"/>
                    </a:lnTo>
                    <a:lnTo>
                      <a:pt x="78" y="47"/>
                    </a:lnTo>
                    <a:lnTo>
                      <a:pt x="85" y="44"/>
                    </a:lnTo>
                    <a:lnTo>
                      <a:pt x="91" y="43"/>
                    </a:lnTo>
                    <a:lnTo>
                      <a:pt x="96" y="39"/>
                    </a:lnTo>
                    <a:lnTo>
                      <a:pt x="104" y="37"/>
                    </a:lnTo>
                    <a:lnTo>
                      <a:pt x="110" y="34"/>
                    </a:lnTo>
                    <a:lnTo>
                      <a:pt x="118" y="33"/>
                    </a:lnTo>
                    <a:lnTo>
                      <a:pt x="124" y="30"/>
                    </a:lnTo>
                    <a:lnTo>
                      <a:pt x="133" y="29"/>
                    </a:lnTo>
                    <a:lnTo>
                      <a:pt x="139" y="28"/>
                    </a:lnTo>
                    <a:lnTo>
                      <a:pt x="148" y="26"/>
                    </a:lnTo>
                    <a:lnTo>
                      <a:pt x="154" y="23"/>
                    </a:lnTo>
                    <a:lnTo>
                      <a:pt x="162" y="23"/>
                    </a:lnTo>
                    <a:lnTo>
                      <a:pt x="168" y="21"/>
                    </a:lnTo>
                    <a:lnTo>
                      <a:pt x="176" y="20"/>
                    </a:lnTo>
                    <a:lnTo>
                      <a:pt x="182" y="19"/>
                    </a:lnTo>
                    <a:lnTo>
                      <a:pt x="189" y="19"/>
                    </a:lnTo>
                    <a:lnTo>
                      <a:pt x="196" y="19"/>
                    </a:lnTo>
                    <a:lnTo>
                      <a:pt x="203" y="19"/>
                    </a:lnTo>
                    <a:lnTo>
                      <a:pt x="208" y="19"/>
                    </a:lnTo>
                    <a:lnTo>
                      <a:pt x="215" y="19"/>
                    </a:lnTo>
                    <a:lnTo>
                      <a:pt x="220" y="19"/>
                    </a:lnTo>
                    <a:lnTo>
                      <a:pt x="225" y="21"/>
                    </a:lnTo>
                    <a:lnTo>
                      <a:pt x="230" y="22"/>
                    </a:lnTo>
                    <a:lnTo>
                      <a:pt x="234" y="23"/>
                    </a:lnTo>
                    <a:lnTo>
                      <a:pt x="237" y="26"/>
                    </a:lnTo>
                    <a:lnTo>
                      <a:pt x="241" y="29"/>
                    </a:lnTo>
                    <a:lnTo>
                      <a:pt x="246" y="34"/>
                    </a:lnTo>
                    <a:lnTo>
                      <a:pt x="251" y="42"/>
                    </a:lnTo>
                    <a:lnTo>
                      <a:pt x="255" y="49"/>
                    </a:lnTo>
                    <a:lnTo>
                      <a:pt x="260" y="59"/>
                    </a:lnTo>
                    <a:lnTo>
                      <a:pt x="261" y="63"/>
                    </a:lnTo>
                    <a:lnTo>
                      <a:pt x="262" y="67"/>
                    </a:lnTo>
                    <a:lnTo>
                      <a:pt x="263" y="73"/>
                    </a:lnTo>
                    <a:lnTo>
                      <a:pt x="265" y="78"/>
                    </a:lnTo>
                    <a:lnTo>
                      <a:pt x="266" y="83"/>
                    </a:lnTo>
                    <a:lnTo>
                      <a:pt x="266" y="90"/>
                    </a:lnTo>
                    <a:lnTo>
                      <a:pt x="267" y="95"/>
                    </a:lnTo>
                    <a:lnTo>
                      <a:pt x="269" y="102"/>
                    </a:lnTo>
                    <a:lnTo>
                      <a:pt x="269" y="107"/>
                    </a:lnTo>
                    <a:lnTo>
                      <a:pt x="269" y="111"/>
                    </a:lnTo>
                    <a:lnTo>
                      <a:pt x="269" y="117"/>
                    </a:lnTo>
                    <a:lnTo>
                      <a:pt x="270" y="123"/>
                    </a:lnTo>
                    <a:lnTo>
                      <a:pt x="270" y="128"/>
                    </a:lnTo>
                    <a:lnTo>
                      <a:pt x="270" y="135"/>
                    </a:lnTo>
                    <a:lnTo>
                      <a:pt x="270" y="141"/>
                    </a:lnTo>
                    <a:lnTo>
                      <a:pt x="270" y="147"/>
                    </a:lnTo>
                    <a:lnTo>
                      <a:pt x="270" y="152"/>
                    </a:lnTo>
                    <a:lnTo>
                      <a:pt x="269" y="157"/>
                    </a:lnTo>
                    <a:lnTo>
                      <a:pt x="268" y="163"/>
                    </a:lnTo>
                    <a:lnTo>
                      <a:pt x="268" y="169"/>
                    </a:lnTo>
                    <a:lnTo>
                      <a:pt x="267" y="175"/>
                    </a:lnTo>
                    <a:lnTo>
                      <a:pt x="266" y="180"/>
                    </a:lnTo>
                    <a:lnTo>
                      <a:pt x="266" y="185"/>
                    </a:lnTo>
                    <a:lnTo>
                      <a:pt x="266" y="191"/>
                    </a:lnTo>
                    <a:lnTo>
                      <a:pt x="262" y="199"/>
                    </a:lnTo>
                    <a:lnTo>
                      <a:pt x="259" y="208"/>
                    </a:lnTo>
                    <a:lnTo>
                      <a:pt x="253" y="215"/>
                    </a:lnTo>
                    <a:lnTo>
                      <a:pt x="249" y="224"/>
                    </a:lnTo>
                    <a:lnTo>
                      <a:pt x="242" y="229"/>
                    </a:lnTo>
                    <a:lnTo>
                      <a:pt x="236" y="237"/>
                    </a:lnTo>
                    <a:lnTo>
                      <a:pt x="230" y="242"/>
                    </a:lnTo>
                    <a:lnTo>
                      <a:pt x="223" y="248"/>
                    </a:lnTo>
                    <a:lnTo>
                      <a:pt x="217" y="251"/>
                    </a:lnTo>
                    <a:lnTo>
                      <a:pt x="210" y="255"/>
                    </a:lnTo>
                    <a:lnTo>
                      <a:pt x="204" y="258"/>
                    </a:lnTo>
                    <a:lnTo>
                      <a:pt x="199" y="263"/>
                    </a:lnTo>
                    <a:lnTo>
                      <a:pt x="192" y="266"/>
                    </a:lnTo>
                    <a:lnTo>
                      <a:pt x="190" y="268"/>
                    </a:lnTo>
                    <a:lnTo>
                      <a:pt x="193" y="298"/>
                    </a:lnTo>
                    <a:lnTo>
                      <a:pt x="193" y="297"/>
                    </a:lnTo>
                    <a:lnTo>
                      <a:pt x="196" y="295"/>
                    </a:lnTo>
                    <a:lnTo>
                      <a:pt x="199" y="293"/>
                    </a:lnTo>
                    <a:lnTo>
                      <a:pt x="206" y="290"/>
                    </a:lnTo>
                    <a:lnTo>
                      <a:pt x="211" y="284"/>
                    </a:lnTo>
                    <a:lnTo>
                      <a:pt x="220" y="280"/>
                    </a:lnTo>
                    <a:lnTo>
                      <a:pt x="229" y="273"/>
                    </a:lnTo>
                    <a:lnTo>
                      <a:pt x="237" y="269"/>
                    </a:lnTo>
                    <a:lnTo>
                      <a:pt x="246" y="261"/>
                    </a:lnTo>
                    <a:lnTo>
                      <a:pt x="254" y="254"/>
                    </a:lnTo>
                    <a:lnTo>
                      <a:pt x="262" y="246"/>
                    </a:lnTo>
                    <a:lnTo>
                      <a:pt x="270" y="238"/>
                    </a:lnTo>
                    <a:lnTo>
                      <a:pt x="276" y="228"/>
                    </a:lnTo>
                    <a:lnTo>
                      <a:pt x="282" y="220"/>
                    </a:lnTo>
                    <a:lnTo>
                      <a:pt x="285" y="210"/>
                    </a:lnTo>
                    <a:lnTo>
                      <a:pt x="290" y="202"/>
                    </a:lnTo>
                    <a:lnTo>
                      <a:pt x="290" y="195"/>
                    </a:lnTo>
                    <a:lnTo>
                      <a:pt x="290" y="191"/>
                    </a:lnTo>
                    <a:lnTo>
                      <a:pt x="290" y="184"/>
                    </a:lnTo>
                    <a:lnTo>
                      <a:pt x="291" y="179"/>
                    </a:lnTo>
                    <a:lnTo>
                      <a:pt x="291" y="171"/>
                    </a:lnTo>
                    <a:lnTo>
                      <a:pt x="292" y="165"/>
                    </a:lnTo>
                    <a:lnTo>
                      <a:pt x="293" y="157"/>
                    </a:lnTo>
                    <a:lnTo>
                      <a:pt x="294" y="151"/>
                    </a:lnTo>
                    <a:lnTo>
                      <a:pt x="294" y="144"/>
                    </a:lnTo>
                    <a:lnTo>
                      <a:pt x="294" y="136"/>
                    </a:lnTo>
                    <a:lnTo>
                      <a:pt x="294" y="128"/>
                    </a:lnTo>
                    <a:lnTo>
                      <a:pt x="294" y="122"/>
                    </a:lnTo>
                    <a:lnTo>
                      <a:pt x="293" y="113"/>
                    </a:lnTo>
                    <a:lnTo>
                      <a:pt x="293" y="107"/>
                    </a:lnTo>
                    <a:lnTo>
                      <a:pt x="293" y="98"/>
                    </a:lnTo>
                    <a:lnTo>
                      <a:pt x="293" y="92"/>
                    </a:lnTo>
                    <a:lnTo>
                      <a:pt x="291" y="83"/>
                    </a:lnTo>
                    <a:lnTo>
                      <a:pt x="290" y="76"/>
                    </a:lnTo>
                    <a:lnTo>
                      <a:pt x="288" y="68"/>
                    </a:lnTo>
                    <a:lnTo>
                      <a:pt x="287" y="63"/>
                    </a:lnTo>
                    <a:lnTo>
                      <a:pt x="285" y="54"/>
                    </a:lnTo>
                    <a:lnTo>
                      <a:pt x="283" y="48"/>
                    </a:lnTo>
                    <a:lnTo>
                      <a:pt x="280" y="43"/>
                    </a:lnTo>
                    <a:lnTo>
                      <a:pt x="279" y="37"/>
                    </a:lnTo>
                    <a:lnTo>
                      <a:pt x="275" y="31"/>
                    </a:lnTo>
                    <a:lnTo>
                      <a:pt x="271" y="25"/>
                    </a:lnTo>
                    <a:lnTo>
                      <a:pt x="268" y="21"/>
                    </a:lnTo>
                    <a:lnTo>
                      <a:pt x="265" y="18"/>
                    </a:lnTo>
                    <a:lnTo>
                      <a:pt x="260" y="14"/>
                    </a:lnTo>
                    <a:lnTo>
                      <a:pt x="255" y="10"/>
                    </a:lnTo>
                    <a:lnTo>
                      <a:pt x="250" y="8"/>
                    </a:lnTo>
                    <a:lnTo>
                      <a:pt x="246" y="7"/>
                    </a:lnTo>
                    <a:lnTo>
                      <a:pt x="238" y="4"/>
                    </a:lnTo>
                    <a:lnTo>
                      <a:pt x="232" y="4"/>
                    </a:lnTo>
                    <a:lnTo>
                      <a:pt x="224" y="2"/>
                    </a:lnTo>
                    <a:lnTo>
                      <a:pt x="217" y="1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74" y="0"/>
                    </a:lnTo>
                    <a:lnTo>
                      <a:pt x="165" y="0"/>
                    </a:lnTo>
                    <a:lnTo>
                      <a:pt x="157" y="1"/>
                    </a:lnTo>
                    <a:lnTo>
                      <a:pt x="148" y="3"/>
                    </a:lnTo>
                    <a:lnTo>
                      <a:pt x="138" y="4"/>
                    </a:lnTo>
                    <a:lnTo>
                      <a:pt x="130" y="5"/>
                    </a:lnTo>
                    <a:lnTo>
                      <a:pt x="120" y="7"/>
                    </a:lnTo>
                    <a:lnTo>
                      <a:pt x="111" y="9"/>
                    </a:lnTo>
                    <a:lnTo>
                      <a:pt x="102" y="11"/>
                    </a:lnTo>
                    <a:lnTo>
                      <a:pt x="93" y="14"/>
                    </a:lnTo>
                    <a:lnTo>
                      <a:pt x="85" y="16"/>
                    </a:lnTo>
                    <a:lnTo>
                      <a:pt x="76" y="19"/>
                    </a:lnTo>
                    <a:lnTo>
                      <a:pt x="68" y="21"/>
                    </a:lnTo>
                    <a:lnTo>
                      <a:pt x="61" y="24"/>
                    </a:lnTo>
                    <a:lnTo>
                      <a:pt x="53" y="29"/>
                    </a:lnTo>
                    <a:lnTo>
                      <a:pt x="47" y="33"/>
                    </a:lnTo>
                    <a:lnTo>
                      <a:pt x="41" y="35"/>
                    </a:lnTo>
                    <a:lnTo>
                      <a:pt x="35" y="39"/>
                    </a:lnTo>
                    <a:lnTo>
                      <a:pt x="29" y="44"/>
                    </a:lnTo>
                    <a:lnTo>
                      <a:pt x="25" y="48"/>
                    </a:lnTo>
                    <a:lnTo>
                      <a:pt x="20" y="53"/>
                    </a:lnTo>
                    <a:lnTo>
                      <a:pt x="17" y="58"/>
                    </a:lnTo>
                    <a:lnTo>
                      <a:pt x="15" y="63"/>
                    </a:lnTo>
                    <a:lnTo>
                      <a:pt x="14" y="68"/>
                    </a:lnTo>
                    <a:lnTo>
                      <a:pt x="12" y="73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8" y="91"/>
                    </a:lnTo>
                    <a:lnTo>
                      <a:pt x="6" y="97"/>
                    </a:lnTo>
                    <a:lnTo>
                      <a:pt x="5" y="104"/>
                    </a:lnTo>
                    <a:lnTo>
                      <a:pt x="3" y="111"/>
                    </a:lnTo>
                    <a:lnTo>
                      <a:pt x="3" y="119"/>
                    </a:lnTo>
                    <a:lnTo>
                      <a:pt x="3" y="126"/>
                    </a:lnTo>
                    <a:lnTo>
                      <a:pt x="2" y="133"/>
                    </a:lnTo>
                    <a:lnTo>
                      <a:pt x="1" y="141"/>
                    </a:lnTo>
                    <a:lnTo>
                      <a:pt x="1" y="149"/>
                    </a:lnTo>
                    <a:lnTo>
                      <a:pt x="0" y="156"/>
                    </a:lnTo>
                    <a:lnTo>
                      <a:pt x="0" y="165"/>
                    </a:lnTo>
                    <a:lnTo>
                      <a:pt x="0" y="173"/>
                    </a:lnTo>
                    <a:lnTo>
                      <a:pt x="1" y="180"/>
                    </a:lnTo>
                    <a:lnTo>
                      <a:pt x="1" y="188"/>
                    </a:lnTo>
                    <a:lnTo>
                      <a:pt x="1" y="195"/>
                    </a:lnTo>
                    <a:lnTo>
                      <a:pt x="1" y="203"/>
                    </a:lnTo>
                    <a:lnTo>
                      <a:pt x="2" y="210"/>
                    </a:lnTo>
                    <a:lnTo>
                      <a:pt x="2" y="218"/>
                    </a:lnTo>
                    <a:lnTo>
                      <a:pt x="3" y="224"/>
                    </a:lnTo>
                    <a:lnTo>
                      <a:pt x="4" y="232"/>
                    </a:lnTo>
                    <a:lnTo>
                      <a:pt x="7" y="239"/>
                    </a:lnTo>
                    <a:lnTo>
                      <a:pt x="8" y="244"/>
                    </a:lnTo>
                    <a:lnTo>
                      <a:pt x="9" y="250"/>
                    </a:lnTo>
                    <a:lnTo>
                      <a:pt x="13" y="255"/>
                    </a:lnTo>
                    <a:lnTo>
                      <a:pt x="15" y="262"/>
                    </a:lnTo>
                    <a:lnTo>
                      <a:pt x="17" y="266"/>
                    </a:lnTo>
                    <a:lnTo>
                      <a:pt x="20" y="271"/>
                    </a:lnTo>
                    <a:lnTo>
                      <a:pt x="23" y="276"/>
                    </a:lnTo>
                    <a:lnTo>
                      <a:pt x="28" y="281"/>
                    </a:lnTo>
                    <a:lnTo>
                      <a:pt x="34" y="286"/>
                    </a:lnTo>
                    <a:lnTo>
                      <a:pt x="42" y="293"/>
                    </a:lnTo>
                    <a:lnTo>
                      <a:pt x="48" y="297"/>
                    </a:lnTo>
                    <a:lnTo>
                      <a:pt x="57" y="301"/>
                    </a:lnTo>
                    <a:lnTo>
                      <a:pt x="63" y="304"/>
                    </a:lnTo>
                    <a:lnTo>
                      <a:pt x="71" y="307"/>
                    </a:lnTo>
                    <a:lnTo>
                      <a:pt x="77" y="308"/>
                    </a:lnTo>
                    <a:lnTo>
                      <a:pt x="86" y="310"/>
                    </a:lnTo>
                    <a:lnTo>
                      <a:pt x="91" y="310"/>
                    </a:lnTo>
                    <a:lnTo>
                      <a:pt x="97" y="310"/>
                    </a:lnTo>
                    <a:lnTo>
                      <a:pt x="102" y="310"/>
                    </a:lnTo>
                    <a:lnTo>
                      <a:pt x="107" y="311"/>
                    </a:lnTo>
                    <a:lnTo>
                      <a:pt x="115" y="311"/>
                    </a:lnTo>
                    <a:lnTo>
                      <a:pt x="117" y="311"/>
                    </a:lnTo>
                    <a:lnTo>
                      <a:pt x="112" y="283"/>
                    </a:lnTo>
                    <a:lnTo>
                      <a:pt x="112" y="2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1" name="Freeform 263"/>
              <p:cNvSpPr>
                <a:spLocks/>
              </p:cNvSpPr>
              <p:nvPr/>
            </p:nvSpPr>
            <p:spPr bwMode="auto">
              <a:xfrm>
                <a:off x="3896" y="3773"/>
                <a:ext cx="112" cy="105"/>
              </a:xfrm>
              <a:custGeom>
                <a:avLst/>
                <a:gdLst/>
                <a:ahLst/>
                <a:cxnLst>
                  <a:cxn ang="0">
                    <a:pos x="31" y="54"/>
                  </a:cxn>
                  <a:cxn ang="0">
                    <a:pos x="118" y="28"/>
                  </a:cxn>
                  <a:cxn ang="0">
                    <a:pos x="221" y="0"/>
                  </a:cxn>
                  <a:cxn ang="0">
                    <a:pos x="223" y="75"/>
                  </a:cxn>
                  <a:cxn ang="0">
                    <a:pos x="174" y="180"/>
                  </a:cxn>
                  <a:cxn ang="0">
                    <a:pos x="0" y="208"/>
                  </a:cxn>
                  <a:cxn ang="0">
                    <a:pos x="26" y="138"/>
                  </a:cxn>
                  <a:cxn ang="0">
                    <a:pos x="31" y="54"/>
                  </a:cxn>
                  <a:cxn ang="0">
                    <a:pos x="31" y="54"/>
                  </a:cxn>
                </a:cxnLst>
                <a:rect l="0" t="0" r="r" b="b"/>
                <a:pathLst>
                  <a:path w="223" h="208">
                    <a:moveTo>
                      <a:pt x="31" y="54"/>
                    </a:moveTo>
                    <a:lnTo>
                      <a:pt x="118" y="28"/>
                    </a:lnTo>
                    <a:lnTo>
                      <a:pt x="221" y="0"/>
                    </a:lnTo>
                    <a:lnTo>
                      <a:pt x="223" y="75"/>
                    </a:lnTo>
                    <a:lnTo>
                      <a:pt x="174" y="180"/>
                    </a:lnTo>
                    <a:lnTo>
                      <a:pt x="0" y="208"/>
                    </a:lnTo>
                    <a:lnTo>
                      <a:pt x="26" y="138"/>
                    </a:lnTo>
                    <a:lnTo>
                      <a:pt x="31" y="54"/>
                    </a:lnTo>
                    <a:lnTo>
                      <a:pt x="31" y="54"/>
                    </a:lnTo>
                    <a:close/>
                  </a:path>
                </a:pathLst>
              </a:custGeom>
              <a:solidFill>
                <a:srgbClr val="595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2" name="Freeform 264"/>
              <p:cNvSpPr>
                <a:spLocks/>
              </p:cNvSpPr>
              <p:nvPr/>
            </p:nvSpPr>
            <p:spPr bwMode="auto">
              <a:xfrm>
                <a:off x="3882" y="3725"/>
                <a:ext cx="114" cy="6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61" y="0"/>
                  </a:cxn>
                  <a:cxn ang="0">
                    <a:pos x="208" y="27"/>
                  </a:cxn>
                  <a:cxn ang="0">
                    <a:pos x="229" y="67"/>
                  </a:cxn>
                  <a:cxn ang="0">
                    <a:pos x="59" y="121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229" h="121">
                    <a:moveTo>
                      <a:pt x="0" y="44"/>
                    </a:moveTo>
                    <a:lnTo>
                      <a:pt x="161" y="0"/>
                    </a:lnTo>
                    <a:lnTo>
                      <a:pt x="208" y="27"/>
                    </a:lnTo>
                    <a:lnTo>
                      <a:pt x="229" y="67"/>
                    </a:lnTo>
                    <a:lnTo>
                      <a:pt x="59" y="121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C8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3" name="Freeform 265"/>
              <p:cNvSpPr>
                <a:spLocks/>
              </p:cNvSpPr>
              <p:nvPr/>
            </p:nvSpPr>
            <p:spPr bwMode="auto">
              <a:xfrm>
                <a:off x="3905" y="3793"/>
                <a:ext cx="103" cy="66"/>
              </a:xfrm>
              <a:custGeom>
                <a:avLst/>
                <a:gdLst/>
                <a:ahLst/>
                <a:cxnLst>
                  <a:cxn ang="0">
                    <a:pos x="18" y="35"/>
                  </a:cxn>
                  <a:cxn ang="0">
                    <a:pos x="206" y="0"/>
                  </a:cxn>
                  <a:cxn ang="0">
                    <a:pos x="204" y="47"/>
                  </a:cxn>
                  <a:cxn ang="0">
                    <a:pos x="183" y="84"/>
                  </a:cxn>
                  <a:cxn ang="0">
                    <a:pos x="0" y="131"/>
                  </a:cxn>
                  <a:cxn ang="0">
                    <a:pos x="18" y="35"/>
                  </a:cxn>
                  <a:cxn ang="0">
                    <a:pos x="18" y="35"/>
                  </a:cxn>
                </a:cxnLst>
                <a:rect l="0" t="0" r="r" b="b"/>
                <a:pathLst>
                  <a:path w="206" h="131">
                    <a:moveTo>
                      <a:pt x="18" y="35"/>
                    </a:moveTo>
                    <a:lnTo>
                      <a:pt x="206" y="0"/>
                    </a:lnTo>
                    <a:lnTo>
                      <a:pt x="204" y="47"/>
                    </a:lnTo>
                    <a:lnTo>
                      <a:pt x="183" y="84"/>
                    </a:lnTo>
                    <a:lnTo>
                      <a:pt x="0" y="131"/>
                    </a:lnTo>
                    <a:lnTo>
                      <a:pt x="18" y="35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4C4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4" name="Freeform 266"/>
              <p:cNvSpPr>
                <a:spLocks/>
              </p:cNvSpPr>
              <p:nvPr/>
            </p:nvSpPr>
            <p:spPr bwMode="auto">
              <a:xfrm>
                <a:off x="3910" y="3812"/>
                <a:ext cx="78" cy="35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155" y="0"/>
                  </a:cxn>
                  <a:cxn ang="0">
                    <a:pos x="151" y="20"/>
                  </a:cxn>
                  <a:cxn ang="0">
                    <a:pos x="145" y="40"/>
                  </a:cxn>
                  <a:cxn ang="0">
                    <a:pos x="0" y="70"/>
                  </a:cxn>
                  <a:cxn ang="0">
                    <a:pos x="6" y="28"/>
                  </a:cxn>
                  <a:cxn ang="0">
                    <a:pos x="6" y="28"/>
                  </a:cxn>
                </a:cxnLst>
                <a:rect l="0" t="0" r="r" b="b"/>
                <a:pathLst>
                  <a:path w="155" h="70">
                    <a:moveTo>
                      <a:pt x="6" y="28"/>
                    </a:moveTo>
                    <a:lnTo>
                      <a:pt x="155" y="0"/>
                    </a:lnTo>
                    <a:lnTo>
                      <a:pt x="151" y="20"/>
                    </a:lnTo>
                    <a:lnTo>
                      <a:pt x="145" y="40"/>
                    </a:lnTo>
                    <a:lnTo>
                      <a:pt x="0" y="70"/>
                    </a:lnTo>
                    <a:lnTo>
                      <a:pt x="6" y="28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404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5" name="Freeform 267"/>
              <p:cNvSpPr>
                <a:spLocks/>
              </p:cNvSpPr>
              <p:nvPr/>
            </p:nvSpPr>
            <p:spPr bwMode="auto">
              <a:xfrm>
                <a:off x="3889" y="3702"/>
                <a:ext cx="127" cy="188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133" y="6"/>
                  </a:cxn>
                  <a:cxn ang="0">
                    <a:pos x="153" y="15"/>
                  </a:cxn>
                  <a:cxn ang="0">
                    <a:pos x="171" y="24"/>
                  </a:cxn>
                  <a:cxn ang="0">
                    <a:pos x="187" y="37"/>
                  </a:cxn>
                  <a:cxn ang="0">
                    <a:pos x="203" y="53"/>
                  </a:cxn>
                  <a:cxn ang="0">
                    <a:pos x="219" y="73"/>
                  </a:cxn>
                  <a:cxn ang="0">
                    <a:pos x="231" y="92"/>
                  </a:cxn>
                  <a:cxn ang="0">
                    <a:pos x="237" y="106"/>
                  </a:cxn>
                  <a:cxn ang="0">
                    <a:pos x="243" y="121"/>
                  </a:cxn>
                  <a:cxn ang="0">
                    <a:pos x="247" y="136"/>
                  </a:cxn>
                  <a:cxn ang="0">
                    <a:pos x="249" y="150"/>
                  </a:cxn>
                  <a:cxn ang="0">
                    <a:pos x="253" y="165"/>
                  </a:cxn>
                  <a:cxn ang="0">
                    <a:pos x="253" y="191"/>
                  </a:cxn>
                  <a:cxn ang="0">
                    <a:pos x="253" y="215"/>
                  </a:cxn>
                  <a:cxn ang="0">
                    <a:pos x="249" y="235"/>
                  </a:cxn>
                  <a:cxn ang="0">
                    <a:pos x="244" y="256"/>
                  </a:cxn>
                  <a:cxn ang="0">
                    <a:pos x="234" y="272"/>
                  </a:cxn>
                  <a:cxn ang="0">
                    <a:pos x="225" y="287"/>
                  </a:cxn>
                  <a:cxn ang="0">
                    <a:pos x="212" y="306"/>
                  </a:cxn>
                  <a:cxn ang="0">
                    <a:pos x="191" y="333"/>
                  </a:cxn>
                  <a:cxn ang="0">
                    <a:pos x="180" y="335"/>
                  </a:cxn>
                  <a:cxn ang="0">
                    <a:pos x="166" y="340"/>
                  </a:cxn>
                  <a:cxn ang="0">
                    <a:pos x="147" y="345"/>
                  </a:cxn>
                  <a:cxn ang="0">
                    <a:pos x="127" y="351"/>
                  </a:cxn>
                  <a:cxn ang="0">
                    <a:pos x="105" y="359"/>
                  </a:cxn>
                  <a:cxn ang="0">
                    <a:pos x="84" y="365"/>
                  </a:cxn>
                  <a:cxn ang="0">
                    <a:pos x="64" y="371"/>
                  </a:cxn>
                  <a:cxn ang="0">
                    <a:pos x="48" y="376"/>
                  </a:cxn>
                  <a:cxn ang="0">
                    <a:pos x="172" y="295"/>
                  </a:cxn>
                  <a:cxn ang="0">
                    <a:pos x="181" y="286"/>
                  </a:cxn>
                  <a:cxn ang="0">
                    <a:pos x="198" y="264"/>
                  </a:cxn>
                  <a:cxn ang="0">
                    <a:pos x="208" y="244"/>
                  </a:cxn>
                  <a:cxn ang="0">
                    <a:pos x="215" y="227"/>
                  </a:cxn>
                  <a:cxn ang="0">
                    <a:pos x="220" y="207"/>
                  </a:cxn>
                  <a:cxn ang="0">
                    <a:pos x="221" y="185"/>
                  </a:cxn>
                  <a:cxn ang="0">
                    <a:pos x="220" y="161"/>
                  </a:cxn>
                  <a:cxn ang="0">
                    <a:pos x="215" y="134"/>
                  </a:cxn>
                  <a:cxn ang="0">
                    <a:pos x="205" y="112"/>
                  </a:cxn>
                  <a:cxn ang="0">
                    <a:pos x="193" y="93"/>
                  </a:cxn>
                  <a:cxn ang="0">
                    <a:pos x="180" y="76"/>
                  </a:cxn>
                  <a:cxn ang="0">
                    <a:pos x="162" y="60"/>
                  </a:cxn>
                  <a:cxn ang="0">
                    <a:pos x="136" y="46"/>
                  </a:cxn>
                  <a:cxn ang="0">
                    <a:pos x="116" y="38"/>
                  </a:cxn>
                  <a:cxn ang="0">
                    <a:pos x="45" y="54"/>
                  </a:cxn>
                </a:cxnLst>
                <a:rect l="0" t="0" r="r" b="b"/>
                <a:pathLst>
                  <a:path w="254" h="376">
                    <a:moveTo>
                      <a:pt x="0" y="33"/>
                    </a:moveTo>
                    <a:lnTo>
                      <a:pt x="111" y="0"/>
                    </a:lnTo>
                    <a:lnTo>
                      <a:pt x="114" y="0"/>
                    </a:lnTo>
                    <a:lnTo>
                      <a:pt x="119" y="1"/>
                    </a:lnTo>
                    <a:lnTo>
                      <a:pt x="127" y="3"/>
                    </a:lnTo>
                    <a:lnTo>
                      <a:pt x="133" y="6"/>
                    </a:lnTo>
                    <a:lnTo>
                      <a:pt x="143" y="10"/>
                    </a:lnTo>
                    <a:lnTo>
                      <a:pt x="148" y="12"/>
                    </a:lnTo>
                    <a:lnTo>
                      <a:pt x="153" y="15"/>
                    </a:lnTo>
                    <a:lnTo>
                      <a:pt x="159" y="17"/>
                    </a:lnTo>
                    <a:lnTo>
                      <a:pt x="165" y="22"/>
                    </a:lnTo>
                    <a:lnTo>
                      <a:pt x="171" y="24"/>
                    </a:lnTo>
                    <a:lnTo>
                      <a:pt x="176" y="28"/>
                    </a:lnTo>
                    <a:lnTo>
                      <a:pt x="180" y="31"/>
                    </a:lnTo>
                    <a:lnTo>
                      <a:pt x="187" y="37"/>
                    </a:lnTo>
                    <a:lnTo>
                      <a:pt x="192" y="41"/>
                    </a:lnTo>
                    <a:lnTo>
                      <a:pt x="198" y="46"/>
                    </a:lnTo>
                    <a:lnTo>
                      <a:pt x="203" y="53"/>
                    </a:lnTo>
                    <a:lnTo>
                      <a:pt x="209" y="60"/>
                    </a:lnTo>
                    <a:lnTo>
                      <a:pt x="214" y="66"/>
                    </a:lnTo>
                    <a:lnTo>
                      <a:pt x="219" y="73"/>
                    </a:lnTo>
                    <a:lnTo>
                      <a:pt x="224" y="81"/>
                    </a:lnTo>
                    <a:lnTo>
                      <a:pt x="229" y="89"/>
                    </a:lnTo>
                    <a:lnTo>
                      <a:pt x="231" y="92"/>
                    </a:lnTo>
                    <a:lnTo>
                      <a:pt x="233" y="97"/>
                    </a:lnTo>
                    <a:lnTo>
                      <a:pt x="234" y="101"/>
                    </a:lnTo>
                    <a:lnTo>
                      <a:pt x="237" y="106"/>
                    </a:lnTo>
                    <a:lnTo>
                      <a:pt x="239" y="111"/>
                    </a:lnTo>
                    <a:lnTo>
                      <a:pt x="241" y="116"/>
                    </a:lnTo>
                    <a:lnTo>
                      <a:pt x="243" y="121"/>
                    </a:lnTo>
                    <a:lnTo>
                      <a:pt x="245" y="127"/>
                    </a:lnTo>
                    <a:lnTo>
                      <a:pt x="246" y="131"/>
                    </a:lnTo>
                    <a:lnTo>
                      <a:pt x="247" y="136"/>
                    </a:lnTo>
                    <a:lnTo>
                      <a:pt x="248" y="141"/>
                    </a:lnTo>
                    <a:lnTo>
                      <a:pt x="249" y="146"/>
                    </a:lnTo>
                    <a:lnTo>
                      <a:pt x="249" y="150"/>
                    </a:lnTo>
                    <a:lnTo>
                      <a:pt x="251" y="156"/>
                    </a:lnTo>
                    <a:lnTo>
                      <a:pt x="251" y="160"/>
                    </a:lnTo>
                    <a:lnTo>
                      <a:pt x="253" y="165"/>
                    </a:lnTo>
                    <a:lnTo>
                      <a:pt x="253" y="174"/>
                    </a:lnTo>
                    <a:lnTo>
                      <a:pt x="253" y="184"/>
                    </a:lnTo>
                    <a:lnTo>
                      <a:pt x="253" y="191"/>
                    </a:lnTo>
                    <a:lnTo>
                      <a:pt x="254" y="200"/>
                    </a:lnTo>
                    <a:lnTo>
                      <a:pt x="253" y="207"/>
                    </a:lnTo>
                    <a:lnTo>
                      <a:pt x="253" y="215"/>
                    </a:lnTo>
                    <a:lnTo>
                      <a:pt x="252" y="222"/>
                    </a:lnTo>
                    <a:lnTo>
                      <a:pt x="251" y="229"/>
                    </a:lnTo>
                    <a:lnTo>
                      <a:pt x="249" y="235"/>
                    </a:lnTo>
                    <a:lnTo>
                      <a:pt x="248" y="242"/>
                    </a:lnTo>
                    <a:lnTo>
                      <a:pt x="246" y="248"/>
                    </a:lnTo>
                    <a:lnTo>
                      <a:pt x="244" y="256"/>
                    </a:lnTo>
                    <a:lnTo>
                      <a:pt x="241" y="261"/>
                    </a:lnTo>
                    <a:lnTo>
                      <a:pt x="238" y="266"/>
                    </a:lnTo>
                    <a:lnTo>
                      <a:pt x="234" y="272"/>
                    </a:lnTo>
                    <a:lnTo>
                      <a:pt x="232" y="277"/>
                    </a:lnTo>
                    <a:lnTo>
                      <a:pt x="229" y="281"/>
                    </a:lnTo>
                    <a:lnTo>
                      <a:pt x="225" y="287"/>
                    </a:lnTo>
                    <a:lnTo>
                      <a:pt x="222" y="292"/>
                    </a:lnTo>
                    <a:lnTo>
                      <a:pt x="220" y="298"/>
                    </a:lnTo>
                    <a:lnTo>
                      <a:pt x="212" y="306"/>
                    </a:lnTo>
                    <a:lnTo>
                      <a:pt x="205" y="316"/>
                    </a:lnTo>
                    <a:lnTo>
                      <a:pt x="198" y="324"/>
                    </a:lnTo>
                    <a:lnTo>
                      <a:pt x="191" y="333"/>
                    </a:lnTo>
                    <a:lnTo>
                      <a:pt x="189" y="333"/>
                    </a:lnTo>
                    <a:lnTo>
                      <a:pt x="185" y="335"/>
                    </a:lnTo>
                    <a:lnTo>
                      <a:pt x="180" y="335"/>
                    </a:lnTo>
                    <a:lnTo>
                      <a:pt x="176" y="336"/>
                    </a:lnTo>
                    <a:lnTo>
                      <a:pt x="171" y="337"/>
                    </a:lnTo>
                    <a:lnTo>
                      <a:pt x="166" y="340"/>
                    </a:lnTo>
                    <a:lnTo>
                      <a:pt x="160" y="340"/>
                    </a:lnTo>
                    <a:lnTo>
                      <a:pt x="153" y="343"/>
                    </a:lnTo>
                    <a:lnTo>
                      <a:pt x="147" y="345"/>
                    </a:lnTo>
                    <a:lnTo>
                      <a:pt x="142" y="347"/>
                    </a:lnTo>
                    <a:lnTo>
                      <a:pt x="134" y="349"/>
                    </a:lnTo>
                    <a:lnTo>
                      <a:pt x="127" y="351"/>
                    </a:lnTo>
                    <a:lnTo>
                      <a:pt x="120" y="354"/>
                    </a:lnTo>
                    <a:lnTo>
                      <a:pt x="113" y="357"/>
                    </a:lnTo>
                    <a:lnTo>
                      <a:pt x="105" y="359"/>
                    </a:lnTo>
                    <a:lnTo>
                      <a:pt x="98" y="361"/>
                    </a:lnTo>
                    <a:lnTo>
                      <a:pt x="90" y="363"/>
                    </a:lnTo>
                    <a:lnTo>
                      <a:pt x="84" y="365"/>
                    </a:lnTo>
                    <a:lnTo>
                      <a:pt x="76" y="367"/>
                    </a:lnTo>
                    <a:lnTo>
                      <a:pt x="70" y="369"/>
                    </a:lnTo>
                    <a:lnTo>
                      <a:pt x="64" y="371"/>
                    </a:lnTo>
                    <a:lnTo>
                      <a:pt x="59" y="374"/>
                    </a:lnTo>
                    <a:lnTo>
                      <a:pt x="54" y="375"/>
                    </a:lnTo>
                    <a:lnTo>
                      <a:pt x="48" y="376"/>
                    </a:lnTo>
                    <a:lnTo>
                      <a:pt x="118" y="307"/>
                    </a:lnTo>
                    <a:lnTo>
                      <a:pt x="172" y="296"/>
                    </a:lnTo>
                    <a:lnTo>
                      <a:pt x="172" y="295"/>
                    </a:lnTo>
                    <a:lnTo>
                      <a:pt x="174" y="293"/>
                    </a:lnTo>
                    <a:lnTo>
                      <a:pt x="176" y="290"/>
                    </a:lnTo>
                    <a:lnTo>
                      <a:pt x="181" y="286"/>
                    </a:lnTo>
                    <a:lnTo>
                      <a:pt x="186" y="279"/>
                    </a:lnTo>
                    <a:lnTo>
                      <a:pt x="191" y="272"/>
                    </a:lnTo>
                    <a:lnTo>
                      <a:pt x="198" y="264"/>
                    </a:lnTo>
                    <a:lnTo>
                      <a:pt x="204" y="256"/>
                    </a:lnTo>
                    <a:lnTo>
                      <a:pt x="205" y="249"/>
                    </a:lnTo>
                    <a:lnTo>
                      <a:pt x="208" y="244"/>
                    </a:lnTo>
                    <a:lnTo>
                      <a:pt x="210" y="238"/>
                    </a:lnTo>
                    <a:lnTo>
                      <a:pt x="213" y="233"/>
                    </a:lnTo>
                    <a:lnTo>
                      <a:pt x="215" y="227"/>
                    </a:lnTo>
                    <a:lnTo>
                      <a:pt x="216" y="220"/>
                    </a:lnTo>
                    <a:lnTo>
                      <a:pt x="218" y="214"/>
                    </a:lnTo>
                    <a:lnTo>
                      <a:pt x="220" y="207"/>
                    </a:lnTo>
                    <a:lnTo>
                      <a:pt x="220" y="200"/>
                    </a:lnTo>
                    <a:lnTo>
                      <a:pt x="221" y="193"/>
                    </a:lnTo>
                    <a:lnTo>
                      <a:pt x="221" y="185"/>
                    </a:lnTo>
                    <a:lnTo>
                      <a:pt x="221" y="178"/>
                    </a:lnTo>
                    <a:lnTo>
                      <a:pt x="220" y="169"/>
                    </a:lnTo>
                    <a:lnTo>
                      <a:pt x="220" y="161"/>
                    </a:lnTo>
                    <a:lnTo>
                      <a:pt x="219" y="153"/>
                    </a:lnTo>
                    <a:lnTo>
                      <a:pt x="218" y="144"/>
                    </a:lnTo>
                    <a:lnTo>
                      <a:pt x="215" y="134"/>
                    </a:lnTo>
                    <a:lnTo>
                      <a:pt x="212" y="127"/>
                    </a:lnTo>
                    <a:lnTo>
                      <a:pt x="208" y="119"/>
                    </a:lnTo>
                    <a:lnTo>
                      <a:pt x="205" y="112"/>
                    </a:lnTo>
                    <a:lnTo>
                      <a:pt x="201" y="105"/>
                    </a:lnTo>
                    <a:lnTo>
                      <a:pt x="198" y="99"/>
                    </a:lnTo>
                    <a:lnTo>
                      <a:pt x="193" y="93"/>
                    </a:lnTo>
                    <a:lnTo>
                      <a:pt x="190" y="88"/>
                    </a:lnTo>
                    <a:lnTo>
                      <a:pt x="185" y="82"/>
                    </a:lnTo>
                    <a:lnTo>
                      <a:pt x="180" y="76"/>
                    </a:lnTo>
                    <a:lnTo>
                      <a:pt x="176" y="72"/>
                    </a:lnTo>
                    <a:lnTo>
                      <a:pt x="171" y="69"/>
                    </a:lnTo>
                    <a:lnTo>
                      <a:pt x="162" y="60"/>
                    </a:lnTo>
                    <a:lnTo>
                      <a:pt x="153" y="56"/>
                    </a:lnTo>
                    <a:lnTo>
                      <a:pt x="144" y="49"/>
                    </a:lnTo>
                    <a:lnTo>
                      <a:pt x="136" y="46"/>
                    </a:lnTo>
                    <a:lnTo>
                      <a:pt x="128" y="42"/>
                    </a:lnTo>
                    <a:lnTo>
                      <a:pt x="122" y="41"/>
                    </a:lnTo>
                    <a:lnTo>
                      <a:pt x="116" y="38"/>
                    </a:lnTo>
                    <a:lnTo>
                      <a:pt x="113" y="38"/>
                    </a:lnTo>
                    <a:lnTo>
                      <a:pt x="108" y="38"/>
                    </a:lnTo>
                    <a:lnTo>
                      <a:pt x="45" y="54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6" name="Freeform 268"/>
              <p:cNvSpPr>
                <a:spLocks/>
              </p:cNvSpPr>
              <p:nvPr/>
            </p:nvSpPr>
            <p:spPr bwMode="auto">
              <a:xfrm>
                <a:off x="3848" y="3715"/>
                <a:ext cx="117" cy="189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17" y="8"/>
                  </a:cxn>
                  <a:cxn ang="0">
                    <a:pos x="140" y="20"/>
                  </a:cxn>
                  <a:cxn ang="0">
                    <a:pos x="156" y="32"/>
                  </a:cxn>
                  <a:cxn ang="0">
                    <a:pos x="172" y="44"/>
                  </a:cxn>
                  <a:cxn ang="0">
                    <a:pos x="188" y="59"/>
                  </a:cxn>
                  <a:cxn ang="0">
                    <a:pos x="203" y="77"/>
                  </a:cxn>
                  <a:cxn ang="0">
                    <a:pos x="216" y="98"/>
                  </a:cxn>
                  <a:cxn ang="0">
                    <a:pos x="225" y="119"/>
                  </a:cxn>
                  <a:cxn ang="0">
                    <a:pos x="230" y="143"/>
                  </a:cxn>
                  <a:cxn ang="0">
                    <a:pos x="233" y="165"/>
                  </a:cxn>
                  <a:cxn ang="0">
                    <a:pos x="233" y="189"/>
                  </a:cxn>
                  <a:cxn ang="0">
                    <a:pos x="232" y="210"/>
                  </a:cxn>
                  <a:cxn ang="0">
                    <a:pos x="229" y="231"/>
                  </a:cxn>
                  <a:cxn ang="0">
                    <a:pos x="224" y="251"/>
                  </a:cxn>
                  <a:cxn ang="0">
                    <a:pos x="218" y="271"/>
                  </a:cxn>
                  <a:cxn ang="0">
                    <a:pos x="210" y="289"/>
                  </a:cxn>
                  <a:cxn ang="0">
                    <a:pos x="201" y="305"/>
                  </a:cxn>
                  <a:cxn ang="0">
                    <a:pos x="189" y="324"/>
                  </a:cxn>
                  <a:cxn ang="0">
                    <a:pos x="175" y="336"/>
                  </a:cxn>
                  <a:cxn ang="0">
                    <a:pos x="162" y="338"/>
                  </a:cxn>
                  <a:cxn ang="0">
                    <a:pos x="146" y="344"/>
                  </a:cxn>
                  <a:cxn ang="0">
                    <a:pos x="126" y="350"/>
                  </a:cxn>
                  <a:cxn ang="0">
                    <a:pos x="106" y="358"/>
                  </a:cxn>
                  <a:cxn ang="0">
                    <a:pos x="83" y="363"/>
                  </a:cxn>
                  <a:cxn ang="0">
                    <a:pos x="63" y="369"/>
                  </a:cxn>
                  <a:cxn ang="0">
                    <a:pos x="46" y="375"/>
                  </a:cxn>
                  <a:cxn ang="0">
                    <a:pos x="162" y="296"/>
                  </a:cxn>
                  <a:cxn ang="0">
                    <a:pos x="166" y="289"/>
                  </a:cxn>
                  <a:cxn ang="0">
                    <a:pos x="176" y="273"/>
                  </a:cxn>
                  <a:cxn ang="0">
                    <a:pos x="186" y="249"/>
                  </a:cxn>
                  <a:cxn ang="0">
                    <a:pos x="193" y="234"/>
                  </a:cxn>
                  <a:cxn ang="0">
                    <a:pos x="195" y="215"/>
                  </a:cxn>
                  <a:cxn ang="0">
                    <a:pos x="198" y="194"/>
                  </a:cxn>
                  <a:cxn ang="0">
                    <a:pos x="197" y="172"/>
                  </a:cxn>
                  <a:cxn ang="0">
                    <a:pos x="195" y="149"/>
                  </a:cxn>
                  <a:cxn ang="0">
                    <a:pos x="186" y="124"/>
                  </a:cxn>
                  <a:cxn ang="0">
                    <a:pos x="177" y="104"/>
                  </a:cxn>
                  <a:cxn ang="0">
                    <a:pos x="166" y="88"/>
                  </a:cxn>
                  <a:cxn ang="0">
                    <a:pos x="155" y="74"/>
                  </a:cxn>
                  <a:cxn ang="0">
                    <a:pos x="131" y="54"/>
                  </a:cxn>
                  <a:cxn ang="0">
                    <a:pos x="111" y="43"/>
                  </a:cxn>
                  <a:cxn ang="0">
                    <a:pos x="99" y="39"/>
                  </a:cxn>
                  <a:cxn ang="0">
                    <a:pos x="0" y="30"/>
                  </a:cxn>
                </a:cxnLst>
                <a:rect l="0" t="0" r="r" b="b"/>
                <a:pathLst>
                  <a:path w="233" h="377">
                    <a:moveTo>
                      <a:pt x="0" y="30"/>
                    </a:moveTo>
                    <a:lnTo>
                      <a:pt x="101" y="0"/>
                    </a:lnTo>
                    <a:lnTo>
                      <a:pt x="102" y="0"/>
                    </a:lnTo>
                    <a:lnTo>
                      <a:pt x="106" y="2"/>
                    </a:lnTo>
                    <a:lnTo>
                      <a:pt x="110" y="4"/>
                    </a:lnTo>
                    <a:lnTo>
                      <a:pt x="117" y="8"/>
                    </a:lnTo>
                    <a:lnTo>
                      <a:pt x="125" y="12"/>
                    </a:lnTo>
                    <a:lnTo>
                      <a:pt x="135" y="18"/>
                    </a:lnTo>
                    <a:lnTo>
                      <a:pt x="140" y="20"/>
                    </a:lnTo>
                    <a:lnTo>
                      <a:pt x="145" y="24"/>
                    </a:lnTo>
                    <a:lnTo>
                      <a:pt x="151" y="28"/>
                    </a:lnTo>
                    <a:lnTo>
                      <a:pt x="156" y="32"/>
                    </a:lnTo>
                    <a:lnTo>
                      <a:pt x="161" y="35"/>
                    </a:lnTo>
                    <a:lnTo>
                      <a:pt x="167" y="40"/>
                    </a:lnTo>
                    <a:lnTo>
                      <a:pt x="172" y="44"/>
                    </a:lnTo>
                    <a:lnTo>
                      <a:pt x="177" y="49"/>
                    </a:lnTo>
                    <a:lnTo>
                      <a:pt x="183" y="54"/>
                    </a:lnTo>
                    <a:lnTo>
                      <a:pt x="188" y="59"/>
                    </a:lnTo>
                    <a:lnTo>
                      <a:pt x="194" y="65"/>
                    </a:lnTo>
                    <a:lnTo>
                      <a:pt x="199" y="72"/>
                    </a:lnTo>
                    <a:lnTo>
                      <a:pt x="203" y="77"/>
                    </a:lnTo>
                    <a:lnTo>
                      <a:pt x="208" y="83"/>
                    </a:lnTo>
                    <a:lnTo>
                      <a:pt x="212" y="89"/>
                    </a:lnTo>
                    <a:lnTo>
                      <a:pt x="216" y="98"/>
                    </a:lnTo>
                    <a:lnTo>
                      <a:pt x="219" y="104"/>
                    </a:lnTo>
                    <a:lnTo>
                      <a:pt x="223" y="112"/>
                    </a:lnTo>
                    <a:lnTo>
                      <a:pt x="225" y="119"/>
                    </a:lnTo>
                    <a:lnTo>
                      <a:pt x="229" y="128"/>
                    </a:lnTo>
                    <a:lnTo>
                      <a:pt x="229" y="135"/>
                    </a:lnTo>
                    <a:lnTo>
                      <a:pt x="230" y="143"/>
                    </a:lnTo>
                    <a:lnTo>
                      <a:pt x="231" y="150"/>
                    </a:lnTo>
                    <a:lnTo>
                      <a:pt x="233" y="158"/>
                    </a:lnTo>
                    <a:lnTo>
                      <a:pt x="233" y="165"/>
                    </a:lnTo>
                    <a:lnTo>
                      <a:pt x="233" y="173"/>
                    </a:lnTo>
                    <a:lnTo>
                      <a:pt x="233" y="180"/>
                    </a:lnTo>
                    <a:lnTo>
                      <a:pt x="233" y="189"/>
                    </a:lnTo>
                    <a:lnTo>
                      <a:pt x="233" y="195"/>
                    </a:lnTo>
                    <a:lnTo>
                      <a:pt x="233" y="203"/>
                    </a:lnTo>
                    <a:lnTo>
                      <a:pt x="232" y="210"/>
                    </a:lnTo>
                    <a:lnTo>
                      <a:pt x="231" y="217"/>
                    </a:lnTo>
                    <a:lnTo>
                      <a:pt x="229" y="224"/>
                    </a:lnTo>
                    <a:lnTo>
                      <a:pt x="229" y="231"/>
                    </a:lnTo>
                    <a:lnTo>
                      <a:pt x="228" y="238"/>
                    </a:lnTo>
                    <a:lnTo>
                      <a:pt x="227" y="245"/>
                    </a:lnTo>
                    <a:lnTo>
                      <a:pt x="224" y="251"/>
                    </a:lnTo>
                    <a:lnTo>
                      <a:pt x="223" y="258"/>
                    </a:lnTo>
                    <a:lnTo>
                      <a:pt x="219" y="264"/>
                    </a:lnTo>
                    <a:lnTo>
                      <a:pt x="218" y="271"/>
                    </a:lnTo>
                    <a:lnTo>
                      <a:pt x="215" y="276"/>
                    </a:lnTo>
                    <a:lnTo>
                      <a:pt x="213" y="282"/>
                    </a:lnTo>
                    <a:lnTo>
                      <a:pt x="210" y="289"/>
                    </a:lnTo>
                    <a:lnTo>
                      <a:pt x="209" y="294"/>
                    </a:lnTo>
                    <a:lnTo>
                      <a:pt x="204" y="300"/>
                    </a:lnTo>
                    <a:lnTo>
                      <a:pt x="201" y="305"/>
                    </a:lnTo>
                    <a:lnTo>
                      <a:pt x="198" y="310"/>
                    </a:lnTo>
                    <a:lnTo>
                      <a:pt x="195" y="316"/>
                    </a:lnTo>
                    <a:lnTo>
                      <a:pt x="189" y="324"/>
                    </a:lnTo>
                    <a:lnTo>
                      <a:pt x="183" y="334"/>
                    </a:lnTo>
                    <a:lnTo>
                      <a:pt x="181" y="334"/>
                    </a:lnTo>
                    <a:lnTo>
                      <a:pt x="175" y="336"/>
                    </a:lnTo>
                    <a:lnTo>
                      <a:pt x="171" y="336"/>
                    </a:lnTo>
                    <a:lnTo>
                      <a:pt x="168" y="337"/>
                    </a:lnTo>
                    <a:lnTo>
                      <a:pt x="162" y="338"/>
                    </a:lnTo>
                    <a:lnTo>
                      <a:pt x="158" y="341"/>
                    </a:lnTo>
                    <a:lnTo>
                      <a:pt x="152" y="342"/>
                    </a:lnTo>
                    <a:lnTo>
                      <a:pt x="146" y="344"/>
                    </a:lnTo>
                    <a:lnTo>
                      <a:pt x="140" y="346"/>
                    </a:lnTo>
                    <a:lnTo>
                      <a:pt x="133" y="348"/>
                    </a:lnTo>
                    <a:lnTo>
                      <a:pt x="126" y="350"/>
                    </a:lnTo>
                    <a:lnTo>
                      <a:pt x="119" y="352"/>
                    </a:lnTo>
                    <a:lnTo>
                      <a:pt x="112" y="355"/>
                    </a:lnTo>
                    <a:lnTo>
                      <a:pt x="106" y="358"/>
                    </a:lnTo>
                    <a:lnTo>
                      <a:pt x="97" y="360"/>
                    </a:lnTo>
                    <a:lnTo>
                      <a:pt x="90" y="362"/>
                    </a:lnTo>
                    <a:lnTo>
                      <a:pt x="83" y="363"/>
                    </a:lnTo>
                    <a:lnTo>
                      <a:pt x="77" y="366"/>
                    </a:lnTo>
                    <a:lnTo>
                      <a:pt x="69" y="367"/>
                    </a:lnTo>
                    <a:lnTo>
                      <a:pt x="63" y="369"/>
                    </a:lnTo>
                    <a:lnTo>
                      <a:pt x="57" y="371"/>
                    </a:lnTo>
                    <a:lnTo>
                      <a:pt x="52" y="374"/>
                    </a:lnTo>
                    <a:lnTo>
                      <a:pt x="46" y="375"/>
                    </a:lnTo>
                    <a:lnTo>
                      <a:pt x="41" y="377"/>
                    </a:lnTo>
                    <a:lnTo>
                      <a:pt x="112" y="308"/>
                    </a:lnTo>
                    <a:lnTo>
                      <a:pt x="162" y="296"/>
                    </a:lnTo>
                    <a:lnTo>
                      <a:pt x="162" y="294"/>
                    </a:lnTo>
                    <a:lnTo>
                      <a:pt x="165" y="293"/>
                    </a:lnTo>
                    <a:lnTo>
                      <a:pt x="166" y="289"/>
                    </a:lnTo>
                    <a:lnTo>
                      <a:pt x="170" y="284"/>
                    </a:lnTo>
                    <a:lnTo>
                      <a:pt x="172" y="279"/>
                    </a:lnTo>
                    <a:lnTo>
                      <a:pt x="176" y="273"/>
                    </a:lnTo>
                    <a:lnTo>
                      <a:pt x="181" y="264"/>
                    </a:lnTo>
                    <a:lnTo>
                      <a:pt x="185" y="255"/>
                    </a:lnTo>
                    <a:lnTo>
                      <a:pt x="186" y="249"/>
                    </a:lnTo>
                    <a:lnTo>
                      <a:pt x="189" y="245"/>
                    </a:lnTo>
                    <a:lnTo>
                      <a:pt x="189" y="239"/>
                    </a:lnTo>
                    <a:lnTo>
                      <a:pt x="193" y="234"/>
                    </a:lnTo>
                    <a:lnTo>
                      <a:pt x="194" y="228"/>
                    </a:lnTo>
                    <a:lnTo>
                      <a:pt x="195" y="221"/>
                    </a:lnTo>
                    <a:lnTo>
                      <a:pt x="195" y="215"/>
                    </a:lnTo>
                    <a:lnTo>
                      <a:pt x="197" y="209"/>
                    </a:lnTo>
                    <a:lnTo>
                      <a:pt x="197" y="201"/>
                    </a:lnTo>
                    <a:lnTo>
                      <a:pt x="198" y="194"/>
                    </a:lnTo>
                    <a:lnTo>
                      <a:pt x="198" y="187"/>
                    </a:lnTo>
                    <a:lnTo>
                      <a:pt x="198" y="180"/>
                    </a:lnTo>
                    <a:lnTo>
                      <a:pt x="197" y="172"/>
                    </a:lnTo>
                    <a:lnTo>
                      <a:pt x="196" y="164"/>
                    </a:lnTo>
                    <a:lnTo>
                      <a:pt x="195" y="157"/>
                    </a:lnTo>
                    <a:lnTo>
                      <a:pt x="195" y="149"/>
                    </a:lnTo>
                    <a:lnTo>
                      <a:pt x="191" y="141"/>
                    </a:lnTo>
                    <a:lnTo>
                      <a:pt x="189" y="132"/>
                    </a:lnTo>
                    <a:lnTo>
                      <a:pt x="186" y="124"/>
                    </a:lnTo>
                    <a:lnTo>
                      <a:pt x="184" y="118"/>
                    </a:lnTo>
                    <a:lnTo>
                      <a:pt x="181" y="111"/>
                    </a:lnTo>
                    <a:lnTo>
                      <a:pt x="177" y="104"/>
                    </a:lnTo>
                    <a:lnTo>
                      <a:pt x="174" y="99"/>
                    </a:lnTo>
                    <a:lnTo>
                      <a:pt x="170" y="93"/>
                    </a:lnTo>
                    <a:lnTo>
                      <a:pt x="166" y="88"/>
                    </a:lnTo>
                    <a:lnTo>
                      <a:pt x="162" y="83"/>
                    </a:lnTo>
                    <a:lnTo>
                      <a:pt x="158" y="78"/>
                    </a:lnTo>
                    <a:lnTo>
                      <a:pt x="155" y="74"/>
                    </a:lnTo>
                    <a:lnTo>
                      <a:pt x="146" y="66"/>
                    </a:lnTo>
                    <a:lnTo>
                      <a:pt x="139" y="60"/>
                    </a:lnTo>
                    <a:lnTo>
                      <a:pt x="131" y="54"/>
                    </a:lnTo>
                    <a:lnTo>
                      <a:pt x="123" y="48"/>
                    </a:lnTo>
                    <a:lnTo>
                      <a:pt x="116" y="45"/>
                    </a:lnTo>
                    <a:lnTo>
                      <a:pt x="111" y="43"/>
                    </a:lnTo>
                    <a:lnTo>
                      <a:pt x="106" y="40"/>
                    </a:lnTo>
                    <a:lnTo>
                      <a:pt x="102" y="39"/>
                    </a:lnTo>
                    <a:lnTo>
                      <a:pt x="99" y="39"/>
                    </a:lnTo>
                    <a:lnTo>
                      <a:pt x="44" y="5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7" name="Freeform 269"/>
              <p:cNvSpPr>
                <a:spLocks/>
              </p:cNvSpPr>
              <p:nvPr/>
            </p:nvSpPr>
            <p:spPr bwMode="auto">
              <a:xfrm>
                <a:off x="3906" y="3747"/>
                <a:ext cx="23" cy="25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33" y="23"/>
                  </a:cxn>
                  <a:cxn ang="0">
                    <a:pos x="47" y="44"/>
                  </a:cxn>
                  <a:cxn ang="0">
                    <a:pos x="31" y="51"/>
                  </a:cxn>
                  <a:cxn ang="0">
                    <a:pos x="17" y="23"/>
                  </a:cxn>
                  <a:cxn ang="0">
                    <a:pos x="0" y="5"/>
                  </a:cxn>
                  <a:cxn ang="0">
                    <a:pos x="10" y="0"/>
                  </a:cxn>
                  <a:cxn ang="0">
                    <a:pos x="14" y="3"/>
                  </a:cxn>
                  <a:cxn ang="0">
                    <a:pos x="14" y="3"/>
                  </a:cxn>
                </a:cxnLst>
                <a:rect l="0" t="0" r="r" b="b"/>
                <a:pathLst>
                  <a:path w="47" h="51">
                    <a:moveTo>
                      <a:pt x="14" y="3"/>
                    </a:moveTo>
                    <a:lnTo>
                      <a:pt x="33" y="23"/>
                    </a:lnTo>
                    <a:lnTo>
                      <a:pt x="47" y="44"/>
                    </a:lnTo>
                    <a:lnTo>
                      <a:pt x="31" y="51"/>
                    </a:lnTo>
                    <a:lnTo>
                      <a:pt x="17" y="23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BFB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8" name="Freeform 270"/>
              <p:cNvSpPr>
                <a:spLocks/>
              </p:cNvSpPr>
              <p:nvPr/>
            </p:nvSpPr>
            <p:spPr bwMode="auto">
              <a:xfrm>
                <a:off x="3943" y="3733"/>
                <a:ext cx="25" cy="1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9" y="0"/>
                  </a:cxn>
                  <a:cxn ang="0">
                    <a:pos x="44" y="12"/>
                  </a:cxn>
                  <a:cxn ang="0">
                    <a:pos x="51" y="20"/>
                  </a:cxn>
                  <a:cxn ang="0">
                    <a:pos x="20" y="28"/>
                  </a:cxn>
                  <a:cxn ang="0">
                    <a:pos x="10" y="14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51" h="28">
                    <a:moveTo>
                      <a:pt x="0" y="10"/>
                    </a:moveTo>
                    <a:lnTo>
                      <a:pt x="29" y="0"/>
                    </a:lnTo>
                    <a:lnTo>
                      <a:pt x="44" y="12"/>
                    </a:lnTo>
                    <a:lnTo>
                      <a:pt x="51" y="20"/>
                    </a:lnTo>
                    <a:lnTo>
                      <a:pt x="20" y="28"/>
                    </a:lnTo>
                    <a:lnTo>
                      <a:pt x="10" y="14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FB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59" name="Freeform 271"/>
              <p:cNvSpPr>
                <a:spLocks/>
              </p:cNvSpPr>
              <p:nvPr/>
            </p:nvSpPr>
            <p:spPr bwMode="auto">
              <a:xfrm>
                <a:off x="3958" y="3749"/>
                <a:ext cx="21" cy="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4" y="0"/>
                  </a:cxn>
                  <a:cxn ang="0">
                    <a:pos x="42" y="17"/>
                  </a:cxn>
                  <a:cxn ang="0">
                    <a:pos x="9" y="2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42" h="26">
                    <a:moveTo>
                      <a:pt x="0" y="8"/>
                    </a:moveTo>
                    <a:lnTo>
                      <a:pt x="34" y="0"/>
                    </a:lnTo>
                    <a:lnTo>
                      <a:pt x="42" y="17"/>
                    </a:lnTo>
                    <a:lnTo>
                      <a:pt x="9" y="2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FB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0" name="Freeform 272"/>
              <p:cNvSpPr>
                <a:spLocks/>
              </p:cNvSpPr>
              <p:nvPr/>
            </p:nvSpPr>
            <p:spPr bwMode="auto">
              <a:xfrm>
                <a:off x="3906" y="3639"/>
                <a:ext cx="15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0" y="1"/>
                  </a:cxn>
                  <a:cxn ang="0">
                    <a:pos x="30" y="4"/>
                  </a:cxn>
                  <a:cxn ang="0">
                    <a:pos x="30" y="13"/>
                  </a:cxn>
                  <a:cxn ang="0">
                    <a:pos x="16" y="12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0" h="13">
                    <a:moveTo>
                      <a:pt x="3" y="0"/>
                    </a:moveTo>
                    <a:lnTo>
                      <a:pt x="20" y="1"/>
                    </a:lnTo>
                    <a:lnTo>
                      <a:pt x="30" y="4"/>
                    </a:lnTo>
                    <a:lnTo>
                      <a:pt x="30" y="13"/>
                    </a:lnTo>
                    <a:lnTo>
                      <a:pt x="16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1" name="Freeform 273"/>
              <p:cNvSpPr>
                <a:spLocks/>
              </p:cNvSpPr>
              <p:nvPr/>
            </p:nvSpPr>
            <p:spPr bwMode="auto">
              <a:xfrm>
                <a:off x="3908" y="3669"/>
                <a:ext cx="20" cy="1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" y="6"/>
                  </a:cxn>
                  <a:cxn ang="0">
                    <a:pos x="41" y="6"/>
                  </a:cxn>
                  <a:cxn ang="0">
                    <a:pos x="41" y="31"/>
                  </a:cxn>
                  <a:cxn ang="0">
                    <a:pos x="18" y="31"/>
                  </a:cxn>
                  <a:cxn ang="0">
                    <a:pos x="0" y="29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1" h="31">
                    <a:moveTo>
                      <a:pt x="3" y="0"/>
                    </a:moveTo>
                    <a:lnTo>
                      <a:pt x="22" y="6"/>
                    </a:lnTo>
                    <a:lnTo>
                      <a:pt x="41" y="6"/>
                    </a:lnTo>
                    <a:lnTo>
                      <a:pt x="41" y="31"/>
                    </a:lnTo>
                    <a:lnTo>
                      <a:pt x="18" y="31"/>
                    </a:lnTo>
                    <a:lnTo>
                      <a:pt x="0" y="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2" name="Freeform 274"/>
              <p:cNvSpPr>
                <a:spLocks/>
              </p:cNvSpPr>
              <p:nvPr/>
            </p:nvSpPr>
            <p:spPr bwMode="auto">
              <a:xfrm>
                <a:off x="3906" y="3559"/>
                <a:ext cx="20" cy="54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0" y="107"/>
                  </a:cxn>
                  <a:cxn ang="0">
                    <a:pos x="15" y="108"/>
                  </a:cxn>
                  <a:cxn ang="0">
                    <a:pos x="35" y="110"/>
                  </a:cxn>
                  <a:cxn ang="0">
                    <a:pos x="40" y="7"/>
                  </a:cxn>
                  <a:cxn ang="0">
                    <a:pos x="16" y="0"/>
                  </a:cxn>
                  <a:cxn ang="0">
                    <a:pos x="32" y="37"/>
                  </a:cxn>
                  <a:cxn ang="0">
                    <a:pos x="0" y="79"/>
                  </a:cxn>
                  <a:cxn ang="0">
                    <a:pos x="0" y="79"/>
                  </a:cxn>
                </a:cxnLst>
                <a:rect l="0" t="0" r="r" b="b"/>
                <a:pathLst>
                  <a:path w="40" h="110">
                    <a:moveTo>
                      <a:pt x="0" y="79"/>
                    </a:moveTo>
                    <a:lnTo>
                      <a:pt x="0" y="107"/>
                    </a:lnTo>
                    <a:lnTo>
                      <a:pt x="15" y="108"/>
                    </a:lnTo>
                    <a:lnTo>
                      <a:pt x="35" y="110"/>
                    </a:lnTo>
                    <a:lnTo>
                      <a:pt x="40" y="7"/>
                    </a:lnTo>
                    <a:lnTo>
                      <a:pt x="16" y="0"/>
                    </a:lnTo>
                    <a:lnTo>
                      <a:pt x="32" y="37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3" name="Freeform 275"/>
              <p:cNvSpPr>
                <a:spLocks/>
              </p:cNvSpPr>
              <p:nvPr/>
            </p:nvSpPr>
            <p:spPr bwMode="auto">
              <a:xfrm>
                <a:off x="3957" y="3569"/>
                <a:ext cx="12" cy="4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4" y="0"/>
                  </a:cxn>
                  <a:cxn ang="0">
                    <a:pos x="24" y="82"/>
                  </a:cxn>
                  <a:cxn ang="0">
                    <a:pos x="2" y="87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4" h="87">
                    <a:moveTo>
                      <a:pt x="0" y="4"/>
                    </a:moveTo>
                    <a:lnTo>
                      <a:pt x="24" y="0"/>
                    </a:lnTo>
                    <a:lnTo>
                      <a:pt x="24" y="82"/>
                    </a:lnTo>
                    <a:lnTo>
                      <a:pt x="2" y="87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E4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4" name="Freeform 276"/>
              <p:cNvSpPr>
                <a:spLocks/>
              </p:cNvSpPr>
              <p:nvPr/>
            </p:nvSpPr>
            <p:spPr bwMode="auto">
              <a:xfrm>
                <a:off x="3957" y="3668"/>
                <a:ext cx="9" cy="1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5" y="0"/>
                  </a:cxn>
                  <a:cxn ang="0">
                    <a:pos x="19" y="22"/>
                  </a:cxn>
                  <a:cxn ang="0">
                    <a:pos x="2" y="26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9" h="26">
                    <a:moveTo>
                      <a:pt x="0" y="1"/>
                    </a:moveTo>
                    <a:lnTo>
                      <a:pt x="15" y="0"/>
                    </a:lnTo>
                    <a:lnTo>
                      <a:pt x="19" y="22"/>
                    </a:lnTo>
                    <a:lnTo>
                      <a:pt x="2" y="26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4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5" name="Freeform 277"/>
              <p:cNvSpPr>
                <a:spLocks/>
              </p:cNvSpPr>
              <p:nvPr/>
            </p:nvSpPr>
            <p:spPr bwMode="auto">
              <a:xfrm>
                <a:off x="3877" y="3552"/>
                <a:ext cx="48" cy="49"/>
              </a:xfrm>
              <a:custGeom>
                <a:avLst/>
                <a:gdLst/>
                <a:ahLst/>
                <a:cxnLst>
                  <a:cxn ang="0">
                    <a:pos x="49" y="98"/>
                  </a:cxn>
                  <a:cxn ang="0">
                    <a:pos x="58" y="97"/>
                  </a:cxn>
                  <a:cxn ang="0">
                    <a:pos x="67" y="94"/>
                  </a:cxn>
                  <a:cxn ang="0">
                    <a:pos x="73" y="88"/>
                  </a:cxn>
                  <a:cxn ang="0">
                    <a:pos x="82" y="83"/>
                  </a:cxn>
                  <a:cxn ang="0">
                    <a:pos x="87" y="76"/>
                  </a:cxn>
                  <a:cxn ang="0">
                    <a:pos x="93" y="68"/>
                  </a:cxn>
                  <a:cxn ang="0">
                    <a:pos x="95" y="58"/>
                  </a:cxn>
                  <a:cxn ang="0">
                    <a:pos x="97" y="49"/>
                  </a:cxn>
                  <a:cxn ang="0">
                    <a:pos x="96" y="43"/>
                  </a:cxn>
                  <a:cxn ang="0">
                    <a:pos x="95" y="39"/>
                  </a:cxn>
                  <a:cxn ang="0">
                    <a:pos x="93" y="34"/>
                  </a:cxn>
                  <a:cxn ang="0">
                    <a:pos x="93" y="29"/>
                  </a:cxn>
                  <a:cxn ang="0">
                    <a:pos x="87" y="22"/>
                  </a:cxn>
                  <a:cxn ang="0">
                    <a:pos x="82" y="14"/>
                  </a:cxn>
                  <a:cxn ang="0">
                    <a:pos x="73" y="9"/>
                  </a:cxn>
                  <a:cxn ang="0">
                    <a:pos x="67" y="5"/>
                  </a:cxn>
                  <a:cxn ang="0">
                    <a:pos x="58" y="0"/>
                  </a:cxn>
                  <a:cxn ang="0">
                    <a:pos x="49" y="0"/>
                  </a:cxn>
                  <a:cxn ang="0">
                    <a:pos x="44" y="0"/>
                  </a:cxn>
                  <a:cxn ang="0">
                    <a:pos x="39" y="0"/>
                  </a:cxn>
                  <a:cxn ang="0">
                    <a:pos x="34" y="1"/>
                  </a:cxn>
                  <a:cxn ang="0">
                    <a:pos x="29" y="5"/>
                  </a:cxn>
                  <a:cxn ang="0">
                    <a:pos x="21" y="9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3" y="29"/>
                  </a:cxn>
                  <a:cxn ang="0">
                    <a:pos x="0" y="34"/>
                  </a:cxn>
                  <a:cxn ang="0">
                    <a:pos x="0" y="39"/>
                  </a:cxn>
                  <a:cxn ang="0">
                    <a:pos x="0" y="43"/>
                  </a:cxn>
                  <a:cxn ang="0">
                    <a:pos x="0" y="49"/>
                  </a:cxn>
                  <a:cxn ang="0">
                    <a:pos x="0" y="58"/>
                  </a:cxn>
                  <a:cxn ang="0">
                    <a:pos x="3" y="68"/>
                  </a:cxn>
                  <a:cxn ang="0">
                    <a:pos x="8" y="76"/>
                  </a:cxn>
                  <a:cxn ang="0">
                    <a:pos x="14" y="83"/>
                  </a:cxn>
                  <a:cxn ang="0">
                    <a:pos x="21" y="88"/>
                  </a:cxn>
                  <a:cxn ang="0">
                    <a:pos x="29" y="94"/>
                  </a:cxn>
                  <a:cxn ang="0">
                    <a:pos x="34" y="95"/>
                  </a:cxn>
                  <a:cxn ang="0">
                    <a:pos x="39" y="97"/>
                  </a:cxn>
                  <a:cxn ang="0">
                    <a:pos x="44" y="97"/>
                  </a:cxn>
                  <a:cxn ang="0">
                    <a:pos x="49" y="98"/>
                  </a:cxn>
                  <a:cxn ang="0">
                    <a:pos x="49" y="98"/>
                  </a:cxn>
                </a:cxnLst>
                <a:rect l="0" t="0" r="r" b="b"/>
                <a:pathLst>
                  <a:path w="97" h="98">
                    <a:moveTo>
                      <a:pt x="49" y="98"/>
                    </a:moveTo>
                    <a:lnTo>
                      <a:pt x="58" y="97"/>
                    </a:lnTo>
                    <a:lnTo>
                      <a:pt x="67" y="94"/>
                    </a:lnTo>
                    <a:lnTo>
                      <a:pt x="73" y="88"/>
                    </a:lnTo>
                    <a:lnTo>
                      <a:pt x="82" y="83"/>
                    </a:lnTo>
                    <a:lnTo>
                      <a:pt x="87" y="76"/>
                    </a:lnTo>
                    <a:lnTo>
                      <a:pt x="93" y="68"/>
                    </a:lnTo>
                    <a:lnTo>
                      <a:pt x="95" y="58"/>
                    </a:lnTo>
                    <a:lnTo>
                      <a:pt x="97" y="49"/>
                    </a:lnTo>
                    <a:lnTo>
                      <a:pt x="96" y="43"/>
                    </a:lnTo>
                    <a:lnTo>
                      <a:pt x="95" y="39"/>
                    </a:lnTo>
                    <a:lnTo>
                      <a:pt x="93" y="34"/>
                    </a:lnTo>
                    <a:lnTo>
                      <a:pt x="93" y="29"/>
                    </a:lnTo>
                    <a:lnTo>
                      <a:pt x="87" y="22"/>
                    </a:lnTo>
                    <a:lnTo>
                      <a:pt x="82" y="14"/>
                    </a:lnTo>
                    <a:lnTo>
                      <a:pt x="73" y="9"/>
                    </a:lnTo>
                    <a:lnTo>
                      <a:pt x="67" y="5"/>
                    </a:lnTo>
                    <a:lnTo>
                      <a:pt x="58" y="0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9" y="0"/>
                    </a:lnTo>
                    <a:lnTo>
                      <a:pt x="34" y="1"/>
                    </a:lnTo>
                    <a:lnTo>
                      <a:pt x="29" y="5"/>
                    </a:lnTo>
                    <a:lnTo>
                      <a:pt x="21" y="9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3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8"/>
                    </a:lnTo>
                    <a:lnTo>
                      <a:pt x="29" y="94"/>
                    </a:lnTo>
                    <a:lnTo>
                      <a:pt x="34" y="95"/>
                    </a:lnTo>
                    <a:lnTo>
                      <a:pt x="39" y="97"/>
                    </a:lnTo>
                    <a:lnTo>
                      <a:pt x="44" y="97"/>
                    </a:lnTo>
                    <a:lnTo>
                      <a:pt x="49" y="98"/>
                    </a:lnTo>
                    <a:lnTo>
                      <a:pt x="49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6" name="Freeform 278"/>
              <p:cNvSpPr>
                <a:spLocks/>
              </p:cNvSpPr>
              <p:nvPr/>
            </p:nvSpPr>
            <p:spPr bwMode="auto">
              <a:xfrm>
                <a:off x="3888" y="3562"/>
                <a:ext cx="26" cy="27"/>
              </a:xfrm>
              <a:custGeom>
                <a:avLst/>
                <a:gdLst/>
                <a:ahLst/>
                <a:cxnLst>
                  <a:cxn ang="0">
                    <a:pos x="26" y="53"/>
                  </a:cxn>
                  <a:cxn ang="0">
                    <a:pos x="31" y="52"/>
                  </a:cxn>
                  <a:cxn ang="0">
                    <a:pos x="36" y="51"/>
                  </a:cxn>
                  <a:cxn ang="0">
                    <a:pos x="41" y="48"/>
                  </a:cxn>
                  <a:cxn ang="0">
                    <a:pos x="45" y="46"/>
                  </a:cxn>
                  <a:cxn ang="0">
                    <a:pos x="50" y="37"/>
                  </a:cxn>
                  <a:cxn ang="0">
                    <a:pos x="52" y="28"/>
                  </a:cxn>
                  <a:cxn ang="0">
                    <a:pos x="51" y="21"/>
                  </a:cxn>
                  <a:cxn ang="0">
                    <a:pos x="50" y="16"/>
                  </a:cxn>
                  <a:cxn ang="0">
                    <a:pos x="47" y="10"/>
                  </a:cxn>
                  <a:cxn ang="0">
                    <a:pos x="45" y="7"/>
                  </a:cxn>
                  <a:cxn ang="0">
                    <a:pos x="41" y="3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9" y="3"/>
                  </a:cxn>
                  <a:cxn ang="0">
                    <a:pos x="7" y="7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0" y="21"/>
                  </a:cxn>
                  <a:cxn ang="0">
                    <a:pos x="0" y="28"/>
                  </a:cxn>
                  <a:cxn ang="0">
                    <a:pos x="2" y="37"/>
                  </a:cxn>
                  <a:cxn ang="0">
                    <a:pos x="7" y="46"/>
                  </a:cxn>
                  <a:cxn ang="0">
                    <a:pos x="9" y="48"/>
                  </a:cxn>
                  <a:cxn ang="0">
                    <a:pos x="15" y="51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26" y="53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lnTo>
                      <a:pt x="31" y="52"/>
                    </a:lnTo>
                    <a:lnTo>
                      <a:pt x="36" y="51"/>
                    </a:lnTo>
                    <a:lnTo>
                      <a:pt x="41" y="48"/>
                    </a:lnTo>
                    <a:lnTo>
                      <a:pt x="45" y="46"/>
                    </a:lnTo>
                    <a:lnTo>
                      <a:pt x="50" y="37"/>
                    </a:lnTo>
                    <a:lnTo>
                      <a:pt x="52" y="28"/>
                    </a:lnTo>
                    <a:lnTo>
                      <a:pt x="51" y="21"/>
                    </a:lnTo>
                    <a:lnTo>
                      <a:pt x="50" y="16"/>
                    </a:lnTo>
                    <a:lnTo>
                      <a:pt x="47" y="10"/>
                    </a:lnTo>
                    <a:lnTo>
                      <a:pt x="45" y="7"/>
                    </a:lnTo>
                    <a:lnTo>
                      <a:pt x="41" y="3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9" y="3"/>
                    </a:lnTo>
                    <a:lnTo>
                      <a:pt x="7" y="7"/>
                    </a:lnTo>
                    <a:lnTo>
                      <a:pt x="3" y="10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7" y="46"/>
                    </a:lnTo>
                    <a:lnTo>
                      <a:pt x="9" y="48"/>
                    </a:lnTo>
                    <a:lnTo>
                      <a:pt x="15" y="51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7" name="Freeform 279"/>
              <p:cNvSpPr>
                <a:spLocks/>
              </p:cNvSpPr>
              <p:nvPr/>
            </p:nvSpPr>
            <p:spPr bwMode="auto">
              <a:xfrm>
                <a:off x="3900" y="3547"/>
                <a:ext cx="86" cy="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27" y="4"/>
                  </a:cxn>
                  <a:cxn ang="0">
                    <a:pos x="36" y="7"/>
                  </a:cxn>
                  <a:cxn ang="0">
                    <a:pos x="39" y="8"/>
                  </a:cxn>
                  <a:cxn ang="0">
                    <a:pos x="44" y="8"/>
                  </a:cxn>
                  <a:cxn ang="0">
                    <a:pos x="50" y="9"/>
                  </a:cxn>
                  <a:cxn ang="0">
                    <a:pos x="55" y="11"/>
                  </a:cxn>
                  <a:cxn ang="0">
                    <a:pos x="61" y="13"/>
                  </a:cxn>
                  <a:cxn ang="0">
                    <a:pos x="66" y="14"/>
                  </a:cxn>
                  <a:cxn ang="0">
                    <a:pos x="71" y="14"/>
                  </a:cxn>
                  <a:cxn ang="0">
                    <a:pos x="78" y="14"/>
                  </a:cxn>
                  <a:cxn ang="0">
                    <a:pos x="83" y="14"/>
                  </a:cxn>
                  <a:cxn ang="0">
                    <a:pos x="90" y="14"/>
                  </a:cxn>
                  <a:cxn ang="0">
                    <a:pos x="95" y="14"/>
                  </a:cxn>
                  <a:cxn ang="0">
                    <a:pos x="101" y="14"/>
                  </a:cxn>
                  <a:cxn ang="0">
                    <a:pos x="106" y="13"/>
                  </a:cxn>
                  <a:cxn ang="0">
                    <a:pos x="112" y="13"/>
                  </a:cxn>
                  <a:cxn ang="0">
                    <a:pos x="119" y="11"/>
                  </a:cxn>
                  <a:cxn ang="0">
                    <a:pos x="125" y="11"/>
                  </a:cxn>
                  <a:cxn ang="0">
                    <a:pos x="129" y="9"/>
                  </a:cxn>
                  <a:cxn ang="0">
                    <a:pos x="135" y="9"/>
                  </a:cxn>
                  <a:cxn ang="0">
                    <a:pos x="139" y="8"/>
                  </a:cxn>
                  <a:cxn ang="0">
                    <a:pos x="144" y="8"/>
                  </a:cxn>
                  <a:cxn ang="0">
                    <a:pos x="153" y="6"/>
                  </a:cxn>
                  <a:cxn ang="0">
                    <a:pos x="160" y="4"/>
                  </a:cxn>
                  <a:cxn ang="0">
                    <a:pos x="173" y="22"/>
                  </a:cxn>
                  <a:cxn ang="0">
                    <a:pos x="170" y="22"/>
                  </a:cxn>
                  <a:cxn ang="0">
                    <a:pos x="165" y="23"/>
                  </a:cxn>
                  <a:cxn ang="0">
                    <a:pos x="160" y="24"/>
                  </a:cxn>
                  <a:cxn ang="0">
                    <a:pos x="156" y="27"/>
                  </a:cxn>
                  <a:cxn ang="0">
                    <a:pos x="151" y="28"/>
                  </a:cxn>
                  <a:cxn ang="0">
                    <a:pos x="145" y="29"/>
                  </a:cxn>
                  <a:cxn ang="0">
                    <a:pos x="139" y="30"/>
                  </a:cxn>
                  <a:cxn ang="0">
                    <a:pos x="132" y="32"/>
                  </a:cxn>
                  <a:cxn ang="0">
                    <a:pos x="125" y="33"/>
                  </a:cxn>
                  <a:cxn ang="0">
                    <a:pos x="117" y="34"/>
                  </a:cxn>
                  <a:cxn ang="0">
                    <a:pos x="110" y="35"/>
                  </a:cxn>
                  <a:cxn ang="0">
                    <a:pos x="101" y="36"/>
                  </a:cxn>
                  <a:cxn ang="0">
                    <a:pos x="94" y="37"/>
                  </a:cxn>
                  <a:cxn ang="0">
                    <a:pos x="86" y="37"/>
                  </a:cxn>
                  <a:cxn ang="0">
                    <a:pos x="78" y="37"/>
                  </a:cxn>
                  <a:cxn ang="0">
                    <a:pos x="68" y="36"/>
                  </a:cxn>
                  <a:cxn ang="0">
                    <a:pos x="61" y="34"/>
                  </a:cxn>
                  <a:cxn ang="0">
                    <a:pos x="53" y="33"/>
                  </a:cxn>
                  <a:cxn ang="0">
                    <a:pos x="44" y="31"/>
                  </a:cxn>
                  <a:cxn ang="0">
                    <a:pos x="38" y="29"/>
                  </a:cxn>
                  <a:cxn ang="0">
                    <a:pos x="32" y="28"/>
                  </a:cxn>
                  <a:cxn ang="0">
                    <a:pos x="26" y="25"/>
                  </a:cxn>
                  <a:cxn ang="0">
                    <a:pos x="20" y="23"/>
                  </a:cxn>
                  <a:cxn ang="0">
                    <a:pos x="14" y="20"/>
                  </a:cxn>
                  <a:cxn ang="0">
                    <a:pos x="9" y="18"/>
                  </a:cxn>
                  <a:cxn ang="0">
                    <a:pos x="7" y="17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73" h="37">
                    <a:moveTo>
                      <a:pt x="16" y="0"/>
                    </a:moveTo>
                    <a:lnTo>
                      <a:pt x="18" y="0"/>
                    </a:lnTo>
                    <a:lnTo>
                      <a:pt x="22" y="2"/>
                    </a:lnTo>
                    <a:lnTo>
                      <a:pt x="27" y="4"/>
                    </a:lnTo>
                    <a:lnTo>
                      <a:pt x="36" y="7"/>
                    </a:lnTo>
                    <a:lnTo>
                      <a:pt x="39" y="8"/>
                    </a:lnTo>
                    <a:lnTo>
                      <a:pt x="44" y="8"/>
                    </a:lnTo>
                    <a:lnTo>
                      <a:pt x="50" y="9"/>
                    </a:lnTo>
                    <a:lnTo>
                      <a:pt x="55" y="11"/>
                    </a:lnTo>
                    <a:lnTo>
                      <a:pt x="61" y="13"/>
                    </a:lnTo>
                    <a:lnTo>
                      <a:pt x="66" y="14"/>
                    </a:lnTo>
                    <a:lnTo>
                      <a:pt x="71" y="14"/>
                    </a:lnTo>
                    <a:lnTo>
                      <a:pt x="78" y="14"/>
                    </a:lnTo>
                    <a:lnTo>
                      <a:pt x="83" y="14"/>
                    </a:lnTo>
                    <a:lnTo>
                      <a:pt x="90" y="14"/>
                    </a:lnTo>
                    <a:lnTo>
                      <a:pt x="95" y="14"/>
                    </a:lnTo>
                    <a:lnTo>
                      <a:pt x="101" y="14"/>
                    </a:lnTo>
                    <a:lnTo>
                      <a:pt x="106" y="13"/>
                    </a:lnTo>
                    <a:lnTo>
                      <a:pt x="112" y="13"/>
                    </a:lnTo>
                    <a:lnTo>
                      <a:pt x="119" y="11"/>
                    </a:lnTo>
                    <a:lnTo>
                      <a:pt x="125" y="11"/>
                    </a:lnTo>
                    <a:lnTo>
                      <a:pt x="129" y="9"/>
                    </a:lnTo>
                    <a:lnTo>
                      <a:pt x="135" y="9"/>
                    </a:lnTo>
                    <a:lnTo>
                      <a:pt x="139" y="8"/>
                    </a:lnTo>
                    <a:lnTo>
                      <a:pt x="144" y="8"/>
                    </a:lnTo>
                    <a:lnTo>
                      <a:pt x="153" y="6"/>
                    </a:lnTo>
                    <a:lnTo>
                      <a:pt x="160" y="4"/>
                    </a:lnTo>
                    <a:lnTo>
                      <a:pt x="173" y="22"/>
                    </a:lnTo>
                    <a:lnTo>
                      <a:pt x="170" y="22"/>
                    </a:lnTo>
                    <a:lnTo>
                      <a:pt x="165" y="23"/>
                    </a:lnTo>
                    <a:lnTo>
                      <a:pt x="160" y="24"/>
                    </a:lnTo>
                    <a:lnTo>
                      <a:pt x="156" y="27"/>
                    </a:lnTo>
                    <a:lnTo>
                      <a:pt x="151" y="28"/>
                    </a:lnTo>
                    <a:lnTo>
                      <a:pt x="145" y="29"/>
                    </a:lnTo>
                    <a:lnTo>
                      <a:pt x="139" y="30"/>
                    </a:lnTo>
                    <a:lnTo>
                      <a:pt x="132" y="32"/>
                    </a:lnTo>
                    <a:lnTo>
                      <a:pt x="125" y="33"/>
                    </a:lnTo>
                    <a:lnTo>
                      <a:pt x="117" y="34"/>
                    </a:lnTo>
                    <a:lnTo>
                      <a:pt x="110" y="35"/>
                    </a:lnTo>
                    <a:lnTo>
                      <a:pt x="101" y="36"/>
                    </a:lnTo>
                    <a:lnTo>
                      <a:pt x="94" y="37"/>
                    </a:lnTo>
                    <a:lnTo>
                      <a:pt x="86" y="37"/>
                    </a:lnTo>
                    <a:lnTo>
                      <a:pt x="78" y="37"/>
                    </a:lnTo>
                    <a:lnTo>
                      <a:pt x="68" y="36"/>
                    </a:lnTo>
                    <a:lnTo>
                      <a:pt x="61" y="34"/>
                    </a:lnTo>
                    <a:lnTo>
                      <a:pt x="53" y="33"/>
                    </a:lnTo>
                    <a:lnTo>
                      <a:pt x="44" y="31"/>
                    </a:lnTo>
                    <a:lnTo>
                      <a:pt x="38" y="29"/>
                    </a:lnTo>
                    <a:lnTo>
                      <a:pt x="32" y="28"/>
                    </a:lnTo>
                    <a:lnTo>
                      <a:pt x="26" y="25"/>
                    </a:lnTo>
                    <a:lnTo>
                      <a:pt x="20" y="23"/>
                    </a:lnTo>
                    <a:lnTo>
                      <a:pt x="14" y="20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8" name="Freeform 280"/>
              <p:cNvSpPr>
                <a:spLocks/>
              </p:cNvSpPr>
              <p:nvPr/>
            </p:nvSpPr>
            <p:spPr bwMode="auto">
              <a:xfrm>
                <a:off x="3827" y="3785"/>
                <a:ext cx="44" cy="59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40" y="63"/>
                  </a:cxn>
                  <a:cxn ang="0">
                    <a:pos x="57" y="117"/>
                  </a:cxn>
                  <a:cxn ang="0">
                    <a:pos x="86" y="97"/>
                  </a:cxn>
                  <a:cxn ang="0">
                    <a:pos x="87" y="65"/>
                  </a:cxn>
                  <a:cxn ang="0">
                    <a:pos x="50" y="55"/>
                  </a:cxn>
                  <a:cxn ang="0">
                    <a:pos x="42" y="0"/>
                  </a:cxn>
                  <a:cxn ang="0">
                    <a:pos x="21" y="6"/>
                  </a:cxn>
                  <a:cxn ang="0">
                    <a:pos x="0" y="55"/>
                  </a:cxn>
                  <a:cxn ang="0">
                    <a:pos x="0" y="55"/>
                  </a:cxn>
                </a:cxnLst>
                <a:rect l="0" t="0" r="r" b="b"/>
                <a:pathLst>
                  <a:path w="87" h="117">
                    <a:moveTo>
                      <a:pt x="0" y="55"/>
                    </a:moveTo>
                    <a:lnTo>
                      <a:pt x="40" y="63"/>
                    </a:lnTo>
                    <a:lnTo>
                      <a:pt x="57" y="117"/>
                    </a:lnTo>
                    <a:lnTo>
                      <a:pt x="86" y="97"/>
                    </a:lnTo>
                    <a:lnTo>
                      <a:pt x="87" y="65"/>
                    </a:lnTo>
                    <a:lnTo>
                      <a:pt x="50" y="55"/>
                    </a:lnTo>
                    <a:lnTo>
                      <a:pt x="42" y="0"/>
                    </a:lnTo>
                    <a:lnTo>
                      <a:pt x="21" y="6"/>
                    </a:lnTo>
                    <a:lnTo>
                      <a:pt x="0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69" name="Freeform 281"/>
              <p:cNvSpPr>
                <a:spLocks/>
              </p:cNvSpPr>
              <p:nvPr/>
            </p:nvSpPr>
            <p:spPr bwMode="auto">
              <a:xfrm>
                <a:off x="3830" y="3820"/>
                <a:ext cx="17" cy="2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0" y="0"/>
                  </a:cxn>
                  <a:cxn ang="0">
                    <a:pos x="33" y="48"/>
                  </a:cxn>
                  <a:cxn ang="0">
                    <a:pos x="9" y="31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3" h="48">
                    <a:moveTo>
                      <a:pt x="0" y="4"/>
                    </a:moveTo>
                    <a:lnTo>
                      <a:pt x="30" y="0"/>
                    </a:lnTo>
                    <a:lnTo>
                      <a:pt x="33" y="48"/>
                    </a:lnTo>
                    <a:lnTo>
                      <a:pt x="9" y="3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0" name="Freeform 282"/>
              <p:cNvSpPr>
                <a:spLocks/>
              </p:cNvSpPr>
              <p:nvPr/>
            </p:nvSpPr>
            <p:spPr bwMode="auto">
              <a:xfrm>
                <a:off x="3854" y="3794"/>
                <a:ext cx="15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2"/>
                  </a:cxn>
                  <a:cxn ang="0">
                    <a:pos x="30" y="32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0" h="32">
                    <a:moveTo>
                      <a:pt x="8" y="0"/>
                    </a:moveTo>
                    <a:lnTo>
                      <a:pt x="0" y="32"/>
                    </a:lnTo>
                    <a:lnTo>
                      <a:pt x="30" y="3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1" name="Freeform 283"/>
              <p:cNvSpPr>
                <a:spLocks/>
              </p:cNvSpPr>
              <p:nvPr/>
            </p:nvSpPr>
            <p:spPr bwMode="auto">
              <a:xfrm>
                <a:off x="3830" y="3788"/>
                <a:ext cx="16" cy="22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1" y="43"/>
                  </a:cxn>
                  <a:cxn ang="0">
                    <a:pos x="27" y="0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31" h="43">
                    <a:moveTo>
                      <a:pt x="0" y="34"/>
                    </a:moveTo>
                    <a:lnTo>
                      <a:pt x="31" y="43"/>
                    </a:lnTo>
                    <a:lnTo>
                      <a:pt x="27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2" name="Freeform 284"/>
              <p:cNvSpPr>
                <a:spLocks/>
              </p:cNvSpPr>
              <p:nvPr/>
            </p:nvSpPr>
            <p:spPr bwMode="auto">
              <a:xfrm>
                <a:off x="3850" y="3817"/>
                <a:ext cx="15" cy="20"/>
              </a:xfrm>
              <a:custGeom>
                <a:avLst/>
                <a:gdLst/>
                <a:ahLst/>
                <a:cxnLst>
                  <a:cxn ang="0">
                    <a:pos x="21" y="40"/>
                  </a:cxn>
                  <a:cxn ang="0">
                    <a:pos x="0" y="0"/>
                  </a:cxn>
                  <a:cxn ang="0">
                    <a:pos x="29" y="7"/>
                  </a:cxn>
                  <a:cxn ang="0">
                    <a:pos x="21" y="40"/>
                  </a:cxn>
                  <a:cxn ang="0">
                    <a:pos x="21" y="40"/>
                  </a:cxn>
                </a:cxnLst>
                <a:rect l="0" t="0" r="r" b="b"/>
                <a:pathLst>
                  <a:path w="29" h="40">
                    <a:moveTo>
                      <a:pt x="21" y="40"/>
                    </a:moveTo>
                    <a:lnTo>
                      <a:pt x="0" y="0"/>
                    </a:lnTo>
                    <a:lnTo>
                      <a:pt x="29" y="7"/>
                    </a:lnTo>
                    <a:lnTo>
                      <a:pt x="21" y="40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3" name="Freeform 285"/>
              <p:cNvSpPr>
                <a:spLocks/>
              </p:cNvSpPr>
              <p:nvPr/>
            </p:nvSpPr>
            <p:spPr bwMode="auto">
              <a:xfrm>
                <a:off x="3788" y="3780"/>
                <a:ext cx="56" cy="4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4" y="80"/>
                  </a:cxn>
                  <a:cxn ang="0">
                    <a:pos x="84" y="43"/>
                  </a:cxn>
                  <a:cxn ang="0">
                    <a:pos x="111" y="0"/>
                  </a:cxn>
                  <a:cxn ang="0">
                    <a:pos x="4" y="2"/>
                  </a:cxn>
                  <a:cxn ang="0">
                    <a:pos x="0" y="77"/>
                  </a:cxn>
                  <a:cxn ang="0">
                    <a:pos x="0" y="77"/>
                  </a:cxn>
                </a:cxnLst>
                <a:rect l="0" t="0" r="r" b="b"/>
                <a:pathLst>
                  <a:path w="111" h="80">
                    <a:moveTo>
                      <a:pt x="0" y="77"/>
                    </a:moveTo>
                    <a:lnTo>
                      <a:pt x="74" y="80"/>
                    </a:lnTo>
                    <a:lnTo>
                      <a:pt x="84" y="43"/>
                    </a:lnTo>
                    <a:lnTo>
                      <a:pt x="111" y="0"/>
                    </a:lnTo>
                    <a:lnTo>
                      <a:pt x="4" y="2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8C8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4" name="Freeform 286"/>
              <p:cNvSpPr>
                <a:spLocks/>
              </p:cNvSpPr>
              <p:nvPr/>
            </p:nvSpPr>
            <p:spPr bwMode="auto">
              <a:xfrm>
                <a:off x="3855" y="3781"/>
                <a:ext cx="61" cy="114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20" y="228"/>
                  </a:cxn>
                  <a:cxn ang="0">
                    <a:pos x="82" y="198"/>
                  </a:cxn>
                  <a:cxn ang="0">
                    <a:pos x="122" y="115"/>
                  </a:cxn>
                  <a:cxn ang="0">
                    <a:pos x="117" y="19"/>
                  </a:cxn>
                  <a:cxn ang="0">
                    <a:pos x="109" y="0"/>
                  </a:cxn>
                  <a:cxn ang="0">
                    <a:pos x="24" y="35"/>
                  </a:cxn>
                  <a:cxn ang="0">
                    <a:pos x="25" y="94"/>
                  </a:cxn>
                  <a:cxn ang="0">
                    <a:pos x="0" y="139"/>
                  </a:cxn>
                  <a:cxn ang="0">
                    <a:pos x="0" y="139"/>
                  </a:cxn>
                </a:cxnLst>
                <a:rect l="0" t="0" r="r" b="b"/>
                <a:pathLst>
                  <a:path w="122" h="228">
                    <a:moveTo>
                      <a:pt x="0" y="139"/>
                    </a:moveTo>
                    <a:lnTo>
                      <a:pt x="20" y="228"/>
                    </a:lnTo>
                    <a:lnTo>
                      <a:pt x="82" y="198"/>
                    </a:lnTo>
                    <a:lnTo>
                      <a:pt x="122" y="115"/>
                    </a:lnTo>
                    <a:lnTo>
                      <a:pt x="117" y="19"/>
                    </a:lnTo>
                    <a:lnTo>
                      <a:pt x="109" y="0"/>
                    </a:lnTo>
                    <a:lnTo>
                      <a:pt x="24" y="35"/>
                    </a:lnTo>
                    <a:lnTo>
                      <a:pt x="25" y="94"/>
                    </a:lnTo>
                    <a:lnTo>
                      <a:pt x="0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8C8C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5" name="Freeform 287"/>
              <p:cNvSpPr>
                <a:spLocks/>
              </p:cNvSpPr>
              <p:nvPr/>
            </p:nvSpPr>
            <p:spPr bwMode="auto">
              <a:xfrm>
                <a:off x="3860" y="3757"/>
                <a:ext cx="27" cy="2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1" y="7"/>
                  </a:cxn>
                  <a:cxn ang="0">
                    <a:pos x="44" y="24"/>
                  </a:cxn>
                  <a:cxn ang="0">
                    <a:pos x="54" y="40"/>
                  </a:cxn>
                  <a:cxn ang="0">
                    <a:pos x="34" y="54"/>
                  </a:cxn>
                  <a:cxn ang="0">
                    <a:pos x="20" y="40"/>
                  </a:cxn>
                  <a:cxn ang="0">
                    <a:pos x="5" y="34"/>
                  </a:cxn>
                  <a:cxn ang="0">
                    <a:pos x="0" y="31"/>
                  </a:cxn>
                  <a:cxn ang="0">
                    <a:pos x="5" y="2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4" h="54">
                    <a:moveTo>
                      <a:pt x="5" y="0"/>
                    </a:moveTo>
                    <a:lnTo>
                      <a:pt x="21" y="7"/>
                    </a:lnTo>
                    <a:lnTo>
                      <a:pt x="44" y="24"/>
                    </a:lnTo>
                    <a:lnTo>
                      <a:pt x="54" y="40"/>
                    </a:lnTo>
                    <a:lnTo>
                      <a:pt x="34" y="54"/>
                    </a:lnTo>
                    <a:lnTo>
                      <a:pt x="20" y="40"/>
                    </a:lnTo>
                    <a:lnTo>
                      <a:pt x="5" y="34"/>
                    </a:lnTo>
                    <a:lnTo>
                      <a:pt x="0" y="31"/>
                    </a:lnTo>
                    <a:lnTo>
                      <a:pt x="5" y="2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6" name="Freeform 288"/>
              <p:cNvSpPr>
                <a:spLocks/>
              </p:cNvSpPr>
              <p:nvPr/>
            </p:nvSpPr>
            <p:spPr bwMode="auto">
              <a:xfrm>
                <a:off x="3802" y="3833"/>
                <a:ext cx="44" cy="4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2" y="0"/>
                  </a:cxn>
                  <a:cxn ang="0">
                    <a:pos x="26" y="24"/>
                  </a:cxn>
                  <a:cxn ang="0">
                    <a:pos x="40" y="44"/>
                  </a:cxn>
                  <a:cxn ang="0">
                    <a:pos x="63" y="58"/>
                  </a:cxn>
                  <a:cxn ang="0">
                    <a:pos x="87" y="63"/>
                  </a:cxn>
                  <a:cxn ang="0">
                    <a:pos x="87" y="98"/>
                  </a:cxn>
                  <a:cxn ang="0">
                    <a:pos x="62" y="91"/>
                  </a:cxn>
                  <a:cxn ang="0">
                    <a:pos x="38" y="75"/>
                  </a:cxn>
                  <a:cxn ang="0">
                    <a:pos x="16" y="49"/>
                  </a:cxn>
                  <a:cxn ang="0">
                    <a:pos x="3" y="19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7" h="98">
                    <a:moveTo>
                      <a:pt x="0" y="4"/>
                    </a:moveTo>
                    <a:lnTo>
                      <a:pt x="22" y="0"/>
                    </a:lnTo>
                    <a:lnTo>
                      <a:pt x="26" y="24"/>
                    </a:lnTo>
                    <a:lnTo>
                      <a:pt x="40" y="44"/>
                    </a:lnTo>
                    <a:lnTo>
                      <a:pt x="63" y="58"/>
                    </a:lnTo>
                    <a:lnTo>
                      <a:pt x="87" y="63"/>
                    </a:lnTo>
                    <a:lnTo>
                      <a:pt x="87" y="98"/>
                    </a:lnTo>
                    <a:lnTo>
                      <a:pt x="62" y="91"/>
                    </a:lnTo>
                    <a:lnTo>
                      <a:pt x="38" y="75"/>
                    </a:lnTo>
                    <a:lnTo>
                      <a:pt x="16" y="49"/>
                    </a:lnTo>
                    <a:lnTo>
                      <a:pt x="3" y="19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7" name="Freeform 289"/>
              <p:cNvSpPr>
                <a:spLocks/>
              </p:cNvSpPr>
              <p:nvPr/>
            </p:nvSpPr>
            <p:spPr bwMode="auto">
              <a:xfrm>
                <a:off x="3860" y="3801"/>
                <a:ext cx="50" cy="83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101" y="0"/>
                  </a:cxn>
                  <a:cxn ang="0">
                    <a:pos x="98" y="79"/>
                  </a:cxn>
                  <a:cxn ang="0">
                    <a:pos x="45" y="166"/>
                  </a:cxn>
                  <a:cxn ang="0">
                    <a:pos x="0" y="93"/>
                  </a:cxn>
                  <a:cxn ang="0">
                    <a:pos x="26" y="8"/>
                  </a:cxn>
                  <a:cxn ang="0">
                    <a:pos x="26" y="8"/>
                  </a:cxn>
                </a:cxnLst>
                <a:rect l="0" t="0" r="r" b="b"/>
                <a:pathLst>
                  <a:path w="101" h="166">
                    <a:moveTo>
                      <a:pt x="26" y="8"/>
                    </a:moveTo>
                    <a:lnTo>
                      <a:pt x="101" y="0"/>
                    </a:lnTo>
                    <a:lnTo>
                      <a:pt x="98" y="79"/>
                    </a:lnTo>
                    <a:lnTo>
                      <a:pt x="45" y="166"/>
                    </a:lnTo>
                    <a:lnTo>
                      <a:pt x="0" y="93"/>
                    </a:lnTo>
                    <a:lnTo>
                      <a:pt x="26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737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8" name="Freeform 290"/>
              <p:cNvSpPr>
                <a:spLocks/>
              </p:cNvSpPr>
              <p:nvPr/>
            </p:nvSpPr>
            <p:spPr bwMode="auto">
              <a:xfrm>
                <a:off x="3792" y="3784"/>
                <a:ext cx="42" cy="28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63" y="57"/>
                  </a:cxn>
                  <a:cxn ang="0">
                    <a:pos x="83" y="0"/>
                  </a:cxn>
                  <a:cxn ang="0">
                    <a:pos x="0" y="0"/>
                  </a:cxn>
                  <a:cxn ang="0">
                    <a:pos x="2" y="44"/>
                  </a:cxn>
                  <a:cxn ang="0">
                    <a:pos x="2" y="44"/>
                  </a:cxn>
                </a:cxnLst>
                <a:rect l="0" t="0" r="r" b="b"/>
                <a:pathLst>
                  <a:path w="83" h="57">
                    <a:moveTo>
                      <a:pt x="2" y="44"/>
                    </a:moveTo>
                    <a:lnTo>
                      <a:pt x="63" y="57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2" y="44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737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79" name="Freeform 291"/>
              <p:cNvSpPr>
                <a:spLocks/>
              </p:cNvSpPr>
              <p:nvPr/>
            </p:nvSpPr>
            <p:spPr bwMode="auto">
              <a:xfrm>
                <a:off x="3780" y="3729"/>
                <a:ext cx="141" cy="180"/>
              </a:xfrm>
              <a:custGeom>
                <a:avLst/>
                <a:gdLst/>
                <a:ahLst/>
                <a:cxnLst>
                  <a:cxn ang="0">
                    <a:pos x="3" y="121"/>
                  </a:cxn>
                  <a:cxn ang="0">
                    <a:pos x="1" y="141"/>
                  </a:cxn>
                  <a:cxn ang="0">
                    <a:pos x="0" y="169"/>
                  </a:cxn>
                  <a:cxn ang="0">
                    <a:pos x="1" y="197"/>
                  </a:cxn>
                  <a:cxn ang="0">
                    <a:pos x="4" y="218"/>
                  </a:cxn>
                  <a:cxn ang="0">
                    <a:pos x="12" y="242"/>
                  </a:cxn>
                  <a:cxn ang="0">
                    <a:pos x="22" y="270"/>
                  </a:cxn>
                  <a:cxn ang="0">
                    <a:pos x="37" y="297"/>
                  </a:cxn>
                  <a:cxn ang="0">
                    <a:pos x="57" y="321"/>
                  </a:cxn>
                  <a:cxn ang="0">
                    <a:pos x="79" y="341"/>
                  </a:cxn>
                  <a:cxn ang="0">
                    <a:pos x="108" y="354"/>
                  </a:cxn>
                  <a:cxn ang="0">
                    <a:pos x="142" y="358"/>
                  </a:cxn>
                  <a:cxn ang="0">
                    <a:pos x="173" y="354"/>
                  </a:cxn>
                  <a:cxn ang="0">
                    <a:pos x="202" y="342"/>
                  </a:cxn>
                  <a:cxn ang="0">
                    <a:pos x="226" y="325"/>
                  </a:cxn>
                  <a:cxn ang="0">
                    <a:pos x="247" y="303"/>
                  </a:cxn>
                  <a:cxn ang="0">
                    <a:pos x="262" y="271"/>
                  </a:cxn>
                  <a:cxn ang="0">
                    <a:pos x="272" y="241"/>
                  </a:cxn>
                  <a:cxn ang="0">
                    <a:pos x="276" y="221"/>
                  </a:cxn>
                  <a:cxn ang="0">
                    <a:pos x="279" y="198"/>
                  </a:cxn>
                  <a:cxn ang="0">
                    <a:pos x="280" y="176"/>
                  </a:cxn>
                  <a:cxn ang="0">
                    <a:pos x="280" y="151"/>
                  </a:cxn>
                  <a:cxn ang="0">
                    <a:pos x="277" y="126"/>
                  </a:cxn>
                  <a:cxn ang="0">
                    <a:pos x="272" y="105"/>
                  </a:cxn>
                  <a:cxn ang="0">
                    <a:pos x="262" y="81"/>
                  </a:cxn>
                  <a:cxn ang="0">
                    <a:pos x="243" y="50"/>
                  </a:cxn>
                  <a:cxn ang="0">
                    <a:pos x="220" y="28"/>
                  </a:cxn>
                  <a:cxn ang="0">
                    <a:pos x="194" y="13"/>
                  </a:cxn>
                  <a:cxn ang="0">
                    <a:pos x="170" y="3"/>
                  </a:cxn>
                  <a:cxn ang="0">
                    <a:pos x="148" y="0"/>
                  </a:cxn>
                  <a:cxn ang="0">
                    <a:pos x="131" y="36"/>
                  </a:cxn>
                  <a:cxn ang="0">
                    <a:pos x="148" y="39"/>
                  </a:cxn>
                  <a:cxn ang="0">
                    <a:pos x="175" y="46"/>
                  </a:cxn>
                  <a:cxn ang="0">
                    <a:pos x="208" y="68"/>
                  </a:cxn>
                  <a:cxn ang="0">
                    <a:pos x="229" y="95"/>
                  </a:cxn>
                  <a:cxn ang="0">
                    <a:pos x="239" y="118"/>
                  </a:cxn>
                  <a:cxn ang="0">
                    <a:pos x="247" y="146"/>
                  </a:cxn>
                  <a:cxn ang="0">
                    <a:pos x="248" y="172"/>
                  </a:cxn>
                  <a:cxn ang="0">
                    <a:pos x="247" y="199"/>
                  </a:cxn>
                  <a:cxn ang="0">
                    <a:pos x="239" y="233"/>
                  </a:cxn>
                  <a:cxn ang="0">
                    <a:pos x="228" y="261"/>
                  </a:cxn>
                  <a:cxn ang="0">
                    <a:pos x="214" y="282"/>
                  </a:cxn>
                  <a:cxn ang="0">
                    <a:pos x="177" y="310"/>
                  </a:cxn>
                  <a:cxn ang="0">
                    <a:pos x="157" y="315"/>
                  </a:cxn>
                  <a:cxn ang="0">
                    <a:pos x="128" y="318"/>
                  </a:cxn>
                  <a:cxn ang="0">
                    <a:pos x="101" y="310"/>
                  </a:cxn>
                  <a:cxn ang="0">
                    <a:pos x="69" y="285"/>
                  </a:cxn>
                  <a:cxn ang="0">
                    <a:pos x="49" y="256"/>
                  </a:cxn>
                  <a:cxn ang="0">
                    <a:pos x="42" y="235"/>
                  </a:cxn>
                  <a:cxn ang="0">
                    <a:pos x="37" y="211"/>
                  </a:cxn>
                  <a:cxn ang="0">
                    <a:pos x="36" y="186"/>
                  </a:cxn>
                  <a:cxn ang="0">
                    <a:pos x="36" y="164"/>
                  </a:cxn>
                  <a:cxn ang="0">
                    <a:pos x="36" y="140"/>
                  </a:cxn>
                  <a:cxn ang="0">
                    <a:pos x="41" y="117"/>
                  </a:cxn>
                  <a:cxn ang="0">
                    <a:pos x="5" y="113"/>
                  </a:cxn>
                </a:cxnLst>
                <a:rect l="0" t="0" r="r" b="b"/>
                <a:pathLst>
                  <a:path w="281" h="360">
                    <a:moveTo>
                      <a:pt x="5" y="113"/>
                    </a:moveTo>
                    <a:lnTo>
                      <a:pt x="4" y="114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2" y="125"/>
                    </a:lnTo>
                    <a:lnTo>
                      <a:pt x="2" y="130"/>
                    </a:lnTo>
                    <a:lnTo>
                      <a:pt x="2" y="136"/>
                    </a:lnTo>
                    <a:lnTo>
                      <a:pt x="1" y="14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63"/>
                    </a:lnTo>
                    <a:lnTo>
                      <a:pt x="0" y="169"/>
                    </a:lnTo>
                    <a:lnTo>
                      <a:pt x="0" y="178"/>
                    </a:lnTo>
                    <a:lnTo>
                      <a:pt x="0" y="186"/>
                    </a:lnTo>
                    <a:lnTo>
                      <a:pt x="1" y="194"/>
                    </a:lnTo>
                    <a:lnTo>
                      <a:pt x="1" y="197"/>
                    </a:lnTo>
                    <a:lnTo>
                      <a:pt x="1" y="203"/>
                    </a:lnTo>
                    <a:lnTo>
                      <a:pt x="2" y="208"/>
                    </a:lnTo>
                    <a:lnTo>
                      <a:pt x="4" y="212"/>
                    </a:lnTo>
                    <a:lnTo>
                      <a:pt x="4" y="218"/>
                    </a:lnTo>
                    <a:lnTo>
                      <a:pt x="5" y="224"/>
                    </a:lnTo>
                    <a:lnTo>
                      <a:pt x="7" y="231"/>
                    </a:lnTo>
                    <a:lnTo>
                      <a:pt x="9" y="237"/>
                    </a:lnTo>
                    <a:lnTo>
                      <a:pt x="12" y="242"/>
                    </a:lnTo>
                    <a:lnTo>
                      <a:pt x="14" y="250"/>
                    </a:lnTo>
                    <a:lnTo>
                      <a:pt x="16" y="256"/>
                    </a:lnTo>
                    <a:lnTo>
                      <a:pt x="19" y="264"/>
                    </a:lnTo>
                    <a:lnTo>
                      <a:pt x="22" y="270"/>
                    </a:lnTo>
                    <a:lnTo>
                      <a:pt x="26" y="277"/>
                    </a:lnTo>
                    <a:lnTo>
                      <a:pt x="29" y="284"/>
                    </a:lnTo>
                    <a:lnTo>
                      <a:pt x="34" y="291"/>
                    </a:lnTo>
                    <a:lnTo>
                      <a:pt x="37" y="297"/>
                    </a:lnTo>
                    <a:lnTo>
                      <a:pt x="42" y="304"/>
                    </a:lnTo>
                    <a:lnTo>
                      <a:pt x="46" y="310"/>
                    </a:lnTo>
                    <a:lnTo>
                      <a:pt x="51" y="315"/>
                    </a:lnTo>
                    <a:lnTo>
                      <a:pt x="57" y="321"/>
                    </a:lnTo>
                    <a:lnTo>
                      <a:pt x="62" y="327"/>
                    </a:lnTo>
                    <a:lnTo>
                      <a:pt x="67" y="333"/>
                    </a:lnTo>
                    <a:lnTo>
                      <a:pt x="74" y="338"/>
                    </a:lnTo>
                    <a:lnTo>
                      <a:pt x="79" y="341"/>
                    </a:lnTo>
                    <a:lnTo>
                      <a:pt x="87" y="346"/>
                    </a:lnTo>
                    <a:lnTo>
                      <a:pt x="93" y="349"/>
                    </a:lnTo>
                    <a:lnTo>
                      <a:pt x="102" y="352"/>
                    </a:lnTo>
                    <a:lnTo>
                      <a:pt x="108" y="354"/>
                    </a:lnTo>
                    <a:lnTo>
                      <a:pt x="117" y="356"/>
                    </a:lnTo>
                    <a:lnTo>
                      <a:pt x="124" y="357"/>
                    </a:lnTo>
                    <a:lnTo>
                      <a:pt x="134" y="360"/>
                    </a:lnTo>
                    <a:lnTo>
                      <a:pt x="142" y="358"/>
                    </a:lnTo>
                    <a:lnTo>
                      <a:pt x="150" y="358"/>
                    </a:lnTo>
                    <a:lnTo>
                      <a:pt x="158" y="356"/>
                    </a:lnTo>
                    <a:lnTo>
                      <a:pt x="165" y="355"/>
                    </a:lnTo>
                    <a:lnTo>
                      <a:pt x="173" y="354"/>
                    </a:lnTo>
                    <a:lnTo>
                      <a:pt x="180" y="352"/>
                    </a:lnTo>
                    <a:lnTo>
                      <a:pt x="188" y="350"/>
                    </a:lnTo>
                    <a:lnTo>
                      <a:pt x="195" y="347"/>
                    </a:lnTo>
                    <a:lnTo>
                      <a:pt x="202" y="342"/>
                    </a:lnTo>
                    <a:lnTo>
                      <a:pt x="208" y="339"/>
                    </a:lnTo>
                    <a:lnTo>
                      <a:pt x="214" y="335"/>
                    </a:lnTo>
                    <a:lnTo>
                      <a:pt x="221" y="331"/>
                    </a:lnTo>
                    <a:lnTo>
                      <a:pt x="226" y="325"/>
                    </a:lnTo>
                    <a:lnTo>
                      <a:pt x="232" y="321"/>
                    </a:lnTo>
                    <a:lnTo>
                      <a:pt x="237" y="315"/>
                    </a:lnTo>
                    <a:lnTo>
                      <a:pt x="243" y="310"/>
                    </a:lnTo>
                    <a:lnTo>
                      <a:pt x="247" y="303"/>
                    </a:lnTo>
                    <a:lnTo>
                      <a:pt x="251" y="296"/>
                    </a:lnTo>
                    <a:lnTo>
                      <a:pt x="254" y="288"/>
                    </a:lnTo>
                    <a:lnTo>
                      <a:pt x="259" y="281"/>
                    </a:lnTo>
                    <a:lnTo>
                      <a:pt x="262" y="271"/>
                    </a:lnTo>
                    <a:lnTo>
                      <a:pt x="266" y="264"/>
                    </a:lnTo>
                    <a:lnTo>
                      <a:pt x="268" y="255"/>
                    </a:lnTo>
                    <a:lnTo>
                      <a:pt x="272" y="247"/>
                    </a:lnTo>
                    <a:lnTo>
                      <a:pt x="272" y="241"/>
                    </a:lnTo>
                    <a:lnTo>
                      <a:pt x="274" y="236"/>
                    </a:lnTo>
                    <a:lnTo>
                      <a:pt x="274" y="231"/>
                    </a:lnTo>
                    <a:lnTo>
                      <a:pt x="276" y="226"/>
                    </a:lnTo>
                    <a:lnTo>
                      <a:pt x="276" y="221"/>
                    </a:lnTo>
                    <a:lnTo>
                      <a:pt x="277" y="216"/>
                    </a:lnTo>
                    <a:lnTo>
                      <a:pt x="277" y="210"/>
                    </a:lnTo>
                    <a:lnTo>
                      <a:pt x="279" y="205"/>
                    </a:lnTo>
                    <a:lnTo>
                      <a:pt x="279" y="198"/>
                    </a:lnTo>
                    <a:lnTo>
                      <a:pt x="279" y="193"/>
                    </a:lnTo>
                    <a:lnTo>
                      <a:pt x="279" y="188"/>
                    </a:lnTo>
                    <a:lnTo>
                      <a:pt x="280" y="182"/>
                    </a:lnTo>
                    <a:lnTo>
                      <a:pt x="280" y="176"/>
                    </a:lnTo>
                    <a:lnTo>
                      <a:pt x="280" y="169"/>
                    </a:lnTo>
                    <a:lnTo>
                      <a:pt x="280" y="164"/>
                    </a:lnTo>
                    <a:lnTo>
                      <a:pt x="281" y="159"/>
                    </a:lnTo>
                    <a:lnTo>
                      <a:pt x="280" y="151"/>
                    </a:lnTo>
                    <a:lnTo>
                      <a:pt x="279" y="145"/>
                    </a:lnTo>
                    <a:lnTo>
                      <a:pt x="278" y="138"/>
                    </a:lnTo>
                    <a:lnTo>
                      <a:pt x="278" y="133"/>
                    </a:lnTo>
                    <a:lnTo>
                      <a:pt x="277" y="126"/>
                    </a:lnTo>
                    <a:lnTo>
                      <a:pt x="276" y="121"/>
                    </a:lnTo>
                    <a:lnTo>
                      <a:pt x="275" y="116"/>
                    </a:lnTo>
                    <a:lnTo>
                      <a:pt x="274" y="110"/>
                    </a:lnTo>
                    <a:lnTo>
                      <a:pt x="272" y="105"/>
                    </a:lnTo>
                    <a:lnTo>
                      <a:pt x="271" y="100"/>
                    </a:lnTo>
                    <a:lnTo>
                      <a:pt x="267" y="95"/>
                    </a:lnTo>
                    <a:lnTo>
                      <a:pt x="267" y="90"/>
                    </a:lnTo>
                    <a:lnTo>
                      <a:pt x="262" y="81"/>
                    </a:lnTo>
                    <a:lnTo>
                      <a:pt x="259" y="74"/>
                    </a:lnTo>
                    <a:lnTo>
                      <a:pt x="253" y="65"/>
                    </a:lnTo>
                    <a:lnTo>
                      <a:pt x="248" y="58"/>
                    </a:lnTo>
                    <a:lnTo>
                      <a:pt x="243" y="50"/>
                    </a:lnTo>
                    <a:lnTo>
                      <a:pt x="238" y="45"/>
                    </a:lnTo>
                    <a:lnTo>
                      <a:pt x="233" y="38"/>
                    </a:lnTo>
                    <a:lnTo>
                      <a:pt x="226" y="33"/>
                    </a:lnTo>
                    <a:lnTo>
                      <a:pt x="220" y="28"/>
                    </a:lnTo>
                    <a:lnTo>
                      <a:pt x="215" y="24"/>
                    </a:lnTo>
                    <a:lnTo>
                      <a:pt x="208" y="19"/>
                    </a:lnTo>
                    <a:lnTo>
                      <a:pt x="202" y="16"/>
                    </a:lnTo>
                    <a:lnTo>
                      <a:pt x="194" y="13"/>
                    </a:lnTo>
                    <a:lnTo>
                      <a:pt x="189" y="10"/>
                    </a:lnTo>
                    <a:lnTo>
                      <a:pt x="182" y="7"/>
                    </a:lnTo>
                    <a:lnTo>
                      <a:pt x="176" y="5"/>
                    </a:lnTo>
                    <a:lnTo>
                      <a:pt x="170" y="3"/>
                    </a:lnTo>
                    <a:lnTo>
                      <a:pt x="165" y="2"/>
                    </a:lnTo>
                    <a:lnTo>
                      <a:pt x="159" y="1"/>
                    </a:lnTo>
                    <a:lnTo>
                      <a:pt x="153" y="0"/>
                    </a:lnTo>
                    <a:lnTo>
                      <a:pt x="148" y="0"/>
                    </a:lnTo>
                    <a:lnTo>
                      <a:pt x="145" y="0"/>
                    </a:lnTo>
                    <a:lnTo>
                      <a:pt x="136" y="1"/>
                    </a:lnTo>
                    <a:lnTo>
                      <a:pt x="131" y="3"/>
                    </a:lnTo>
                    <a:lnTo>
                      <a:pt x="131" y="36"/>
                    </a:lnTo>
                    <a:lnTo>
                      <a:pt x="131" y="36"/>
                    </a:lnTo>
                    <a:lnTo>
                      <a:pt x="135" y="37"/>
                    </a:lnTo>
                    <a:lnTo>
                      <a:pt x="141" y="38"/>
                    </a:lnTo>
                    <a:lnTo>
                      <a:pt x="148" y="39"/>
                    </a:lnTo>
                    <a:lnTo>
                      <a:pt x="153" y="39"/>
                    </a:lnTo>
                    <a:lnTo>
                      <a:pt x="160" y="41"/>
                    </a:lnTo>
                    <a:lnTo>
                      <a:pt x="167" y="42"/>
                    </a:lnTo>
                    <a:lnTo>
                      <a:pt x="175" y="46"/>
                    </a:lnTo>
                    <a:lnTo>
                      <a:pt x="184" y="49"/>
                    </a:lnTo>
                    <a:lnTo>
                      <a:pt x="191" y="55"/>
                    </a:lnTo>
                    <a:lnTo>
                      <a:pt x="199" y="61"/>
                    </a:lnTo>
                    <a:lnTo>
                      <a:pt x="208" y="68"/>
                    </a:lnTo>
                    <a:lnTo>
                      <a:pt x="215" y="75"/>
                    </a:lnTo>
                    <a:lnTo>
                      <a:pt x="223" y="85"/>
                    </a:lnTo>
                    <a:lnTo>
                      <a:pt x="225" y="90"/>
                    </a:lnTo>
                    <a:lnTo>
                      <a:pt x="229" y="95"/>
                    </a:lnTo>
                    <a:lnTo>
                      <a:pt x="232" y="100"/>
                    </a:lnTo>
                    <a:lnTo>
                      <a:pt x="235" y="106"/>
                    </a:lnTo>
                    <a:lnTo>
                      <a:pt x="237" y="111"/>
                    </a:lnTo>
                    <a:lnTo>
                      <a:pt x="239" y="118"/>
                    </a:lnTo>
                    <a:lnTo>
                      <a:pt x="242" y="124"/>
                    </a:lnTo>
                    <a:lnTo>
                      <a:pt x="244" y="132"/>
                    </a:lnTo>
                    <a:lnTo>
                      <a:pt x="245" y="138"/>
                    </a:lnTo>
                    <a:lnTo>
                      <a:pt x="247" y="146"/>
                    </a:lnTo>
                    <a:lnTo>
                      <a:pt x="248" y="153"/>
                    </a:lnTo>
                    <a:lnTo>
                      <a:pt x="249" y="162"/>
                    </a:lnTo>
                    <a:lnTo>
                      <a:pt x="248" y="166"/>
                    </a:lnTo>
                    <a:lnTo>
                      <a:pt x="248" y="172"/>
                    </a:lnTo>
                    <a:lnTo>
                      <a:pt x="248" y="176"/>
                    </a:lnTo>
                    <a:lnTo>
                      <a:pt x="248" y="181"/>
                    </a:lnTo>
                    <a:lnTo>
                      <a:pt x="248" y="190"/>
                    </a:lnTo>
                    <a:lnTo>
                      <a:pt x="247" y="199"/>
                    </a:lnTo>
                    <a:lnTo>
                      <a:pt x="245" y="208"/>
                    </a:lnTo>
                    <a:lnTo>
                      <a:pt x="243" y="217"/>
                    </a:lnTo>
                    <a:lnTo>
                      <a:pt x="242" y="224"/>
                    </a:lnTo>
                    <a:lnTo>
                      <a:pt x="239" y="233"/>
                    </a:lnTo>
                    <a:lnTo>
                      <a:pt x="236" y="239"/>
                    </a:lnTo>
                    <a:lnTo>
                      <a:pt x="233" y="247"/>
                    </a:lnTo>
                    <a:lnTo>
                      <a:pt x="230" y="253"/>
                    </a:lnTo>
                    <a:lnTo>
                      <a:pt x="228" y="261"/>
                    </a:lnTo>
                    <a:lnTo>
                      <a:pt x="223" y="266"/>
                    </a:lnTo>
                    <a:lnTo>
                      <a:pt x="220" y="271"/>
                    </a:lnTo>
                    <a:lnTo>
                      <a:pt x="217" y="277"/>
                    </a:lnTo>
                    <a:lnTo>
                      <a:pt x="214" y="282"/>
                    </a:lnTo>
                    <a:lnTo>
                      <a:pt x="204" y="291"/>
                    </a:lnTo>
                    <a:lnTo>
                      <a:pt x="195" y="298"/>
                    </a:lnTo>
                    <a:lnTo>
                      <a:pt x="186" y="305"/>
                    </a:lnTo>
                    <a:lnTo>
                      <a:pt x="177" y="310"/>
                    </a:lnTo>
                    <a:lnTo>
                      <a:pt x="172" y="311"/>
                    </a:lnTo>
                    <a:lnTo>
                      <a:pt x="166" y="313"/>
                    </a:lnTo>
                    <a:lnTo>
                      <a:pt x="161" y="314"/>
                    </a:lnTo>
                    <a:lnTo>
                      <a:pt x="157" y="315"/>
                    </a:lnTo>
                    <a:lnTo>
                      <a:pt x="147" y="318"/>
                    </a:lnTo>
                    <a:lnTo>
                      <a:pt x="138" y="319"/>
                    </a:lnTo>
                    <a:lnTo>
                      <a:pt x="133" y="318"/>
                    </a:lnTo>
                    <a:lnTo>
                      <a:pt x="128" y="318"/>
                    </a:lnTo>
                    <a:lnTo>
                      <a:pt x="122" y="317"/>
                    </a:lnTo>
                    <a:lnTo>
                      <a:pt x="118" y="315"/>
                    </a:lnTo>
                    <a:lnTo>
                      <a:pt x="108" y="312"/>
                    </a:lnTo>
                    <a:lnTo>
                      <a:pt x="101" y="310"/>
                    </a:lnTo>
                    <a:lnTo>
                      <a:pt x="91" y="304"/>
                    </a:lnTo>
                    <a:lnTo>
                      <a:pt x="83" y="298"/>
                    </a:lnTo>
                    <a:lnTo>
                      <a:pt x="75" y="292"/>
                    </a:lnTo>
                    <a:lnTo>
                      <a:pt x="69" y="285"/>
                    </a:lnTo>
                    <a:lnTo>
                      <a:pt x="61" y="277"/>
                    </a:lnTo>
                    <a:lnTo>
                      <a:pt x="56" y="267"/>
                    </a:lnTo>
                    <a:lnTo>
                      <a:pt x="52" y="262"/>
                    </a:lnTo>
                    <a:lnTo>
                      <a:pt x="49" y="256"/>
                    </a:lnTo>
                    <a:lnTo>
                      <a:pt x="48" y="252"/>
                    </a:lnTo>
                    <a:lnTo>
                      <a:pt x="46" y="247"/>
                    </a:lnTo>
                    <a:lnTo>
                      <a:pt x="44" y="241"/>
                    </a:lnTo>
                    <a:lnTo>
                      <a:pt x="42" y="235"/>
                    </a:lnTo>
                    <a:lnTo>
                      <a:pt x="40" y="228"/>
                    </a:lnTo>
                    <a:lnTo>
                      <a:pt x="38" y="223"/>
                    </a:lnTo>
                    <a:lnTo>
                      <a:pt x="38" y="218"/>
                    </a:lnTo>
                    <a:lnTo>
                      <a:pt x="37" y="211"/>
                    </a:lnTo>
                    <a:lnTo>
                      <a:pt x="37" y="205"/>
                    </a:lnTo>
                    <a:lnTo>
                      <a:pt x="37" y="199"/>
                    </a:lnTo>
                    <a:lnTo>
                      <a:pt x="36" y="192"/>
                    </a:lnTo>
                    <a:lnTo>
                      <a:pt x="36" y="186"/>
                    </a:lnTo>
                    <a:lnTo>
                      <a:pt x="36" y="180"/>
                    </a:lnTo>
                    <a:lnTo>
                      <a:pt x="36" y="175"/>
                    </a:lnTo>
                    <a:lnTo>
                      <a:pt x="36" y="168"/>
                    </a:lnTo>
                    <a:lnTo>
                      <a:pt x="36" y="164"/>
                    </a:lnTo>
                    <a:lnTo>
                      <a:pt x="36" y="159"/>
                    </a:lnTo>
                    <a:lnTo>
                      <a:pt x="36" y="155"/>
                    </a:lnTo>
                    <a:lnTo>
                      <a:pt x="36" y="147"/>
                    </a:lnTo>
                    <a:lnTo>
                      <a:pt x="36" y="140"/>
                    </a:lnTo>
                    <a:lnTo>
                      <a:pt x="37" y="134"/>
                    </a:lnTo>
                    <a:lnTo>
                      <a:pt x="38" y="130"/>
                    </a:lnTo>
                    <a:lnTo>
                      <a:pt x="38" y="122"/>
                    </a:lnTo>
                    <a:lnTo>
                      <a:pt x="41" y="117"/>
                    </a:lnTo>
                    <a:lnTo>
                      <a:pt x="42" y="115"/>
                    </a:lnTo>
                    <a:lnTo>
                      <a:pt x="43" y="115"/>
                    </a:lnTo>
                    <a:lnTo>
                      <a:pt x="5" y="113"/>
                    </a:lnTo>
                    <a:lnTo>
                      <a:pt x="5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0" name="Freeform 292"/>
              <p:cNvSpPr>
                <a:spLocks/>
              </p:cNvSpPr>
              <p:nvPr/>
            </p:nvSpPr>
            <p:spPr bwMode="auto">
              <a:xfrm>
                <a:off x="3818" y="3812"/>
                <a:ext cx="61" cy="4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2"/>
                  </a:cxn>
                  <a:cxn ang="0">
                    <a:pos x="34" y="8"/>
                  </a:cxn>
                  <a:cxn ang="0">
                    <a:pos x="34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8" y="26"/>
                  </a:cxn>
                  <a:cxn ang="0">
                    <a:pos x="41" y="35"/>
                  </a:cxn>
                  <a:cxn ang="0">
                    <a:pos x="45" y="42"/>
                  </a:cxn>
                  <a:cxn ang="0">
                    <a:pos x="48" y="44"/>
                  </a:cxn>
                  <a:cxn ang="0">
                    <a:pos x="53" y="46"/>
                  </a:cxn>
                  <a:cxn ang="0">
                    <a:pos x="57" y="49"/>
                  </a:cxn>
                  <a:cxn ang="0">
                    <a:pos x="62" y="50"/>
                  </a:cxn>
                  <a:cxn ang="0">
                    <a:pos x="70" y="46"/>
                  </a:cxn>
                  <a:cxn ang="0">
                    <a:pos x="76" y="42"/>
                  </a:cxn>
                  <a:cxn ang="0">
                    <a:pos x="81" y="33"/>
                  </a:cxn>
                  <a:cxn ang="0">
                    <a:pos x="84" y="26"/>
                  </a:cxn>
                  <a:cxn ang="0">
                    <a:pos x="86" y="16"/>
                  </a:cxn>
                  <a:cxn ang="0">
                    <a:pos x="87" y="9"/>
                  </a:cxn>
                  <a:cxn ang="0">
                    <a:pos x="87" y="3"/>
                  </a:cxn>
                  <a:cxn ang="0">
                    <a:pos x="88" y="2"/>
                  </a:cxn>
                  <a:cxn ang="0">
                    <a:pos x="121" y="3"/>
                  </a:cxn>
                  <a:cxn ang="0">
                    <a:pos x="120" y="3"/>
                  </a:cxn>
                  <a:cxn ang="0">
                    <a:pos x="120" y="8"/>
                  </a:cxn>
                  <a:cxn ang="0">
                    <a:pos x="120" y="12"/>
                  </a:cxn>
                  <a:cxn ang="0">
                    <a:pos x="120" y="17"/>
                  </a:cxn>
                  <a:cxn ang="0">
                    <a:pos x="119" y="24"/>
                  </a:cxn>
                  <a:cxn ang="0">
                    <a:pos x="118" y="31"/>
                  </a:cxn>
                  <a:cxn ang="0">
                    <a:pos x="117" y="40"/>
                  </a:cxn>
                  <a:cxn ang="0">
                    <a:pos x="115" y="49"/>
                  </a:cxn>
                  <a:cxn ang="0">
                    <a:pos x="112" y="56"/>
                  </a:cxn>
                  <a:cxn ang="0">
                    <a:pos x="108" y="65"/>
                  </a:cxn>
                  <a:cxn ang="0">
                    <a:pos x="102" y="71"/>
                  </a:cxn>
                  <a:cxn ang="0">
                    <a:pos x="97" y="80"/>
                  </a:cxn>
                  <a:cxn ang="0">
                    <a:pos x="89" y="84"/>
                  </a:cxn>
                  <a:cxn ang="0">
                    <a:pos x="81" y="88"/>
                  </a:cxn>
                  <a:cxn ang="0">
                    <a:pos x="75" y="89"/>
                  </a:cxn>
                  <a:cxn ang="0">
                    <a:pos x="70" y="90"/>
                  </a:cxn>
                  <a:cxn ang="0">
                    <a:pos x="65" y="90"/>
                  </a:cxn>
                  <a:cxn ang="0">
                    <a:pos x="60" y="91"/>
                  </a:cxn>
                  <a:cxn ang="0">
                    <a:pos x="53" y="90"/>
                  </a:cxn>
                  <a:cxn ang="0">
                    <a:pos x="47" y="89"/>
                  </a:cxn>
                  <a:cxn ang="0">
                    <a:pos x="42" y="87"/>
                  </a:cxn>
                  <a:cxn ang="0">
                    <a:pos x="38" y="86"/>
                  </a:cxn>
                  <a:cxn ang="0">
                    <a:pos x="29" y="81"/>
                  </a:cxn>
                  <a:cxn ang="0">
                    <a:pos x="23" y="76"/>
                  </a:cxn>
                  <a:cxn ang="0">
                    <a:pos x="16" y="69"/>
                  </a:cxn>
                  <a:cxn ang="0">
                    <a:pos x="11" y="61"/>
                  </a:cxn>
                  <a:cxn ang="0">
                    <a:pos x="8" y="54"/>
                  </a:cxn>
                  <a:cxn ang="0">
                    <a:pos x="5" y="46"/>
                  </a:cxn>
                  <a:cxn ang="0">
                    <a:pos x="2" y="38"/>
                  </a:cxn>
                  <a:cxn ang="0">
                    <a:pos x="1" y="30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4" y="0"/>
                  </a:cxn>
                  <a:cxn ang="0">
                    <a:pos x="34" y="0"/>
                  </a:cxn>
                </a:cxnLst>
                <a:rect l="0" t="0" r="r" b="b"/>
                <a:pathLst>
                  <a:path w="121" h="91">
                    <a:moveTo>
                      <a:pt x="34" y="0"/>
                    </a:moveTo>
                    <a:lnTo>
                      <a:pt x="34" y="2"/>
                    </a:lnTo>
                    <a:lnTo>
                      <a:pt x="34" y="8"/>
                    </a:lnTo>
                    <a:lnTo>
                      <a:pt x="34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8" y="26"/>
                    </a:lnTo>
                    <a:lnTo>
                      <a:pt x="41" y="35"/>
                    </a:lnTo>
                    <a:lnTo>
                      <a:pt x="45" y="42"/>
                    </a:lnTo>
                    <a:lnTo>
                      <a:pt x="48" y="44"/>
                    </a:lnTo>
                    <a:lnTo>
                      <a:pt x="53" y="46"/>
                    </a:lnTo>
                    <a:lnTo>
                      <a:pt x="57" y="49"/>
                    </a:lnTo>
                    <a:lnTo>
                      <a:pt x="62" y="50"/>
                    </a:lnTo>
                    <a:lnTo>
                      <a:pt x="70" y="46"/>
                    </a:lnTo>
                    <a:lnTo>
                      <a:pt x="76" y="42"/>
                    </a:lnTo>
                    <a:lnTo>
                      <a:pt x="81" y="33"/>
                    </a:lnTo>
                    <a:lnTo>
                      <a:pt x="84" y="26"/>
                    </a:lnTo>
                    <a:lnTo>
                      <a:pt x="86" y="16"/>
                    </a:lnTo>
                    <a:lnTo>
                      <a:pt x="87" y="9"/>
                    </a:lnTo>
                    <a:lnTo>
                      <a:pt x="87" y="3"/>
                    </a:lnTo>
                    <a:lnTo>
                      <a:pt x="88" y="2"/>
                    </a:lnTo>
                    <a:lnTo>
                      <a:pt x="121" y="3"/>
                    </a:lnTo>
                    <a:lnTo>
                      <a:pt x="120" y="3"/>
                    </a:lnTo>
                    <a:lnTo>
                      <a:pt x="120" y="8"/>
                    </a:lnTo>
                    <a:lnTo>
                      <a:pt x="120" y="12"/>
                    </a:lnTo>
                    <a:lnTo>
                      <a:pt x="120" y="17"/>
                    </a:lnTo>
                    <a:lnTo>
                      <a:pt x="119" y="24"/>
                    </a:lnTo>
                    <a:lnTo>
                      <a:pt x="118" y="31"/>
                    </a:lnTo>
                    <a:lnTo>
                      <a:pt x="117" y="40"/>
                    </a:lnTo>
                    <a:lnTo>
                      <a:pt x="115" y="49"/>
                    </a:lnTo>
                    <a:lnTo>
                      <a:pt x="112" y="56"/>
                    </a:lnTo>
                    <a:lnTo>
                      <a:pt x="108" y="65"/>
                    </a:lnTo>
                    <a:lnTo>
                      <a:pt x="102" y="71"/>
                    </a:lnTo>
                    <a:lnTo>
                      <a:pt x="97" y="80"/>
                    </a:lnTo>
                    <a:lnTo>
                      <a:pt x="89" y="84"/>
                    </a:lnTo>
                    <a:lnTo>
                      <a:pt x="81" y="88"/>
                    </a:lnTo>
                    <a:lnTo>
                      <a:pt x="75" y="89"/>
                    </a:lnTo>
                    <a:lnTo>
                      <a:pt x="70" y="90"/>
                    </a:lnTo>
                    <a:lnTo>
                      <a:pt x="65" y="90"/>
                    </a:lnTo>
                    <a:lnTo>
                      <a:pt x="60" y="91"/>
                    </a:lnTo>
                    <a:lnTo>
                      <a:pt x="53" y="90"/>
                    </a:lnTo>
                    <a:lnTo>
                      <a:pt x="47" y="89"/>
                    </a:lnTo>
                    <a:lnTo>
                      <a:pt x="42" y="87"/>
                    </a:lnTo>
                    <a:lnTo>
                      <a:pt x="38" y="86"/>
                    </a:lnTo>
                    <a:lnTo>
                      <a:pt x="29" y="81"/>
                    </a:lnTo>
                    <a:lnTo>
                      <a:pt x="23" y="76"/>
                    </a:lnTo>
                    <a:lnTo>
                      <a:pt x="16" y="69"/>
                    </a:lnTo>
                    <a:lnTo>
                      <a:pt x="11" y="61"/>
                    </a:lnTo>
                    <a:lnTo>
                      <a:pt x="8" y="54"/>
                    </a:lnTo>
                    <a:lnTo>
                      <a:pt x="5" y="46"/>
                    </a:lnTo>
                    <a:lnTo>
                      <a:pt x="2" y="38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1" name="Freeform 293"/>
              <p:cNvSpPr>
                <a:spLocks/>
              </p:cNvSpPr>
              <p:nvPr/>
            </p:nvSpPr>
            <p:spPr bwMode="auto">
              <a:xfrm>
                <a:off x="3819" y="3777"/>
                <a:ext cx="61" cy="42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0" y="81"/>
                  </a:cxn>
                  <a:cxn ang="0">
                    <a:pos x="0" y="79"/>
                  </a:cxn>
                  <a:cxn ang="0">
                    <a:pos x="0" y="73"/>
                  </a:cxn>
                  <a:cxn ang="0">
                    <a:pos x="0" y="69"/>
                  </a:cxn>
                  <a:cxn ang="0">
                    <a:pos x="0" y="63"/>
                  </a:cxn>
                  <a:cxn ang="0">
                    <a:pos x="2" y="55"/>
                  </a:cxn>
                  <a:cxn ang="0">
                    <a:pos x="4" y="49"/>
                  </a:cxn>
                  <a:cxn ang="0">
                    <a:pos x="7" y="41"/>
                  </a:cxn>
                  <a:cxn ang="0">
                    <a:pos x="10" y="34"/>
                  </a:cxn>
                  <a:cxn ang="0">
                    <a:pos x="13" y="25"/>
                  </a:cxn>
                  <a:cxn ang="0">
                    <a:pos x="17" y="18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9" y="2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3" y="0"/>
                  </a:cxn>
                  <a:cxn ang="0">
                    <a:pos x="59" y="0"/>
                  </a:cxn>
                  <a:cxn ang="0">
                    <a:pos x="64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9" y="4"/>
                  </a:cxn>
                  <a:cxn ang="0">
                    <a:pos x="86" y="7"/>
                  </a:cxn>
                  <a:cxn ang="0">
                    <a:pos x="94" y="12"/>
                  </a:cxn>
                  <a:cxn ang="0">
                    <a:pos x="99" y="18"/>
                  </a:cxn>
                  <a:cxn ang="0">
                    <a:pos x="104" y="24"/>
                  </a:cxn>
                  <a:cxn ang="0">
                    <a:pos x="109" y="30"/>
                  </a:cxn>
                  <a:cxn ang="0">
                    <a:pos x="113" y="39"/>
                  </a:cxn>
                  <a:cxn ang="0">
                    <a:pos x="115" y="45"/>
                  </a:cxn>
                  <a:cxn ang="0">
                    <a:pos x="117" y="53"/>
                  </a:cxn>
                  <a:cxn ang="0">
                    <a:pos x="119" y="59"/>
                  </a:cxn>
                  <a:cxn ang="0">
                    <a:pos x="122" y="67"/>
                  </a:cxn>
                  <a:cxn ang="0">
                    <a:pos x="122" y="72"/>
                  </a:cxn>
                  <a:cxn ang="0">
                    <a:pos x="122" y="79"/>
                  </a:cxn>
                  <a:cxn ang="0">
                    <a:pos x="122" y="82"/>
                  </a:cxn>
                  <a:cxn ang="0">
                    <a:pos x="123" y="85"/>
                  </a:cxn>
                  <a:cxn ang="0">
                    <a:pos x="87" y="83"/>
                  </a:cxn>
                  <a:cxn ang="0">
                    <a:pos x="86" y="80"/>
                  </a:cxn>
                  <a:cxn ang="0">
                    <a:pos x="86" y="74"/>
                  </a:cxn>
                  <a:cxn ang="0">
                    <a:pos x="85" y="67"/>
                  </a:cxn>
                  <a:cxn ang="0">
                    <a:pos x="83" y="58"/>
                  </a:cxn>
                  <a:cxn ang="0">
                    <a:pos x="80" y="49"/>
                  </a:cxn>
                  <a:cxn ang="0">
                    <a:pos x="76" y="41"/>
                  </a:cxn>
                  <a:cxn ang="0">
                    <a:pos x="70" y="35"/>
                  </a:cxn>
                  <a:cxn ang="0">
                    <a:pos x="64" y="34"/>
                  </a:cxn>
                  <a:cxn ang="0">
                    <a:pos x="58" y="33"/>
                  </a:cxn>
                  <a:cxn ang="0">
                    <a:pos x="54" y="34"/>
                  </a:cxn>
                  <a:cxn ang="0">
                    <a:pos x="48" y="35"/>
                  </a:cxn>
                  <a:cxn ang="0">
                    <a:pos x="46" y="36"/>
                  </a:cxn>
                  <a:cxn ang="0">
                    <a:pos x="41" y="40"/>
                  </a:cxn>
                  <a:cxn ang="0">
                    <a:pos x="38" y="48"/>
                  </a:cxn>
                  <a:cxn ang="0">
                    <a:pos x="35" y="54"/>
                  </a:cxn>
                  <a:cxn ang="0">
                    <a:pos x="32" y="60"/>
                  </a:cxn>
                  <a:cxn ang="0">
                    <a:pos x="31" y="68"/>
                  </a:cxn>
                  <a:cxn ang="0">
                    <a:pos x="31" y="74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123" h="85">
                    <a:moveTo>
                      <a:pt x="0" y="83"/>
                    </a:moveTo>
                    <a:lnTo>
                      <a:pt x="0" y="81"/>
                    </a:lnTo>
                    <a:lnTo>
                      <a:pt x="0" y="79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3"/>
                    </a:lnTo>
                    <a:lnTo>
                      <a:pt x="2" y="55"/>
                    </a:lnTo>
                    <a:lnTo>
                      <a:pt x="4" y="49"/>
                    </a:lnTo>
                    <a:lnTo>
                      <a:pt x="7" y="41"/>
                    </a:lnTo>
                    <a:lnTo>
                      <a:pt x="10" y="34"/>
                    </a:lnTo>
                    <a:lnTo>
                      <a:pt x="13" y="25"/>
                    </a:lnTo>
                    <a:lnTo>
                      <a:pt x="17" y="18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9" y="2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9" y="4"/>
                    </a:lnTo>
                    <a:lnTo>
                      <a:pt x="86" y="7"/>
                    </a:lnTo>
                    <a:lnTo>
                      <a:pt x="94" y="12"/>
                    </a:lnTo>
                    <a:lnTo>
                      <a:pt x="99" y="18"/>
                    </a:lnTo>
                    <a:lnTo>
                      <a:pt x="104" y="24"/>
                    </a:lnTo>
                    <a:lnTo>
                      <a:pt x="109" y="30"/>
                    </a:lnTo>
                    <a:lnTo>
                      <a:pt x="113" y="39"/>
                    </a:lnTo>
                    <a:lnTo>
                      <a:pt x="115" y="45"/>
                    </a:lnTo>
                    <a:lnTo>
                      <a:pt x="117" y="53"/>
                    </a:lnTo>
                    <a:lnTo>
                      <a:pt x="119" y="59"/>
                    </a:lnTo>
                    <a:lnTo>
                      <a:pt x="122" y="67"/>
                    </a:lnTo>
                    <a:lnTo>
                      <a:pt x="122" y="72"/>
                    </a:lnTo>
                    <a:lnTo>
                      <a:pt x="122" y="79"/>
                    </a:lnTo>
                    <a:lnTo>
                      <a:pt x="122" y="82"/>
                    </a:lnTo>
                    <a:lnTo>
                      <a:pt x="123" y="85"/>
                    </a:lnTo>
                    <a:lnTo>
                      <a:pt x="87" y="83"/>
                    </a:lnTo>
                    <a:lnTo>
                      <a:pt x="86" y="80"/>
                    </a:lnTo>
                    <a:lnTo>
                      <a:pt x="86" y="74"/>
                    </a:lnTo>
                    <a:lnTo>
                      <a:pt x="85" y="67"/>
                    </a:lnTo>
                    <a:lnTo>
                      <a:pt x="83" y="58"/>
                    </a:lnTo>
                    <a:lnTo>
                      <a:pt x="80" y="49"/>
                    </a:lnTo>
                    <a:lnTo>
                      <a:pt x="76" y="41"/>
                    </a:lnTo>
                    <a:lnTo>
                      <a:pt x="70" y="35"/>
                    </a:lnTo>
                    <a:lnTo>
                      <a:pt x="64" y="34"/>
                    </a:lnTo>
                    <a:lnTo>
                      <a:pt x="58" y="33"/>
                    </a:lnTo>
                    <a:lnTo>
                      <a:pt x="54" y="34"/>
                    </a:lnTo>
                    <a:lnTo>
                      <a:pt x="48" y="35"/>
                    </a:lnTo>
                    <a:lnTo>
                      <a:pt x="46" y="36"/>
                    </a:lnTo>
                    <a:lnTo>
                      <a:pt x="41" y="40"/>
                    </a:lnTo>
                    <a:lnTo>
                      <a:pt x="38" y="48"/>
                    </a:lnTo>
                    <a:lnTo>
                      <a:pt x="35" y="54"/>
                    </a:lnTo>
                    <a:lnTo>
                      <a:pt x="32" y="60"/>
                    </a:lnTo>
                    <a:lnTo>
                      <a:pt x="31" y="68"/>
                    </a:lnTo>
                    <a:lnTo>
                      <a:pt x="31" y="74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2" name="Freeform 294"/>
              <p:cNvSpPr>
                <a:spLocks/>
              </p:cNvSpPr>
              <p:nvPr/>
            </p:nvSpPr>
            <p:spPr bwMode="auto">
              <a:xfrm>
                <a:off x="3874" y="3813"/>
                <a:ext cx="25" cy="5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3" y="62"/>
                  </a:cxn>
                  <a:cxn ang="0">
                    <a:pos x="20" y="35"/>
                  </a:cxn>
                  <a:cxn ang="0">
                    <a:pos x="25" y="0"/>
                  </a:cxn>
                  <a:cxn ang="0">
                    <a:pos x="48" y="0"/>
                  </a:cxn>
                  <a:cxn ang="0">
                    <a:pos x="44" y="36"/>
                  </a:cxn>
                  <a:cxn ang="0">
                    <a:pos x="36" y="68"/>
                  </a:cxn>
                  <a:cxn ang="0">
                    <a:pos x="20" y="99"/>
                  </a:cxn>
                  <a:cxn ang="0">
                    <a:pos x="0" y="78"/>
                  </a:cxn>
                  <a:cxn ang="0">
                    <a:pos x="0" y="78"/>
                  </a:cxn>
                </a:cxnLst>
                <a:rect l="0" t="0" r="r" b="b"/>
                <a:pathLst>
                  <a:path w="48" h="99">
                    <a:moveTo>
                      <a:pt x="0" y="78"/>
                    </a:moveTo>
                    <a:lnTo>
                      <a:pt x="13" y="62"/>
                    </a:lnTo>
                    <a:lnTo>
                      <a:pt x="20" y="35"/>
                    </a:lnTo>
                    <a:lnTo>
                      <a:pt x="25" y="0"/>
                    </a:lnTo>
                    <a:lnTo>
                      <a:pt x="48" y="0"/>
                    </a:lnTo>
                    <a:lnTo>
                      <a:pt x="44" y="36"/>
                    </a:lnTo>
                    <a:lnTo>
                      <a:pt x="36" y="68"/>
                    </a:lnTo>
                    <a:lnTo>
                      <a:pt x="20" y="99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595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3" name="Freeform 295"/>
              <p:cNvSpPr>
                <a:spLocks/>
              </p:cNvSpPr>
              <p:nvPr/>
            </p:nvSpPr>
            <p:spPr bwMode="auto">
              <a:xfrm>
                <a:off x="3807" y="3786"/>
                <a:ext cx="12" cy="1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9"/>
                  </a:cxn>
                  <a:cxn ang="0">
                    <a:pos x="15" y="23"/>
                  </a:cxn>
                  <a:cxn ang="0">
                    <a:pos x="24" y="0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24" h="23">
                    <a:moveTo>
                      <a:pt x="1" y="2"/>
                    </a:moveTo>
                    <a:lnTo>
                      <a:pt x="0" y="19"/>
                    </a:lnTo>
                    <a:lnTo>
                      <a:pt x="15" y="23"/>
                    </a:lnTo>
                    <a:lnTo>
                      <a:pt x="24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595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4" name="Freeform 296"/>
              <p:cNvSpPr>
                <a:spLocks/>
              </p:cNvSpPr>
              <p:nvPr/>
            </p:nvSpPr>
            <p:spPr bwMode="auto">
              <a:xfrm>
                <a:off x="3841" y="2885"/>
                <a:ext cx="198" cy="212"/>
              </a:xfrm>
              <a:custGeom>
                <a:avLst/>
                <a:gdLst/>
                <a:ahLst/>
                <a:cxnLst>
                  <a:cxn ang="0">
                    <a:pos x="145" y="395"/>
                  </a:cxn>
                  <a:cxn ang="0">
                    <a:pos x="97" y="384"/>
                  </a:cxn>
                  <a:cxn ang="0">
                    <a:pos x="53" y="351"/>
                  </a:cxn>
                  <a:cxn ang="0">
                    <a:pos x="36" y="310"/>
                  </a:cxn>
                  <a:cxn ang="0">
                    <a:pos x="29" y="272"/>
                  </a:cxn>
                  <a:cxn ang="0">
                    <a:pos x="27" y="238"/>
                  </a:cxn>
                  <a:cxn ang="0">
                    <a:pos x="26" y="207"/>
                  </a:cxn>
                  <a:cxn ang="0">
                    <a:pos x="27" y="178"/>
                  </a:cxn>
                  <a:cxn ang="0">
                    <a:pos x="33" y="137"/>
                  </a:cxn>
                  <a:cxn ang="0">
                    <a:pos x="47" y="99"/>
                  </a:cxn>
                  <a:cxn ang="0">
                    <a:pos x="73" y="76"/>
                  </a:cxn>
                  <a:cxn ang="0">
                    <a:pos x="122" y="53"/>
                  </a:cxn>
                  <a:cxn ang="0">
                    <a:pos x="156" y="42"/>
                  </a:cxn>
                  <a:cxn ang="0">
                    <a:pos x="186" y="35"/>
                  </a:cxn>
                  <a:cxn ang="0">
                    <a:pos x="216" y="29"/>
                  </a:cxn>
                  <a:cxn ang="0">
                    <a:pos x="245" y="27"/>
                  </a:cxn>
                  <a:cxn ang="0">
                    <a:pos x="292" y="32"/>
                  </a:cxn>
                  <a:cxn ang="0">
                    <a:pos x="326" y="55"/>
                  </a:cxn>
                  <a:cxn ang="0">
                    <a:pos x="350" y="90"/>
                  </a:cxn>
                  <a:cxn ang="0">
                    <a:pos x="365" y="136"/>
                  </a:cxn>
                  <a:cxn ang="0">
                    <a:pos x="372" y="186"/>
                  </a:cxn>
                  <a:cxn ang="0">
                    <a:pos x="370" y="237"/>
                  </a:cxn>
                  <a:cxn ang="0">
                    <a:pos x="359" y="283"/>
                  </a:cxn>
                  <a:cxn ang="0">
                    <a:pos x="336" y="319"/>
                  </a:cxn>
                  <a:cxn ang="0">
                    <a:pos x="307" y="348"/>
                  </a:cxn>
                  <a:cxn ang="0">
                    <a:pos x="278" y="369"/>
                  </a:cxn>
                  <a:cxn ang="0">
                    <a:pos x="244" y="385"/>
                  </a:cxn>
                  <a:cxn ang="0">
                    <a:pos x="263" y="412"/>
                  </a:cxn>
                  <a:cxn ang="0">
                    <a:pos x="292" y="396"/>
                  </a:cxn>
                  <a:cxn ang="0">
                    <a:pos x="328" y="371"/>
                  </a:cxn>
                  <a:cxn ang="0">
                    <a:pos x="360" y="336"/>
                  </a:cxn>
                  <a:cxn ang="0">
                    <a:pos x="385" y="290"/>
                  </a:cxn>
                  <a:cxn ang="0">
                    <a:pos x="392" y="244"/>
                  </a:cxn>
                  <a:cxn ang="0">
                    <a:pos x="397" y="216"/>
                  </a:cxn>
                  <a:cxn ang="0">
                    <a:pos x="398" y="178"/>
                  </a:cxn>
                  <a:cxn ang="0">
                    <a:pos x="394" y="139"/>
                  </a:cxn>
                  <a:cxn ang="0">
                    <a:pos x="380" y="85"/>
                  </a:cxn>
                  <a:cxn ang="0">
                    <a:pos x="357" y="41"/>
                  </a:cxn>
                  <a:cxn ang="0">
                    <a:pos x="318" y="11"/>
                  </a:cxn>
                  <a:cxn ang="0">
                    <a:pos x="281" y="2"/>
                  </a:cxn>
                  <a:cxn ang="0">
                    <a:pos x="248" y="0"/>
                  </a:cxn>
                  <a:cxn ang="0">
                    <a:pos x="214" y="3"/>
                  </a:cxn>
                  <a:cxn ang="0">
                    <a:pos x="177" y="8"/>
                  </a:cxn>
                  <a:cxn ang="0">
                    <a:pos x="142" y="17"/>
                  </a:cxn>
                  <a:cxn ang="0">
                    <a:pos x="108" y="27"/>
                  </a:cxn>
                  <a:cxn ang="0">
                    <a:pos x="61" y="50"/>
                  </a:cxn>
                  <a:cxn ang="0">
                    <a:pos x="29" y="82"/>
                  </a:cxn>
                  <a:cxn ang="0">
                    <a:pos x="11" y="124"/>
                  </a:cxn>
                  <a:cxn ang="0">
                    <a:pos x="4" y="162"/>
                  </a:cxn>
                  <a:cxn ang="0">
                    <a:pos x="0" y="193"/>
                  </a:cxn>
                  <a:cxn ang="0">
                    <a:pos x="0" y="225"/>
                  </a:cxn>
                  <a:cxn ang="0">
                    <a:pos x="0" y="256"/>
                  </a:cxn>
                  <a:cxn ang="0">
                    <a:pos x="3" y="287"/>
                  </a:cxn>
                  <a:cxn ang="0">
                    <a:pos x="12" y="325"/>
                  </a:cxn>
                  <a:cxn ang="0">
                    <a:pos x="35" y="372"/>
                  </a:cxn>
                  <a:cxn ang="0">
                    <a:pos x="66" y="399"/>
                  </a:cxn>
                  <a:cxn ang="0">
                    <a:pos x="99" y="416"/>
                  </a:cxn>
                  <a:cxn ang="0">
                    <a:pos x="140" y="425"/>
                  </a:cxn>
                  <a:cxn ang="0">
                    <a:pos x="170" y="426"/>
                  </a:cxn>
                </a:cxnLst>
                <a:rect l="0" t="0" r="r" b="b"/>
                <a:pathLst>
                  <a:path w="398" h="426">
                    <a:moveTo>
                      <a:pt x="163" y="396"/>
                    </a:moveTo>
                    <a:lnTo>
                      <a:pt x="161" y="396"/>
                    </a:lnTo>
                    <a:lnTo>
                      <a:pt x="160" y="396"/>
                    </a:lnTo>
                    <a:lnTo>
                      <a:pt x="156" y="396"/>
                    </a:lnTo>
                    <a:lnTo>
                      <a:pt x="151" y="396"/>
                    </a:lnTo>
                    <a:lnTo>
                      <a:pt x="145" y="395"/>
                    </a:lnTo>
                    <a:lnTo>
                      <a:pt x="139" y="394"/>
                    </a:lnTo>
                    <a:lnTo>
                      <a:pt x="131" y="392"/>
                    </a:lnTo>
                    <a:lnTo>
                      <a:pt x="124" y="392"/>
                    </a:lnTo>
                    <a:lnTo>
                      <a:pt x="114" y="390"/>
                    </a:lnTo>
                    <a:lnTo>
                      <a:pt x="107" y="388"/>
                    </a:lnTo>
                    <a:lnTo>
                      <a:pt x="97" y="384"/>
                    </a:lnTo>
                    <a:lnTo>
                      <a:pt x="88" y="381"/>
                    </a:lnTo>
                    <a:lnTo>
                      <a:pt x="80" y="375"/>
                    </a:lnTo>
                    <a:lnTo>
                      <a:pt x="71" y="370"/>
                    </a:lnTo>
                    <a:lnTo>
                      <a:pt x="64" y="363"/>
                    </a:lnTo>
                    <a:lnTo>
                      <a:pt x="57" y="356"/>
                    </a:lnTo>
                    <a:lnTo>
                      <a:pt x="53" y="351"/>
                    </a:lnTo>
                    <a:lnTo>
                      <a:pt x="49" y="345"/>
                    </a:lnTo>
                    <a:lnTo>
                      <a:pt x="46" y="339"/>
                    </a:lnTo>
                    <a:lnTo>
                      <a:pt x="44" y="332"/>
                    </a:lnTo>
                    <a:lnTo>
                      <a:pt x="41" y="325"/>
                    </a:lnTo>
                    <a:lnTo>
                      <a:pt x="39" y="317"/>
                    </a:lnTo>
                    <a:lnTo>
                      <a:pt x="36" y="310"/>
                    </a:lnTo>
                    <a:lnTo>
                      <a:pt x="35" y="301"/>
                    </a:lnTo>
                    <a:lnTo>
                      <a:pt x="33" y="296"/>
                    </a:lnTo>
                    <a:lnTo>
                      <a:pt x="32" y="292"/>
                    </a:lnTo>
                    <a:lnTo>
                      <a:pt x="31" y="286"/>
                    </a:lnTo>
                    <a:lnTo>
                      <a:pt x="30" y="282"/>
                    </a:lnTo>
                    <a:lnTo>
                      <a:pt x="29" y="272"/>
                    </a:lnTo>
                    <a:lnTo>
                      <a:pt x="29" y="264"/>
                    </a:lnTo>
                    <a:lnTo>
                      <a:pt x="28" y="258"/>
                    </a:lnTo>
                    <a:lnTo>
                      <a:pt x="27" y="253"/>
                    </a:lnTo>
                    <a:lnTo>
                      <a:pt x="27" y="247"/>
                    </a:lnTo>
                    <a:lnTo>
                      <a:pt x="27" y="243"/>
                    </a:lnTo>
                    <a:lnTo>
                      <a:pt x="27" y="238"/>
                    </a:lnTo>
                    <a:lnTo>
                      <a:pt x="27" y="232"/>
                    </a:lnTo>
                    <a:lnTo>
                      <a:pt x="27" y="227"/>
                    </a:lnTo>
                    <a:lnTo>
                      <a:pt x="27" y="223"/>
                    </a:lnTo>
                    <a:lnTo>
                      <a:pt x="26" y="217"/>
                    </a:lnTo>
                    <a:lnTo>
                      <a:pt x="26" y="212"/>
                    </a:lnTo>
                    <a:lnTo>
                      <a:pt x="26" y="207"/>
                    </a:lnTo>
                    <a:lnTo>
                      <a:pt x="26" y="202"/>
                    </a:lnTo>
                    <a:lnTo>
                      <a:pt x="26" y="197"/>
                    </a:lnTo>
                    <a:lnTo>
                      <a:pt x="26" y="193"/>
                    </a:lnTo>
                    <a:lnTo>
                      <a:pt x="26" y="187"/>
                    </a:lnTo>
                    <a:lnTo>
                      <a:pt x="27" y="183"/>
                    </a:lnTo>
                    <a:lnTo>
                      <a:pt x="27" y="178"/>
                    </a:lnTo>
                    <a:lnTo>
                      <a:pt x="27" y="172"/>
                    </a:lnTo>
                    <a:lnTo>
                      <a:pt x="28" y="168"/>
                    </a:lnTo>
                    <a:lnTo>
                      <a:pt x="29" y="163"/>
                    </a:lnTo>
                    <a:lnTo>
                      <a:pt x="29" y="153"/>
                    </a:lnTo>
                    <a:lnTo>
                      <a:pt x="32" y="145"/>
                    </a:lnTo>
                    <a:lnTo>
                      <a:pt x="33" y="137"/>
                    </a:lnTo>
                    <a:lnTo>
                      <a:pt x="35" y="128"/>
                    </a:lnTo>
                    <a:lnTo>
                      <a:pt x="37" y="122"/>
                    </a:lnTo>
                    <a:lnTo>
                      <a:pt x="39" y="115"/>
                    </a:lnTo>
                    <a:lnTo>
                      <a:pt x="41" y="109"/>
                    </a:lnTo>
                    <a:lnTo>
                      <a:pt x="44" y="105"/>
                    </a:lnTo>
                    <a:lnTo>
                      <a:pt x="47" y="99"/>
                    </a:lnTo>
                    <a:lnTo>
                      <a:pt x="51" y="96"/>
                    </a:lnTo>
                    <a:lnTo>
                      <a:pt x="54" y="92"/>
                    </a:lnTo>
                    <a:lnTo>
                      <a:pt x="58" y="89"/>
                    </a:lnTo>
                    <a:lnTo>
                      <a:pt x="63" y="84"/>
                    </a:lnTo>
                    <a:lnTo>
                      <a:pt x="68" y="80"/>
                    </a:lnTo>
                    <a:lnTo>
                      <a:pt x="73" y="76"/>
                    </a:lnTo>
                    <a:lnTo>
                      <a:pt x="81" y="72"/>
                    </a:lnTo>
                    <a:lnTo>
                      <a:pt x="88" y="68"/>
                    </a:lnTo>
                    <a:lnTo>
                      <a:pt x="97" y="65"/>
                    </a:lnTo>
                    <a:lnTo>
                      <a:pt x="104" y="61"/>
                    </a:lnTo>
                    <a:lnTo>
                      <a:pt x="112" y="57"/>
                    </a:lnTo>
                    <a:lnTo>
                      <a:pt x="122" y="53"/>
                    </a:lnTo>
                    <a:lnTo>
                      <a:pt x="131" y="50"/>
                    </a:lnTo>
                    <a:lnTo>
                      <a:pt x="136" y="48"/>
                    </a:lnTo>
                    <a:lnTo>
                      <a:pt x="141" y="47"/>
                    </a:lnTo>
                    <a:lnTo>
                      <a:pt x="145" y="46"/>
                    </a:lnTo>
                    <a:lnTo>
                      <a:pt x="151" y="45"/>
                    </a:lnTo>
                    <a:lnTo>
                      <a:pt x="156" y="42"/>
                    </a:lnTo>
                    <a:lnTo>
                      <a:pt x="161" y="41"/>
                    </a:lnTo>
                    <a:lnTo>
                      <a:pt x="166" y="40"/>
                    </a:lnTo>
                    <a:lnTo>
                      <a:pt x="171" y="39"/>
                    </a:lnTo>
                    <a:lnTo>
                      <a:pt x="175" y="37"/>
                    </a:lnTo>
                    <a:lnTo>
                      <a:pt x="181" y="36"/>
                    </a:lnTo>
                    <a:lnTo>
                      <a:pt x="186" y="35"/>
                    </a:lnTo>
                    <a:lnTo>
                      <a:pt x="191" y="34"/>
                    </a:lnTo>
                    <a:lnTo>
                      <a:pt x="196" y="32"/>
                    </a:lnTo>
                    <a:lnTo>
                      <a:pt x="201" y="31"/>
                    </a:lnTo>
                    <a:lnTo>
                      <a:pt x="206" y="31"/>
                    </a:lnTo>
                    <a:lnTo>
                      <a:pt x="212" y="31"/>
                    </a:lnTo>
                    <a:lnTo>
                      <a:pt x="216" y="29"/>
                    </a:lnTo>
                    <a:lnTo>
                      <a:pt x="221" y="28"/>
                    </a:lnTo>
                    <a:lnTo>
                      <a:pt x="226" y="27"/>
                    </a:lnTo>
                    <a:lnTo>
                      <a:pt x="231" y="27"/>
                    </a:lnTo>
                    <a:lnTo>
                      <a:pt x="235" y="27"/>
                    </a:lnTo>
                    <a:lnTo>
                      <a:pt x="241" y="27"/>
                    </a:lnTo>
                    <a:lnTo>
                      <a:pt x="245" y="27"/>
                    </a:lnTo>
                    <a:lnTo>
                      <a:pt x="250" y="27"/>
                    </a:lnTo>
                    <a:lnTo>
                      <a:pt x="259" y="27"/>
                    </a:lnTo>
                    <a:lnTo>
                      <a:pt x="268" y="27"/>
                    </a:lnTo>
                    <a:lnTo>
                      <a:pt x="276" y="28"/>
                    </a:lnTo>
                    <a:lnTo>
                      <a:pt x="285" y="31"/>
                    </a:lnTo>
                    <a:lnTo>
                      <a:pt x="292" y="32"/>
                    </a:lnTo>
                    <a:lnTo>
                      <a:pt x="299" y="36"/>
                    </a:lnTo>
                    <a:lnTo>
                      <a:pt x="305" y="38"/>
                    </a:lnTo>
                    <a:lnTo>
                      <a:pt x="312" y="42"/>
                    </a:lnTo>
                    <a:lnTo>
                      <a:pt x="317" y="46"/>
                    </a:lnTo>
                    <a:lnTo>
                      <a:pt x="321" y="50"/>
                    </a:lnTo>
                    <a:lnTo>
                      <a:pt x="326" y="55"/>
                    </a:lnTo>
                    <a:lnTo>
                      <a:pt x="331" y="60"/>
                    </a:lnTo>
                    <a:lnTo>
                      <a:pt x="335" y="65"/>
                    </a:lnTo>
                    <a:lnTo>
                      <a:pt x="340" y="70"/>
                    </a:lnTo>
                    <a:lnTo>
                      <a:pt x="343" y="77"/>
                    </a:lnTo>
                    <a:lnTo>
                      <a:pt x="347" y="84"/>
                    </a:lnTo>
                    <a:lnTo>
                      <a:pt x="350" y="90"/>
                    </a:lnTo>
                    <a:lnTo>
                      <a:pt x="354" y="97"/>
                    </a:lnTo>
                    <a:lnTo>
                      <a:pt x="356" y="105"/>
                    </a:lnTo>
                    <a:lnTo>
                      <a:pt x="360" y="113"/>
                    </a:lnTo>
                    <a:lnTo>
                      <a:pt x="361" y="120"/>
                    </a:lnTo>
                    <a:lnTo>
                      <a:pt x="364" y="128"/>
                    </a:lnTo>
                    <a:lnTo>
                      <a:pt x="365" y="136"/>
                    </a:lnTo>
                    <a:lnTo>
                      <a:pt x="369" y="144"/>
                    </a:lnTo>
                    <a:lnTo>
                      <a:pt x="370" y="153"/>
                    </a:lnTo>
                    <a:lnTo>
                      <a:pt x="370" y="160"/>
                    </a:lnTo>
                    <a:lnTo>
                      <a:pt x="371" y="169"/>
                    </a:lnTo>
                    <a:lnTo>
                      <a:pt x="372" y="178"/>
                    </a:lnTo>
                    <a:lnTo>
                      <a:pt x="372" y="186"/>
                    </a:lnTo>
                    <a:lnTo>
                      <a:pt x="372" y="195"/>
                    </a:lnTo>
                    <a:lnTo>
                      <a:pt x="372" y="203"/>
                    </a:lnTo>
                    <a:lnTo>
                      <a:pt x="373" y="212"/>
                    </a:lnTo>
                    <a:lnTo>
                      <a:pt x="372" y="221"/>
                    </a:lnTo>
                    <a:lnTo>
                      <a:pt x="371" y="229"/>
                    </a:lnTo>
                    <a:lnTo>
                      <a:pt x="370" y="237"/>
                    </a:lnTo>
                    <a:lnTo>
                      <a:pt x="370" y="246"/>
                    </a:lnTo>
                    <a:lnTo>
                      <a:pt x="368" y="253"/>
                    </a:lnTo>
                    <a:lnTo>
                      <a:pt x="365" y="261"/>
                    </a:lnTo>
                    <a:lnTo>
                      <a:pt x="364" y="269"/>
                    </a:lnTo>
                    <a:lnTo>
                      <a:pt x="362" y="276"/>
                    </a:lnTo>
                    <a:lnTo>
                      <a:pt x="359" y="283"/>
                    </a:lnTo>
                    <a:lnTo>
                      <a:pt x="356" y="290"/>
                    </a:lnTo>
                    <a:lnTo>
                      <a:pt x="353" y="296"/>
                    </a:lnTo>
                    <a:lnTo>
                      <a:pt x="350" y="303"/>
                    </a:lnTo>
                    <a:lnTo>
                      <a:pt x="346" y="309"/>
                    </a:lnTo>
                    <a:lnTo>
                      <a:pt x="341" y="315"/>
                    </a:lnTo>
                    <a:lnTo>
                      <a:pt x="336" y="319"/>
                    </a:lnTo>
                    <a:lnTo>
                      <a:pt x="333" y="326"/>
                    </a:lnTo>
                    <a:lnTo>
                      <a:pt x="328" y="330"/>
                    </a:lnTo>
                    <a:lnTo>
                      <a:pt x="322" y="336"/>
                    </a:lnTo>
                    <a:lnTo>
                      <a:pt x="317" y="340"/>
                    </a:lnTo>
                    <a:lnTo>
                      <a:pt x="313" y="344"/>
                    </a:lnTo>
                    <a:lnTo>
                      <a:pt x="307" y="348"/>
                    </a:lnTo>
                    <a:lnTo>
                      <a:pt x="303" y="353"/>
                    </a:lnTo>
                    <a:lnTo>
                      <a:pt x="298" y="356"/>
                    </a:lnTo>
                    <a:lnTo>
                      <a:pt x="293" y="360"/>
                    </a:lnTo>
                    <a:lnTo>
                      <a:pt x="288" y="363"/>
                    </a:lnTo>
                    <a:lnTo>
                      <a:pt x="283" y="366"/>
                    </a:lnTo>
                    <a:lnTo>
                      <a:pt x="278" y="369"/>
                    </a:lnTo>
                    <a:lnTo>
                      <a:pt x="274" y="371"/>
                    </a:lnTo>
                    <a:lnTo>
                      <a:pt x="266" y="375"/>
                    </a:lnTo>
                    <a:lnTo>
                      <a:pt x="258" y="380"/>
                    </a:lnTo>
                    <a:lnTo>
                      <a:pt x="252" y="382"/>
                    </a:lnTo>
                    <a:lnTo>
                      <a:pt x="247" y="384"/>
                    </a:lnTo>
                    <a:lnTo>
                      <a:pt x="244" y="385"/>
                    </a:lnTo>
                    <a:lnTo>
                      <a:pt x="244" y="386"/>
                    </a:lnTo>
                    <a:lnTo>
                      <a:pt x="247" y="419"/>
                    </a:lnTo>
                    <a:lnTo>
                      <a:pt x="248" y="418"/>
                    </a:lnTo>
                    <a:lnTo>
                      <a:pt x="252" y="417"/>
                    </a:lnTo>
                    <a:lnTo>
                      <a:pt x="256" y="414"/>
                    </a:lnTo>
                    <a:lnTo>
                      <a:pt x="263" y="412"/>
                    </a:lnTo>
                    <a:lnTo>
                      <a:pt x="268" y="409"/>
                    </a:lnTo>
                    <a:lnTo>
                      <a:pt x="272" y="408"/>
                    </a:lnTo>
                    <a:lnTo>
                      <a:pt x="277" y="404"/>
                    </a:lnTo>
                    <a:lnTo>
                      <a:pt x="283" y="402"/>
                    </a:lnTo>
                    <a:lnTo>
                      <a:pt x="287" y="398"/>
                    </a:lnTo>
                    <a:lnTo>
                      <a:pt x="292" y="396"/>
                    </a:lnTo>
                    <a:lnTo>
                      <a:pt x="299" y="392"/>
                    </a:lnTo>
                    <a:lnTo>
                      <a:pt x="305" y="389"/>
                    </a:lnTo>
                    <a:lnTo>
                      <a:pt x="311" y="385"/>
                    </a:lnTo>
                    <a:lnTo>
                      <a:pt x="317" y="381"/>
                    </a:lnTo>
                    <a:lnTo>
                      <a:pt x="321" y="375"/>
                    </a:lnTo>
                    <a:lnTo>
                      <a:pt x="328" y="371"/>
                    </a:lnTo>
                    <a:lnTo>
                      <a:pt x="333" y="366"/>
                    </a:lnTo>
                    <a:lnTo>
                      <a:pt x="340" y="360"/>
                    </a:lnTo>
                    <a:lnTo>
                      <a:pt x="345" y="354"/>
                    </a:lnTo>
                    <a:lnTo>
                      <a:pt x="350" y="350"/>
                    </a:lnTo>
                    <a:lnTo>
                      <a:pt x="356" y="342"/>
                    </a:lnTo>
                    <a:lnTo>
                      <a:pt x="360" y="336"/>
                    </a:lnTo>
                    <a:lnTo>
                      <a:pt x="365" y="329"/>
                    </a:lnTo>
                    <a:lnTo>
                      <a:pt x="370" y="323"/>
                    </a:lnTo>
                    <a:lnTo>
                      <a:pt x="374" y="315"/>
                    </a:lnTo>
                    <a:lnTo>
                      <a:pt x="377" y="307"/>
                    </a:lnTo>
                    <a:lnTo>
                      <a:pt x="380" y="299"/>
                    </a:lnTo>
                    <a:lnTo>
                      <a:pt x="385" y="290"/>
                    </a:lnTo>
                    <a:lnTo>
                      <a:pt x="386" y="281"/>
                    </a:lnTo>
                    <a:lnTo>
                      <a:pt x="388" y="272"/>
                    </a:lnTo>
                    <a:lnTo>
                      <a:pt x="389" y="264"/>
                    </a:lnTo>
                    <a:lnTo>
                      <a:pt x="391" y="255"/>
                    </a:lnTo>
                    <a:lnTo>
                      <a:pt x="391" y="250"/>
                    </a:lnTo>
                    <a:lnTo>
                      <a:pt x="392" y="244"/>
                    </a:lnTo>
                    <a:lnTo>
                      <a:pt x="393" y="240"/>
                    </a:lnTo>
                    <a:lnTo>
                      <a:pt x="394" y="236"/>
                    </a:lnTo>
                    <a:lnTo>
                      <a:pt x="394" y="230"/>
                    </a:lnTo>
                    <a:lnTo>
                      <a:pt x="394" y="225"/>
                    </a:lnTo>
                    <a:lnTo>
                      <a:pt x="396" y="221"/>
                    </a:lnTo>
                    <a:lnTo>
                      <a:pt x="397" y="216"/>
                    </a:lnTo>
                    <a:lnTo>
                      <a:pt x="397" y="211"/>
                    </a:lnTo>
                    <a:lnTo>
                      <a:pt x="397" y="206"/>
                    </a:lnTo>
                    <a:lnTo>
                      <a:pt x="397" y="200"/>
                    </a:lnTo>
                    <a:lnTo>
                      <a:pt x="397" y="196"/>
                    </a:lnTo>
                    <a:lnTo>
                      <a:pt x="397" y="186"/>
                    </a:lnTo>
                    <a:lnTo>
                      <a:pt x="398" y="178"/>
                    </a:lnTo>
                    <a:lnTo>
                      <a:pt x="397" y="172"/>
                    </a:lnTo>
                    <a:lnTo>
                      <a:pt x="397" y="167"/>
                    </a:lnTo>
                    <a:lnTo>
                      <a:pt x="397" y="163"/>
                    </a:lnTo>
                    <a:lnTo>
                      <a:pt x="397" y="158"/>
                    </a:lnTo>
                    <a:lnTo>
                      <a:pt x="396" y="149"/>
                    </a:lnTo>
                    <a:lnTo>
                      <a:pt x="394" y="139"/>
                    </a:lnTo>
                    <a:lnTo>
                      <a:pt x="393" y="129"/>
                    </a:lnTo>
                    <a:lnTo>
                      <a:pt x="391" y="121"/>
                    </a:lnTo>
                    <a:lnTo>
                      <a:pt x="389" y="111"/>
                    </a:lnTo>
                    <a:lnTo>
                      <a:pt x="387" y="104"/>
                    </a:lnTo>
                    <a:lnTo>
                      <a:pt x="384" y="94"/>
                    </a:lnTo>
                    <a:lnTo>
                      <a:pt x="380" y="85"/>
                    </a:lnTo>
                    <a:lnTo>
                      <a:pt x="377" y="78"/>
                    </a:lnTo>
                    <a:lnTo>
                      <a:pt x="375" y="70"/>
                    </a:lnTo>
                    <a:lnTo>
                      <a:pt x="370" y="63"/>
                    </a:lnTo>
                    <a:lnTo>
                      <a:pt x="365" y="55"/>
                    </a:lnTo>
                    <a:lnTo>
                      <a:pt x="361" y="48"/>
                    </a:lnTo>
                    <a:lnTo>
                      <a:pt x="357" y="41"/>
                    </a:lnTo>
                    <a:lnTo>
                      <a:pt x="350" y="36"/>
                    </a:lnTo>
                    <a:lnTo>
                      <a:pt x="346" y="31"/>
                    </a:lnTo>
                    <a:lnTo>
                      <a:pt x="340" y="25"/>
                    </a:lnTo>
                    <a:lnTo>
                      <a:pt x="334" y="21"/>
                    </a:lnTo>
                    <a:lnTo>
                      <a:pt x="326" y="16"/>
                    </a:lnTo>
                    <a:lnTo>
                      <a:pt x="318" y="11"/>
                    </a:lnTo>
                    <a:lnTo>
                      <a:pt x="310" y="8"/>
                    </a:lnTo>
                    <a:lnTo>
                      <a:pt x="301" y="6"/>
                    </a:lnTo>
                    <a:lnTo>
                      <a:pt x="296" y="5"/>
                    </a:lnTo>
                    <a:lnTo>
                      <a:pt x="290" y="4"/>
                    </a:lnTo>
                    <a:lnTo>
                      <a:pt x="285" y="2"/>
                    </a:lnTo>
                    <a:lnTo>
                      <a:pt x="281" y="2"/>
                    </a:lnTo>
                    <a:lnTo>
                      <a:pt x="275" y="2"/>
                    </a:lnTo>
                    <a:lnTo>
                      <a:pt x="270" y="2"/>
                    </a:lnTo>
                    <a:lnTo>
                      <a:pt x="264" y="2"/>
                    </a:lnTo>
                    <a:lnTo>
                      <a:pt x="260" y="2"/>
                    </a:lnTo>
                    <a:lnTo>
                      <a:pt x="254" y="0"/>
                    </a:lnTo>
                    <a:lnTo>
                      <a:pt x="248" y="0"/>
                    </a:lnTo>
                    <a:lnTo>
                      <a:pt x="242" y="0"/>
                    </a:lnTo>
                    <a:lnTo>
                      <a:pt x="237" y="0"/>
                    </a:lnTo>
                    <a:lnTo>
                      <a:pt x="230" y="0"/>
                    </a:lnTo>
                    <a:lnTo>
                      <a:pt x="225" y="2"/>
                    </a:lnTo>
                    <a:lnTo>
                      <a:pt x="219" y="2"/>
                    </a:lnTo>
                    <a:lnTo>
                      <a:pt x="214" y="3"/>
                    </a:lnTo>
                    <a:lnTo>
                      <a:pt x="208" y="3"/>
                    </a:lnTo>
                    <a:lnTo>
                      <a:pt x="201" y="4"/>
                    </a:lnTo>
                    <a:lnTo>
                      <a:pt x="196" y="5"/>
                    </a:lnTo>
                    <a:lnTo>
                      <a:pt x="189" y="6"/>
                    </a:lnTo>
                    <a:lnTo>
                      <a:pt x="184" y="6"/>
                    </a:lnTo>
                    <a:lnTo>
                      <a:pt x="177" y="8"/>
                    </a:lnTo>
                    <a:lnTo>
                      <a:pt x="171" y="9"/>
                    </a:lnTo>
                    <a:lnTo>
                      <a:pt x="166" y="11"/>
                    </a:lnTo>
                    <a:lnTo>
                      <a:pt x="160" y="12"/>
                    </a:lnTo>
                    <a:lnTo>
                      <a:pt x="154" y="14"/>
                    </a:lnTo>
                    <a:lnTo>
                      <a:pt x="147" y="16"/>
                    </a:lnTo>
                    <a:lnTo>
                      <a:pt x="142" y="17"/>
                    </a:lnTo>
                    <a:lnTo>
                      <a:pt x="137" y="18"/>
                    </a:lnTo>
                    <a:lnTo>
                      <a:pt x="130" y="21"/>
                    </a:lnTo>
                    <a:lnTo>
                      <a:pt x="125" y="21"/>
                    </a:lnTo>
                    <a:lnTo>
                      <a:pt x="119" y="24"/>
                    </a:lnTo>
                    <a:lnTo>
                      <a:pt x="113" y="26"/>
                    </a:lnTo>
                    <a:lnTo>
                      <a:pt x="108" y="27"/>
                    </a:lnTo>
                    <a:lnTo>
                      <a:pt x="102" y="29"/>
                    </a:lnTo>
                    <a:lnTo>
                      <a:pt x="98" y="32"/>
                    </a:lnTo>
                    <a:lnTo>
                      <a:pt x="88" y="36"/>
                    </a:lnTo>
                    <a:lnTo>
                      <a:pt x="79" y="41"/>
                    </a:lnTo>
                    <a:lnTo>
                      <a:pt x="69" y="46"/>
                    </a:lnTo>
                    <a:lnTo>
                      <a:pt x="61" y="50"/>
                    </a:lnTo>
                    <a:lnTo>
                      <a:pt x="54" y="55"/>
                    </a:lnTo>
                    <a:lnTo>
                      <a:pt x="47" y="61"/>
                    </a:lnTo>
                    <a:lnTo>
                      <a:pt x="41" y="66"/>
                    </a:lnTo>
                    <a:lnTo>
                      <a:pt x="36" y="71"/>
                    </a:lnTo>
                    <a:lnTo>
                      <a:pt x="31" y="77"/>
                    </a:lnTo>
                    <a:lnTo>
                      <a:pt x="29" y="82"/>
                    </a:lnTo>
                    <a:lnTo>
                      <a:pt x="25" y="87"/>
                    </a:lnTo>
                    <a:lnTo>
                      <a:pt x="22" y="94"/>
                    </a:lnTo>
                    <a:lnTo>
                      <a:pt x="20" y="99"/>
                    </a:lnTo>
                    <a:lnTo>
                      <a:pt x="16" y="108"/>
                    </a:lnTo>
                    <a:lnTo>
                      <a:pt x="14" y="115"/>
                    </a:lnTo>
                    <a:lnTo>
                      <a:pt x="11" y="124"/>
                    </a:lnTo>
                    <a:lnTo>
                      <a:pt x="10" y="128"/>
                    </a:lnTo>
                    <a:lnTo>
                      <a:pt x="10" y="133"/>
                    </a:lnTo>
                    <a:lnTo>
                      <a:pt x="8" y="138"/>
                    </a:lnTo>
                    <a:lnTo>
                      <a:pt x="8" y="143"/>
                    </a:lnTo>
                    <a:lnTo>
                      <a:pt x="4" y="152"/>
                    </a:lnTo>
                    <a:lnTo>
                      <a:pt x="4" y="162"/>
                    </a:lnTo>
                    <a:lnTo>
                      <a:pt x="3" y="166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2" y="182"/>
                    </a:lnTo>
                    <a:lnTo>
                      <a:pt x="1" y="187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2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0" y="218"/>
                    </a:lnTo>
                    <a:lnTo>
                      <a:pt x="0" y="225"/>
                    </a:lnTo>
                    <a:lnTo>
                      <a:pt x="0" y="230"/>
                    </a:lnTo>
                    <a:lnTo>
                      <a:pt x="0" y="236"/>
                    </a:lnTo>
                    <a:lnTo>
                      <a:pt x="0" y="241"/>
                    </a:lnTo>
                    <a:lnTo>
                      <a:pt x="0" y="246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61"/>
                    </a:lnTo>
                    <a:lnTo>
                      <a:pt x="1" y="267"/>
                    </a:lnTo>
                    <a:lnTo>
                      <a:pt x="1" y="271"/>
                    </a:lnTo>
                    <a:lnTo>
                      <a:pt x="1" y="276"/>
                    </a:lnTo>
                    <a:lnTo>
                      <a:pt x="2" y="282"/>
                    </a:lnTo>
                    <a:lnTo>
                      <a:pt x="3" y="287"/>
                    </a:lnTo>
                    <a:lnTo>
                      <a:pt x="4" y="292"/>
                    </a:lnTo>
                    <a:lnTo>
                      <a:pt x="4" y="297"/>
                    </a:lnTo>
                    <a:lnTo>
                      <a:pt x="6" y="302"/>
                    </a:lnTo>
                    <a:lnTo>
                      <a:pt x="8" y="308"/>
                    </a:lnTo>
                    <a:lnTo>
                      <a:pt x="10" y="316"/>
                    </a:lnTo>
                    <a:lnTo>
                      <a:pt x="12" y="325"/>
                    </a:lnTo>
                    <a:lnTo>
                      <a:pt x="15" y="334"/>
                    </a:lnTo>
                    <a:lnTo>
                      <a:pt x="18" y="343"/>
                    </a:lnTo>
                    <a:lnTo>
                      <a:pt x="22" y="351"/>
                    </a:lnTo>
                    <a:lnTo>
                      <a:pt x="26" y="359"/>
                    </a:lnTo>
                    <a:lnTo>
                      <a:pt x="29" y="365"/>
                    </a:lnTo>
                    <a:lnTo>
                      <a:pt x="35" y="372"/>
                    </a:lnTo>
                    <a:lnTo>
                      <a:pt x="39" y="377"/>
                    </a:lnTo>
                    <a:lnTo>
                      <a:pt x="44" y="383"/>
                    </a:lnTo>
                    <a:lnTo>
                      <a:pt x="49" y="387"/>
                    </a:lnTo>
                    <a:lnTo>
                      <a:pt x="54" y="391"/>
                    </a:lnTo>
                    <a:lnTo>
                      <a:pt x="59" y="395"/>
                    </a:lnTo>
                    <a:lnTo>
                      <a:pt x="66" y="399"/>
                    </a:lnTo>
                    <a:lnTo>
                      <a:pt x="71" y="403"/>
                    </a:lnTo>
                    <a:lnTo>
                      <a:pt x="78" y="406"/>
                    </a:lnTo>
                    <a:lnTo>
                      <a:pt x="83" y="408"/>
                    </a:lnTo>
                    <a:lnTo>
                      <a:pt x="88" y="411"/>
                    </a:lnTo>
                    <a:lnTo>
                      <a:pt x="93" y="413"/>
                    </a:lnTo>
                    <a:lnTo>
                      <a:pt x="99" y="416"/>
                    </a:lnTo>
                    <a:lnTo>
                      <a:pt x="104" y="417"/>
                    </a:lnTo>
                    <a:lnTo>
                      <a:pt x="110" y="418"/>
                    </a:lnTo>
                    <a:lnTo>
                      <a:pt x="115" y="420"/>
                    </a:lnTo>
                    <a:lnTo>
                      <a:pt x="122" y="423"/>
                    </a:lnTo>
                    <a:lnTo>
                      <a:pt x="130" y="423"/>
                    </a:lnTo>
                    <a:lnTo>
                      <a:pt x="140" y="425"/>
                    </a:lnTo>
                    <a:lnTo>
                      <a:pt x="147" y="425"/>
                    </a:lnTo>
                    <a:lnTo>
                      <a:pt x="156" y="426"/>
                    </a:lnTo>
                    <a:lnTo>
                      <a:pt x="161" y="426"/>
                    </a:lnTo>
                    <a:lnTo>
                      <a:pt x="166" y="426"/>
                    </a:lnTo>
                    <a:lnTo>
                      <a:pt x="168" y="426"/>
                    </a:lnTo>
                    <a:lnTo>
                      <a:pt x="170" y="426"/>
                    </a:lnTo>
                    <a:lnTo>
                      <a:pt x="163" y="396"/>
                    </a:lnTo>
                    <a:lnTo>
                      <a:pt x="163" y="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5" name="Freeform 297"/>
              <p:cNvSpPr>
                <a:spLocks/>
              </p:cNvSpPr>
              <p:nvPr/>
            </p:nvSpPr>
            <p:spPr bwMode="auto">
              <a:xfrm>
                <a:off x="3909" y="2944"/>
                <a:ext cx="66" cy="592"/>
              </a:xfrm>
              <a:custGeom>
                <a:avLst/>
                <a:gdLst/>
                <a:ahLst/>
                <a:cxnLst>
                  <a:cxn ang="0">
                    <a:pos x="8" y="242"/>
                  </a:cxn>
                  <a:cxn ang="0">
                    <a:pos x="2" y="8"/>
                  </a:cxn>
                  <a:cxn ang="0">
                    <a:pos x="15" y="3"/>
                  </a:cxn>
                  <a:cxn ang="0">
                    <a:pos x="33" y="1"/>
                  </a:cxn>
                  <a:cxn ang="0">
                    <a:pos x="51" y="0"/>
                  </a:cxn>
                  <a:cxn ang="0">
                    <a:pos x="66" y="0"/>
                  </a:cxn>
                  <a:cxn ang="0">
                    <a:pos x="90" y="1"/>
                  </a:cxn>
                  <a:cxn ang="0">
                    <a:pos x="105" y="4"/>
                  </a:cxn>
                  <a:cxn ang="0">
                    <a:pos x="115" y="8"/>
                  </a:cxn>
                  <a:cxn ang="0">
                    <a:pos x="119" y="13"/>
                  </a:cxn>
                  <a:cxn ang="0">
                    <a:pos x="131" y="1022"/>
                  </a:cxn>
                  <a:cxn ang="0">
                    <a:pos x="107" y="944"/>
                  </a:cxn>
                  <a:cxn ang="0">
                    <a:pos x="90" y="29"/>
                  </a:cxn>
                  <a:cxn ang="0">
                    <a:pos x="72" y="24"/>
                  </a:cxn>
                  <a:cxn ang="0">
                    <a:pos x="57" y="23"/>
                  </a:cxn>
                  <a:cxn ang="0">
                    <a:pos x="37" y="25"/>
                  </a:cxn>
                  <a:cxn ang="0">
                    <a:pos x="36" y="294"/>
                  </a:cxn>
                  <a:cxn ang="0">
                    <a:pos x="36" y="303"/>
                  </a:cxn>
                  <a:cxn ang="0">
                    <a:pos x="36" y="320"/>
                  </a:cxn>
                  <a:cxn ang="0">
                    <a:pos x="36" y="337"/>
                  </a:cxn>
                  <a:cxn ang="0">
                    <a:pos x="36" y="357"/>
                  </a:cxn>
                  <a:cxn ang="0">
                    <a:pos x="36" y="380"/>
                  </a:cxn>
                  <a:cxn ang="0">
                    <a:pos x="36" y="403"/>
                  </a:cxn>
                  <a:cxn ang="0">
                    <a:pos x="36" y="430"/>
                  </a:cxn>
                  <a:cxn ang="0">
                    <a:pos x="36" y="459"/>
                  </a:cxn>
                  <a:cxn ang="0">
                    <a:pos x="36" y="487"/>
                  </a:cxn>
                  <a:cxn ang="0">
                    <a:pos x="37" y="516"/>
                  </a:cxn>
                  <a:cxn ang="0">
                    <a:pos x="37" y="544"/>
                  </a:cxn>
                  <a:cxn ang="0">
                    <a:pos x="37" y="572"/>
                  </a:cxn>
                  <a:cxn ang="0">
                    <a:pos x="37" y="598"/>
                  </a:cxn>
                  <a:cxn ang="0">
                    <a:pos x="37" y="623"/>
                  </a:cxn>
                  <a:cxn ang="0">
                    <a:pos x="37" y="645"/>
                  </a:cxn>
                  <a:cxn ang="0">
                    <a:pos x="37" y="664"/>
                  </a:cxn>
                  <a:cxn ang="0">
                    <a:pos x="37" y="680"/>
                  </a:cxn>
                  <a:cxn ang="0">
                    <a:pos x="37" y="699"/>
                  </a:cxn>
                  <a:cxn ang="0">
                    <a:pos x="37" y="705"/>
                  </a:cxn>
                  <a:cxn ang="0">
                    <a:pos x="37" y="716"/>
                  </a:cxn>
                  <a:cxn ang="0">
                    <a:pos x="37" y="730"/>
                  </a:cxn>
                  <a:cxn ang="0">
                    <a:pos x="37" y="748"/>
                  </a:cxn>
                  <a:cxn ang="0">
                    <a:pos x="37" y="772"/>
                  </a:cxn>
                  <a:cxn ang="0">
                    <a:pos x="37" y="797"/>
                  </a:cxn>
                  <a:cxn ang="0">
                    <a:pos x="37" y="826"/>
                  </a:cxn>
                  <a:cxn ang="0">
                    <a:pos x="37" y="856"/>
                  </a:cxn>
                  <a:cxn ang="0">
                    <a:pos x="37" y="888"/>
                  </a:cxn>
                  <a:cxn ang="0">
                    <a:pos x="37" y="921"/>
                  </a:cxn>
                  <a:cxn ang="0">
                    <a:pos x="37" y="954"/>
                  </a:cxn>
                  <a:cxn ang="0">
                    <a:pos x="37" y="988"/>
                  </a:cxn>
                  <a:cxn ang="0">
                    <a:pos x="37" y="1019"/>
                  </a:cxn>
                  <a:cxn ang="0">
                    <a:pos x="37" y="1051"/>
                  </a:cxn>
                  <a:cxn ang="0">
                    <a:pos x="37" y="1079"/>
                  </a:cxn>
                  <a:cxn ang="0">
                    <a:pos x="37" y="1107"/>
                  </a:cxn>
                  <a:cxn ang="0">
                    <a:pos x="37" y="1129"/>
                  </a:cxn>
                  <a:cxn ang="0">
                    <a:pos x="37" y="1150"/>
                  </a:cxn>
                  <a:cxn ang="0">
                    <a:pos x="37" y="1168"/>
                  </a:cxn>
                  <a:cxn ang="0">
                    <a:pos x="37" y="1181"/>
                  </a:cxn>
                </a:cxnLst>
                <a:rect l="0" t="0" r="r" b="b"/>
                <a:pathLst>
                  <a:path w="131" h="1183">
                    <a:moveTo>
                      <a:pt x="14" y="1178"/>
                    </a:moveTo>
                    <a:lnTo>
                      <a:pt x="9" y="750"/>
                    </a:lnTo>
                    <a:lnTo>
                      <a:pt x="8" y="24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6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38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1"/>
                    </a:lnTo>
                    <a:lnTo>
                      <a:pt x="96" y="2"/>
                    </a:lnTo>
                    <a:lnTo>
                      <a:pt x="101" y="3"/>
                    </a:lnTo>
                    <a:lnTo>
                      <a:pt x="105" y="4"/>
                    </a:lnTo>
                    <a:lnTo>
                      <a:pt x="108" y="4"/>
                    </a:lnTo>
                    <a:lnTo>
                      <a:pt x="111" y="6"/>
                    </a:lnTo>
                    <a:lnTo>
                      <a:pt x="115" y="8"/>
                    </a:lnTo>
                    <a:lnTo>
                      <a:pt x="118" y="10"/>
                    </a:lnTo>
                    <a:lnTo>
                      <a:pt x="118" y="12"/>
                    </a:lnTo>
                    <a:lnTo>
                      <a:pt x="119" y="13"/>
                    </a:lnTo>
                    <a:lnTo>
                      <a:pt x="121" y="276"/>
                    </a:lnTo>
                    <a:lnTo>
                      <a:pt x="131" y="633"/>
                    </a:lnTo>
                    <a:lnTo>
                      <a:pt x="131" y="1022"/>
                    </a:lnTo>
                    <a:lnTo>
                      <a:pt x="131" y="1183"/>
                    </a:lnTo>
                    <a:lnTo>
                      <a:pt x="101" y="1179"/>
                    </a:lnTo>
                    <a:lnTo>
                      <a:pt x="107" y="944"/>
                    </a:lnTo>
                    <a:lnTo>
                      <a:pt x="103" y="479"/>
                    </a:lnTo>
                    <a:lnTo>
                      <a:pt x="91" y="30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0" y="25"/>
                    </a:lnTo>
                    <a:lnTo>
                      <a:pt x="72" y="24"/>
                    </a:lnTo>
                    <a:lnTo>
                      <a:pt x="66" y="23"/>
                    </a:lnTo>
                    <a:lnTo>
                      <a:pt x="62" y="23"/>
                    </a:lnTo>
                    <a:lnTo>
                      <a:pt x="57" y="23"/>
                    </a:lnTo>
                    <a:lnTo>
                      <a:pt x="51" y="24"/>
                    </a:lnTo>
                    <a:lnTo>
                      <a:pt x="44" y="24"/>
                    </a:lnTo>
                    <a:lnTo>
                      <a:pt x="37" y="25"/>
                    </a:lnTo>
                    <a:lnTo>
                      <a:pt x="32" y="28"/>
                    </a:lnTo>
                    <a:lnTo>
                      <a:pt x="25" y="30"/>
                    </a:lnTo>
                    <a:lnTo>
                      <a:pt x="36" y="294"/>
                    </a:lnTo>
                    <a:lnTo>
                      <a:pt x="36" y="295"/>
                    </a:lnTo>
                    <a:lnTo>
                      <a:pt x="36" y="298"/>
                    </a:lnTo>
                    <a:lnTo>
                      <a:pt x="36" y="303"/>
                    </a:lnTo>
                    <a:lnTo>
                      <a:pt x="36" y="311"/>
                    </a:lnTo>
                    <a:lnTo>
                      <a:pt x="36" y="314"/>
                    </a:lnTo>
                    <a:lnTo>
                      <a:pt x="36" y="320"/>
                    </a:lnTo>
                    <a:lnTo>
                      <a:pt x="36" y="325"/>
                    </a:lnTo>
                    <a:lnTo>
                      <a:pt x="36" y="332"/>
                    </a:lnTo>
                    <a:lnTo>
                      <a:pt x="36" y="337"/>
                    </a:lnTo>
                    <a:lnTo>
                      <a:pt x="36" y="343"/>
                    </a:lnTo>
                    <a:lnTo>
                      <a:pt x="36" y="350"/>
                    </a:lnTo>
                    <a:lnTo>
                      <a:pt x="36" y="357"/>
                    </a:lnTo>
                    <a:lnTo>
                      <a:pt x="36" y="364"/>
                    </a:lnTo>
                    <a:lnTo>
                      <a:pt x="36" y="371"/>
                    </a:lnTo>
                    <a:lnTo>
                      <a:pt x="36" y="380"/>
                    </a:lnTo>
                    <a:lnTo>
                      <a:pt x="36" y="387"/>
                    </a:lnTo>
                    <a:lnTo>
                      <a:pt x="36" y="396"/>
                    </a:lnTo>
                    <a:lnTo>
                      <a:pt x="36" y="403"/>
                    </a:lnTo>
                    <a:lnTo>
                      <a:pt x="36" y="412"/>
                    </a:lnTo>
                    <a:lnTo>
                      <a:pt x="36" y="422"/>
                    </a:lnTo>
                    <a:lnTo>
                      <a:pt x="36" y="430"/>
                    </a:lnTo>
                    <a:lnTo>
                      <a:pt x="36" y="440"/>
                    </a:lnTo>
                    <a:lnTo>
                      <a:pt x="36" y="450"/>
                    </a:lnTo>
                    <a:lnTo>
                      <a:pt x="36" y="459"/>
                    </a:lnTo>
                    <a:lnTo>
                      <a:pt x="36" y="468"/>
                    </a:lnTo>
                    <a:lnTo>
                      <a:pt x="36" y="479"/>
                    </a:lnTo>
                    <a:lnTo>
                      <a:pt x="36" y="487"/>
                    </a:lnTo>
                    <a:lnTo>
                      <a:pt x="37" y="498"/>
                    </a:lnTo>
                    <a:lnTo>
                      <a:pt x="37" y="507"/>
                    </a:lnTo>
                    <a:lnTo>
                      <a:pt x="37" y="516"/>
                    </a:lnTo>
                    <a:lnTo>
                      <a:pt x="37" y="526"/>
                    </a:lnTo>
                    <a:lnTo>
                      <a:pt x="37" y="536"/>
                    </a:lnTo>
                    <a:lnTo>
                      <a:pt x="37" y="544"/>
                    </a:lnTo>
                    <a:lnTo>
                      <a:pt x="37" y="554"/>
                    </a:lnTo>
                    <a:lnTo>
                      <a:pt x="37" y="562"/>
                    </a:lnTo>
                    <a:lnTo>
                      <a:pt x="37" y="572"/>
                    </a:lnTo>
                    <a:lnTo>
                      <a:pt x="37" y="581"/>
                    </a:lnTo>
                    <a:lnTo>
                      <a:pt x="37" y="589"/>
                    </a:lnTo>
                    <a:lnTo>
                      <a:pt x="37" y="598"/>
                    </a:lnTo>
                    <a:lnTo>
                      <a:pt x="37" y="606"/>
                    </a:lnTo>
                    <a:lnTo>
                      <a:pt x="37" y="615"/>
                    </a:lnTo>
                    <a:lnTo>
                      <a:pt x="37" y="623"/>
                    </a:lnTo>
                    <a:lnTo>
                      <a:pt x="37" y="631"/>
                    </a:lnTo>
                    <a:lnTo>
                      <a:pt x="37" y="639"/>
                    </a:lnTo>
                    <a:lnTo>
                      <a:pt x="37" y="645"/>
                    </a:lnTo>
                    <a:lnTo>
                      <a:pt x="37" y="652"/>
                    </a:lnTo>
                    <a:lnTo>
                      <a:pt x="37" y="658"/>
                    </a:lnTo>
                    <a:lnTo>
                      <a:pt x="37" y="664"/>
                    </a:lnTo>
                    <a:lnTo>
                      <a:pt x="37" y="670"/>
                    </a:lnTo>
                    <a:lnTo>
                      <a:pt x="37" y="675"/>
                    </a:lnTo>
                    <a:lnTo>
                      <a:pt x="37" y="680"/>
                    </a:lnTo>
                    <a:lnTo>
                      <a:pt x="37" y="685"/>
                    </a:lnTo>
                    <a:lnTo>
                      <a:pt x="37" y="692"/>
                    </a:lnTo>
                    <a:lnTo>
                      <a:pt x="37" y="699"/>
                    </a:lnTo>
                    <a:lnTo>
                      <a:pt x="37" y="702"/>
                    </a:lnTo>
                    <a:lnTo>
                      <a:pt x="37" y="704"/>
                    </a:lnTo>
                    <a:lnTo>
                      <a:pt x="37" y="705"/>
                    </a:lnTo>
                    <a:lnTo>
                      <a:pt x="37" y="710"/>
                    </a:lnTo>
                    <a:lnTo>
                      <a:pt x="37" y="713"/>
                    </a:lnTo>
                    <a:lnTo>
                      <a:pt x="37" y="716"/>
                    </a:lnTo>
                    <a:lnTo>
                      <a:pt x="37" y="720"/>
                    </a:lnTo>
                    <a:lnTo>
                      <a:pt x="37" y="726"/>
                    </a:lnTo>
                    <a:lnTo>
                      <a:pt x="37" y="730"/>
                    </a:lnTo>
                    <a:lnTo>
                      <a:pt x="37" y="735"/>
                    </a:lnTo>
                    <a:lnTo>
                      <a:pt x="37" y="742"/>
                    </a:lnTo>
                    <a:lnTo>
                      <a:pt x="37" y="748"/>
                    </a:lnTo>
                    <a:lnTo>
                      <a:pt x="37" y="756"/>
                    </a:lnTo>
                    <a:lnTo>
                      <a:pt x="37" y="763"/>
                    </a:lnTo>
                    <a:lnTo>
                      <a:pt x="37" y="772"/>
                    </a:lnTo>
                    <a:lnTo>
                      <a:pt x="37" y="780"/>
                    </a:lnTo>
                    <a:lnTo>
                      <a:pt x="37" y="788"/>
                    </a:lnTo>
                    <a:lnTo>
                      <a:pt x="37" y="797"/>
                    </a:lnTo>
                    <a:lnTo>
                      <a:pt x="37" y="806"/>
                    </a:lnTo>
                    <a:lnTo>
                      <a:pt x="37" y="816"/>
                    </a:lnTo>
                    <a:lnTo>
                      <a:pt x="37" y="826"/>
                    </a:lnTo>
                    <a:lnTo>
                      <a:pt x="37" y="835"/>
                    </a:lnTo>
                    <a:lnTo>
                      <a:pt x="37" y="846"/>
                    </a:lnTo>
                    <a:lnTo>
                      <a:pt x="37" y="856"/>
                    </a:lnTo>
                    <a:lnTo>
                      <a:pt x="37" y="866"/>
                    </a:lnTo>
                    <a:lnTo>
                      <a:pt x="37" y="877"/>
                    </a:lnTo>
                    <a:lnTo>
                      <a:pt x="37" y="888"/>
                    </a:lnTo>
                    <a:lnTo>
                      <a:pt x="37" y="900"/>
                    </a:lnTo>
                    <a:lnTo>
                      <a:pt x="37" y="909"/>
                    </a:lnTo>
                    <a:lnTo>
                      <a:pt x="37" y="921"/>
                    </a:lnTo>
                    <a:lnTo>
                      <a:pt x="37" y="933"/>
                    </a:lnTo>
                    <a:lnTo>
                      <a:pt x="37" y="944"/>
                    </a:lnTo>
                    <a:lnTo>
                      <a:pt x="37" y="954"/>
                    </a:lnTo>
                    <a:lnTo>
                      <a:pt x="37" y="965"/>
                    </a:lnTo>
                    <a:lnTo>
                      <a:pt x="37" y="976"/>
                    </a:lnTo>
                    <a:lnTo>
                      <a:pt x="37" y="988"/>
                    </a:lnTo>
                    <a:lnTo>
                      <a:pt x="37" y="998"/>
                    </a:lnTo>
                    <a:lnTo>
                      <a:pt x="37" y="1008"/>
                    </a:lnTo>
                    <a:lnTo>
                      <a:pt x="37" y="1019"/>
                    </a:lnTo>
                    <a:lnTo>
                      <a:pt x="37" y="1031"/>
                    </a:lnTo>
                    <a:lnTo>
                      <a:pt x="37" y="1040"/>
                    </a:lnTo>
                    <a:lnTo>
                      <a:pt x="37" y="1051"/>
                    </a:lnTo>
                    <a:lnTo>
                      <a:pt x="37" y="1061"/>
                    </a:lnTo>
                    <a:lnTo>
                      <a:pt x="37" y="1070"/>
                    </a:lnTo>
                    <a:lnTo>
                      <a:pt x="37" y="1079"/>
                    </a:lnTo>
                    <a:lnTo>
                      <a:pt x="37" y="1089"/>
                    </a:lnTo>
                    <a:lnTo>
                      <a:pt x="37" y="1097"/>
                    </a:lnTo>
                    <a:lnTo>
                      <a:pt x="37" y="1107"/>
                    </a:lnTo>
                    <a:lnTo>
                      <a:pt x="37" y="1114"/>
                    </a:lnTo>
                    <a:lnTo>
                      <a:pt x="37" y="1122"/>
                    </a:lnTo>
                    <a:lnTo>
                      <a:pt x="37" y="1129"/>
                    </a:lnTo>
                    <a:lnTo>
                      <a:pt x="37" y="1137"/>
                    </a:lnTo>
                    <a:lnTo>
                      <a:pt x="37" y="1143"/>
                    </a:lnTo>
                    <a:lnTo>
                      <a:pt x="37" y="1150"/>
                    </a:lnTo>
                    <a:lnTo>
                      <a:pt x="37" y="1154"/>
                    </a:lnTo>
                    <a:lnTo>
                      <a:pt x="37" y="1160"/>
                    </a:lnTo>
                    <a:lnTo>
                      <a:pt x="37" y="1168"/>
                    </a:lnTo>
                    <a:lnTo>
                      <a:pt x="37" y="1175"/>
                    </a:lnTo>
                    <a:lnTo>
                      <a:pt x="37" y="1179"/>
                    </a:lnTo>
                    <a:lnTo>
                      <a:pt x="37" y="1181"/>
                    </a:lnTo>
                    <a:lnTo>
                      <a:pt x="14" y="1178"/>
                    </a:lnTo>
                    <a:lnTo>
                      <a:pt x="14" y="11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6" name="Freeform 298"/>
              <p:cNvSpPr>
                <a:spLocks/>
              </p:cNvSpPr>
              <p:nvPr/>
            </p:nvSpPr>
            <p:spPr bwMode="auto">
              <a:xfrm>
                <a:off x="3814" y="3749"/>
                <a:ext cx="7" cy="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13" y="14"/>
                  </a:cxn>
                  <a:cxn ang="0">
                    <a:pos x="16" y="8"/>
                  </a:cxn>
                  <a:cxn ang="0">
                    <a:pos x="13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4"/>
                  </a:cxn>
                  <a:cxn ang="0">
                    <a:pos x="8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13" y="14"/>
                    </a:lnTo>
                    <a:lnTo>
                      <a:pt x="16" y="8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7" name="Freeform 299"/>
              <p:cNvSpPr>
                <a:spLocks/>
              </p:cNvSpPr>
              <p:nvPr/>
            </p:nvSpPr>
            <p:spPr bwMode="auto">
              <a:xfrm>
                <a:off x="3892" y="3567"/>
                <a:ext cx="17" cy="17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25" y="33"/>
                  </a:cxn>
                  <a:cxn ang="0">
                    <a:pos x="30" y="29"/>
                  </a:cxn>
                  <a:cxn ang="0">
                    <a:pos x="35" y="23"/>
                  </a:cxn>
                  <a:cxn ang="0">
                    <a:pos x="36" y="17"/>
                  </a:cxn>
                  <a:cxn ang="0">
                    <a:pos x="35" y="9"/>
                  </a:cxn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0" y="0"/>
                  </a:cxn>
                  <a:cxn ang="0">
                    <a:pos x="6" y="4"/>
                  </a:cxn>
                  <a:cxn ang="0">
                    <a:pos x="1" y="9"/>
                  </a:cxn>
                  <a:cxn ang="0">
                    <a:pos x="0" y="17"/>
                  </a:cxn>
                  <a:cxn ang="0">
                    <a:pos x="1" y="23"/>
                  </a:cxn>
                  <a:cxn ang="0">
                    <a:pos x="6" y="29"/>
                  </a:cxn>
                  <a:cxn ang="0">
                    <a:pos x="10" y="33"/>
                  </a:cxn>
                  <a:cxn ang="0">
                    <a:pos x="19" y="35"/>
                  </a:cxn>
                  <a:cxn ang="0">
                    <a:pos x="19" y="35"/>
                  </a:cxn>
                </a:cxnLst>
                <a:rect l="0" t="0" r="r" b="b"/>
                <a:pathLst>
                  <a:path w="36" h="35">
                    <a:moveTo>
                      <a:pt x="19" y="35"/>
                    </a:moveTo>
                    <a:lnTo>
                      <a:pt x="25" y="33"/>
                    </a:lnTo>
                    <a:lnTo>
                      <a:pt x="30" y="29"/>
                    </a:lnTo>
                    <a:lnTo>
                      <a:pt x="35" y="23"/>
                    </a:lnTo>
                    <a:lnTo>
                      <a:pt x="36" y="17"/>
                    </a:lnTo>
                    <a:lnTo>
                      <a:pt x="35" y="9"/>
                    </a:lnTo>
                    <a:lnTo>
                      <a:pt x="30" y="4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1" y="9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9" y="35"/>
                    </a:lnTo>
                    <a:lnTo>
                      <a:pt x="19" y="3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8" name="Freeform 300"/>
              <p:cNvSpPr>
                <a:spLocks/>
              </p:cNvSpPr>
              <p:nvPr/>
            </p:nvSpPr>
            <p:spPr bwMode="auto">
              <a:xfrm>
                <a:off x="3896" y="3570"/>
                <a:ext cx="9" cy="9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14" y="15"/>
                  </a:cxn>
                  <a:cxn ang="0">
                    <a:pos x="17" y="7"/>
                  </a:cxn>
                  <a:cxn ang="0">
                    <a:pos x="14" y="2"/>
                  </a:cxn>
                  <a:cxn ang="0">
                    <a:pos x="7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5"/>
                  </a:cxn>
                  <a:cxn ang="0">
                    <a:pos x="7" y="17"/>
                  </a:cxn>
                  <a:cxn ang="0">
                    <a:pos x="7" y="17"/>
                  </a:cxn>
                </a:cxnLst>
                <a:rect l="0" t="0" r="r" b="b"/>
                <a:pathLst>
                  <a:path w="17" h="17">
                    <a:moveTo>
                      <a:pt x="7" y="17"/>
                    </a:moveTo>
                    <a:lnTo>
                      <a:pt x="14" y="15"/>
                    </a:lnTo>
                    <a:lnTo>
                      <a:pt x="17" y="7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5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89" name="Freeform 301"/>
              <p:cNvSpPr>
                <a:spLocks/>
              </p:cNvSpPr>
              <p:nvPr/>
            </p:nvSpPr>
            <p:spPr bwMode="auto">
              <a:xfrm>
                <a:off x="3815" y="3751"/>
                <a:ext cx="4" cy="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5" y="3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5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0" name="Freeform 302"/>
              <p:cNvSpPr>
                <a:spLocks/>
              </p:cNvSpPr>
              <p:nvPr/>
            </p:nvSpPr>
            <p:spPr bwMode="auto">
              <a:xfrm>
                <a:off x="3659" y="3815"/>
                <a:ext cx="55" cy="34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47"/>
                  </a:cxn>
                  <a:cxn ang="0">
                    <a:pos x="112" y="0"/>
                  </a:cxn>
                  <a:cxn ang="0">
                    <a:pos x="58" y="40"/>
                  </a:cxn>
                  <a:cxn ang="0">
                    <a:pos x="0" y="66"/>
                  </a:cxn>
                  <a:cxn ang="0">
                    <a:pos x="0" y="66"/>
                  </a:cxn>
                </a:cxnLst>
                <a:rect l="0" t="0" r="r" b="b"/>
                <a:pathLst>
                  <a:path w="112" h="66">
                    <a:moveTo>
                      <a:pt x="0" y="66"/>
                    </a:moveTo>
                    <a:lnTo>
                      <a:pt x="0" y="47"/>
                    </a:lnTo>
                    <a:lnTo>
                      <a:pt x="112" y="0"/>
                    </a:lnTo>
                    <a:lnTo>
                      <a:pt x="58" y="4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1" name="Freeform 303"/>
              <p:cNvSpPr>
                <a:spLocks/>
              </p:cNvSpPr>
              <p:nvPr/>
            </p:nvSpPr>
            <p:spPr bwMode="auto">
              <a:xfrm>
                <a:off x="3662" y="3829"/>
                <a:ext cx="28" cy="15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56" y="0"/>
                  </a:cxn>
                  <a:cxn ang="0">
                    <a:pos x="36" y="14"/>
                  </a:cxn>
                  <a:cxn ang="0">
                    <a:pos x="0" y="31"/>
                  </a:cxn>
                  <a:cxn ang="0">
                    <a:pos x="3" y="24"/>
                  </a:cxn>
                  <a:cxn ang="0">
                    <a:pos x="3" y="24"/>
                  </a:cxn>
                </a:cxnLst>
                <a:rect l="0" t="0" r="r" b="b"/>
                <a:pathLst>
                  <a:path w="56" h="31">
                    <a:moveTo>
                      <a:pt x="3" y="24"/>
                    </a:moveTo>
                    <a:lnTo>
                      <a:pt x="56" y="0"/>
                    </a:lnTo>
                    <a:lnTo>
                      <a:pt x="36" y="14"/>
                    </a:lnTo>
                    <a:lnTo>
                      <a:pt x="0" y="31"/>
                    </a:lnTo>
                    <a:lnTo>
                      <a:pt x="3" y="24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2" name="Freeform 304"/>
              <p:cNvSpPr>
                <a:spLocks/>
              </p:cNvSpPr>
              <p:nvPr/>
            </p:nvSpPr>
            <p:spPr bwMode="auto">
              <a:xfrm>
                <a:off x="3697" y="3816"/>
                <a:ext cx="20" cy="1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6" y="0"/>
                  </a:cxn>
                  <a:cxn ang="0">
                    <a:pos x="39" y="12"/>
                  </a:cxn>
                  <a:cxn ang="0">
                    <a:pos x="0" y="32"/>
                  </a:cxn>
                  <a:cxn ang="0">
                    <a:pos x="0" y="32"/>
                  </a:cxn>
                </a:cxnLst>
                <a:rect l="0" t="0" r="r" b="b"/>
                <a:pathLst>
                  <a:path w="39" h="32">
                    <a:moveTo>
                      <a:pt x="0" y="32"/>
                    </a:moveTo>
                    <a:lnTo>
                      <a:pt x="36" y="0"/>
                    </a:lnTo>
                    <a:lnTo>
                      <a:pt x="39" y="12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3" name="Freeform 305"/>
              <p:cNvSpPr>
                <a:spLocks/>
              </p:cNvSpPr>
              <p:nvPr/>
            </p:nvSpPr>
            <p:spPr bwMode="auto">
              <a:xfrm>
                <a:off x="3692" y="3746"/>
                <a:ext cx="109" cy="16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85" y="3"/>
                  </a:cxn>
                  <a:cxn ang="0">
                    <a:pos x="218" y="0"/>
                  </a:cxn>
                  <a:cxn ang="0">
                    <a:pos x="111" y="26"/>
                  </a:cxn>
                  <a:cxn ang="0">
                    <a:pos x="89" y="33"/>
                  </a:cxn>
                  <a:cxn ang="0">
                    <a:pos x="0" y="32"/>
                  </a:cxn>
                  <a:cxn ang="0">
                    <a:pos x="9" y="8"/>
                  </a:cxn>
                  <a:cxn ang="0">
                    <a:pos x="9" y="8"/>
                  </a:cxn>
                </a:cxnLst>
                <a:rect l="0" t="0" r="r" b="b"/>
                <a:pathLst>
                  <a:path w="218" h="33">
                    <a:moveTo>
                      <a:pt x="9" y="8"/>
                    </a:moveTo>
                    <a:lnTo>
                      <a:pt x="85" y="3"/>
                    </a:lnTo>
                    <a:lnTo>
                      <a:pt x="218" y="0"/>
                    </a:lnTo>
                    <a:lnTo>
                      <a:pt x="111" y="26"/>
                    </a:lnTo>
                    <a:lnTo>
                      <a:pt x="89" y="33"/>
                    </a:lnTo>
                    <a:lnTo>
                      <a:pt x="0" y="32"/>
                    </a:lnTo>
                    <a:lnTo>
                      <a:pt x="9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4" name="Freeform 306"/>
              <p:cNvSpPr>
                <a:spLocks/>
              </p:cNvSpPr>
              <p:nvPr/>
            </p:nvSpPr>
            <p:spPr bwMode="auto">
              <a:xfrm>
                <a:off x="3700" y="3749"/>
                <a:ext cx="58" cy="8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15"/>
                  </a:cxn>
                  <a:cxn ang="0">
                    <a:pos x="66" y="15"/>
                  </a:cxn>
                  <a:cxn ang="0">
                    <a:pos x="115" y="0"/>
                  </a:cxn>
                  <a:cxn ang="0">
                    <a:pos x="3" y="6"/>
                  </a:cxn>
                  <a:cxn ang="0">
                    <a:pos x="3" y="6"/>
                  </a:cxn>
                </a:cxnLst>
                <a:rect l="0" t="0" r="r" b="b"/>
                <a:pathLst>
                  <a:path w="115" h="15">
                    <a:moveTo>
                      <a:pt x="3" y="6"/>
                    </a:moveTo>
                    <a:lnTo>
                      <a:pt x="0" y="15"/>
                    </a:lnTo>
                    <a:lnTo>
                      <a:pt x="66" y="15"/>
                    </a:lnTo>
                    <a:lnTo>
                      <a:pt x="115" y="0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5" name="Freeform 307"/>
              <p:cNvSpPr>
                <a:spLocks/>
              </p:cNvSpPr>
              <p:nvPr/>
            </p:nvSpPr>
            <p:spPr bwMode="auto">
              <a:xfrm>
                <a:off x="3753" y="3749"/>
                <a:ext cx="54" cy="1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97" y="0"/>
                  </a:cxn>
                  <a:cxn ang="0">
                    <a:pos x="97" y="11"/>
                  </a:cxn>
                  <a:cxn ang="0">
                    <a:pos x="101" y="22"/>
                  </a:cxn>
                  <a:cxn ang="0">
                    <a:pos x="108" y="29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108" h="29">
                    <a:moveTo>
                      <a:pt x="0" y="25"/>
                    </a:moveTo>
                    <a:lnTo>
                      <a:pt x="97" y="0"/>
                    </a:lnTo>
                    <a:lnTo>
                      <a:pt x="97" y="11"/>
                    </a:lnTo>
                    <a:lnTo>
                      <a:pt x="101" y="22"/>
                    </a:lnTo>
                    <a:lnTo>
                      <a:pt x="108" y="29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6" name="Freeform 308"/>
              <p:cNvSpPr>
                <a:spLocks/>
              </p:cNvSpPr>
              <p:nvPr/>
            </p:nvSpPr>
            <p:spPr bwMode="auto">
              <a:xfrm>
                <a:off x="3780" y="3755"/>
                <a:ext cx="17" cy="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2" y="0"/>
                  </a:cxn>
                  <a:cxn ang="0">
                    <a:pos x="33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33" h="9">
                    <a:moveTo>
                      <a:pt x="0" y="9"/>
                    </a:moveTo>
                    <a:lnTo>
                      <a:pt x="32" y="0"/>
                    </a:lnTo>
                    <a:lnTo>
                      <a:pt x="33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7" name="Freeform 309"/>
              <p:cNvSpPr>
                <a:spLocks/>
              </p:cNvSpPr>
              <p:nvPr/>
            </p:nvSpPr>
            <p:spPr bwMode="auto">
              <a:xfrm>
                <a:off x="3827" y="3742"/>
                <a:ext cx="9" cy="2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8" y="9"/>
                  </a:cxn>
                  <a:cxn ang="0">
                    <a:pos x="10" y="22"/>
                  </a:cxn>
                  <a:cxn ang="0">
                    <a:pos x="10" y="32"/>
                  </a:cxn>
                  <a:cxn ang="0">
                    <a:pos x="5" y="43"/>
                  </a:cxn>
                  <a:cxn ang="0">
                    <a:pos x="10" y="38"/>
                  </a:cxn>
                  <a:cxn ang="0">
                    <a:pos x="16" y="32"/>
                  </a:cxn>
                  <a:cxn ang="0">
                    <a:pos x="18" y="22"/>
                  </a:cxn>
                  <a:cxn ang="0">
                    <a:pos x="16" y="9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18" h="43">
                    <a:moveTo>
                      <a:pt x="5" y="2"/>
                    </a:moveTo>
                    <a:lnTo>
                      <a:pt x="8" y="9"/>
                    </a:lnTo>
                    <a:lnTo>
                      <a:pt x="10" y="22"/>
                    </a:lnTo>
                    <a:lnTo>
                      <a:pt x="10" y="32"/>
                    </a:lnTo>
                    <a:lnTo>
                      <a:pt x="5" y="43"/>
                    </a:lnTo>
                    <a:lnTo>
                      <a:pt x="10" y="38"/>
                    </a:lnTo>
                    <a:lnTo>
                      <a:pt x="16" y="32"/>
                    </a:lnTo>
                    <a:lnTo>
                      <a:pt x="18" y="22"/>
                    </a:lnTo>
                    <a:lnTo>
                      <a:pt x="16" y="9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8" name="Freeform 310"/>
              <p:cNvSpPr>
                <a:spLocks/>
              </p:cNvSpPr>
              <p:nvPr/>
            </p:nvSpPr>
            <p:spPr bwMode="auto">
              <a:xfrm>
                <a:off x="3137" y="3581"/>
                <a:ext cx="19" cy="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0" y="0"/>
                  </a:cxn>
                  <a:cxn ang="0">
                    <a:pos x="38" y="5"/>
                  </a:cxn>
                  <a:cxn ang="0">
                    <a:pos x="18" y="16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8" h="16">
                    <a:moveTo>
                      <a:pt x="0" y="12"/>
                    </a:moveTo>
                    <a:lnTo>
                      <a:pt x="20" y="0"/>
                    </a:lnTo>
                    <a:lnTo>
                      <a:pt x="38" y="5"/>
                    </a:lnTo>
                    <a:lnTo>
                      <a:pt x="18" y="1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599" name="Freeform 311"/>
              <p:cNvSpPr>
                <a:spLocks/>
              </p:cNvSpPr>
              <p:nvPr/>
            </p:nvSpPr>
            <p:spPr bwMode="auto">
              <a:xfrm>
                <a:off x="2890" y="3669"/>
                <a:ext cx="21" cy="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18" y="20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42" h="20">
                    <a:moveTo>
                      <a:pt x="0" y="13"/>
                    </a:moveTo>
                    <a:lnTo>
                      <a:pt x="20" y="0"/>
                    </a:lnTo>
                    <a:lnTo>
                      <a:pt x="42" y="6"/>
                    </a:lnTo>
                    <a:lnTo>
                      <a:pt x="18" y="2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0" name="Freeform 312"/>
              <p:cNvSpPr>
                <a:spLocks/>
              </p:cNvSpPr>
              <p:nvPr/>
            </p:nvSpPr>
            <p:spPr bwMode="auto">
              <a:xfrm>
                <a:off x="2831" y="3692"/>
                <a:ext cx="801" cy="15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3"/>
                  </a:cxn>
                  <a:cxn ang="0">
                    <a:pos x="104" y="28"/>
                  </a:cxn>
                  <a:cxn ang="0">
                    <a:pos x="297" y="63"/>
                  </a:cxn>
                  <a:cxn ang="0">
                    <a:pos x="497" y="101"/>
                  </a:cxn>
                  <a:cxn ang="0">
                    <a:pos x="701" y="139"/>
                  </a:cxn>
                  <a:cxn ang="0">
                    <a:pos x="904" y="177"/>
                  </a:cxn>
                  <a:cxn ang="0">
                    <a:pos x="1100" y="214"/>
                  </a:cxn>
                  <a:cxn ang="0">
                    <a:pos x="1296" y="256"/>
                  </a:cxn>
                  <a:cxn ang="0">
                    <a:pos x="1500" y="296"/>
                  </a:cxn>
                  <a:cxn ang="0">
                    <a:pos x="1601" y="316"/>
                  </a:cxn>
                  <a:cxn ang="0">
                    <a:pos x="1601" y="301"/>
                  </a:cxn>
                  <a:cxn ang="0">
                    <a:pos x="1497" y="282"/>
                  </a:cxn>
                  <a:cxn ang="0">
                    <a:pos x="1296" y="242"/>
                  </a:cxn>
                  <a:cxn ang="0">
                    <a:pos x="1090" y="203"/>
                  </a:cxn>
                  <a:cxn ang="0">
                    <a:pos x="877" y="163"/>
                  </a:cxn>
                  <a:cxn ang="0">
                    <a:pos x="697" y="130"/>
                  </a:cxn>
                  <a:cxn ang="0">
                    <a:pos x="509" y="93"/>
                  </a:cxn>
                  <a:cxn ang="0">
                    <a:pos x="314" y="55"/>
                  </a:cxn>
                  <a:cxn ang="0">
                    <a:pos x="80" y="14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601" h="316">
                    <a:moveTo>
                      <a:pt x="1" y="0"/>
                    </a:moveTo>
                    <a:lnTo>
                      <a:pt x="0" y="13"/>
                    </a:lnTo>
                    <a:lnTo>
                      <a:pt x="104" y="28"/>
                    </a:lnTo>
                    <a:lnTo>
                      <a:pt x="297" y="63"/>
                    </a:lnTo>
                    <a:lnTo>
                      <a:pt x="497" y="101"/>
                    </a:lnTo>
                    <a:lnTo>
                      <a:pt x="701" y="139"/>
                    </a:lnTo>
                    <a:lnTo>
                      <a:pt x="904" y="177"/>
                    </a:lnTo>
                    <a:lnTo>
                      <a:pt x="1100" y="214"/>
                    </a:lnTo>
                    <a:lnTo>
                      <a:pt x="1296" y="256"/>
                    </a:lnTo>
                    <a:lnTo>
                      <a:pt x="1500" y="296"/>
                    </a:lnTo>
                    <a:lnTo>
                      <a:pt x="1601" y="316"/>
                    </a:lnTo>
                    <a:lnTo>
                      <a:pt x="1601" y="301"/>
                    </a:lnTo>
                    <a:lnTo>
                      <a:pt x="1497" y="282"/>
                    </a:lnTo>
                    <a:lnTo>
                      <a:pt x="1296" y="242"/>
                    </a:lnTo>
                    <a:lnTo>
                      <a:pt x="1090" y="203"/>
                    </a:lnTo>
                    <a:lnTo>
                      <a:pt x="877" y="163"/>
                    </a:lnTo>
                    <a:lnTo>
                      <a:pt x="697" y="130"/>
                    </a:lnTo>
                    <a:lnTo>
                      <a:pt x="509" y="93"/>
                    </a:lnTo>
                    <a:lnTo>
                      <a:pt x="314" y="55"/>
                    </a:lnTo>
                    <a:lnTo>
                      <a:pt x="80" y="1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1" name="Freeform 313"/>
              <p:cNvSpPr>
                <a:spLocks/>
              </p:cNvSpPr>
              <p:nvPr/>
            </p:nvSpPr>
            <p:spPr bwMode="auto">
              <a:xfrm>
                <a:off x="3656" y="3784"/>
                <a:ext cx="45" cy="23"/>
              </a:xfrm>
              <a:custGeom>
                <a:avLst/>
                <a:gdLst/>
                <a:ahLst/>
                <a:cxnLst>
                  <a:cxn ang="0">
                    <a:pos x="90" y="7"/>
                  </a:cxn>
                  <a:cxn ang="0">
                    <a:pos x="0" y="47"/>
                  </a:cxn>
                  <a:cxn ang="0">
                    <a:pos x="22" y="0"/>
                  </a:cxn>
                  <a:cxn ang="0">
                    <a:pos x="90" y="7"/>
                  </a:cxn>
                  <a:cxn ang="0">
                    <a:pos x="90" y="7"/>
                  </a:cxn>
                </a:cxnLst>
                <a:rect l="0" t="0" r="r" b="b"/>
                <a:pathLst>
                  <a:path w="90" h="47">
                    <a:moveTo>
                      <a:pt x="90" y="7"/>
                    </a:moveTo>
                    <a:lnTo>
                      <a:pt x="0" y="47"/>
                    </a:lnTo>
                    <a:lnTo>
                      <a:pt x="22" y="0"/>
                    </a:lnTo>
                    <a:lnTo>
                      <a:pt x="90" y="7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2" name="Freeform 314"/>
              <p:cNvSpPr>
                <a:spLocks/>
              </p:cNvSpPr>
              <p:nvPr/>
            </p:nvSpPr>
            <p:spPr bwMode="auto">
              <a:xfrm>
                <a:off x="3663" y="3780"/>
                <a:ext cx="23" cy="17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7" y="12"/>
                  </a:cxn>
                  <a:cxn ang="0">
                    <a:pos x="10" y="0"/>
                  </a:cxn>
                  <a:cxn ang="0">
                    <a:pos x="0" y="33"/>
                  </a:cxn>
                  <a:cxn ang="0">
                    <a:pos x="0" y="33"/>
                  </a:cxn>
                </a:cxnLst>
                <a:rect l="0" t="0" r="r" b="b"/>
                <a:pathLst>
                  <a:path w="47" h="33">
                    <a:moveTo>
                      <a:pt x="0" y="33"/>
                    </a:moveTo>
                    <a:lnTo>
                      <a:pt x="47" y="12"/>
                    </a:lnTo>
                    <a:lnTo>
                      <a:pt x="10" y="0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3" name="Freeform 315"/>
              <p:cNvSpPr>
                <a:spLocks/>
              </p:cNvSpPr>
              <p:nvPr/>
            </p:nvSpPr>
            <p:spPr bwMode="auto">
              <a:xfrm>
                <a:off x="3084" y="3604"/>
                <a:ext cx="505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3" y="17"/>
                  </a:cxn>
                  <a:cxn ang="0">
                    <a:pos x="250" y="51"/>
                  </a:cxn>
                  <a:cxn ang="0">
                    <a:pos x="442" y="89"/>
                  </a:cxn>
                  <a:cxn ang="0">
                    <a:pos x="628" y="126"/>
                  </a:cxn>
                  <a:cxn ang="0">
                    <a:pos x="797" y="160"/>
                  </a:cxn>
                  <a:cxn ang="0">
                    <a:pos x="1009" y="199"/>
                  </a:cxn>
                  <a:cxn ang="0">
                    <a:pos x="1003" y="210"/>
                  </a:cxn>
                  <a:cxn ang="0">
                    <a:pos x="859" y="182"/>
                  </a:cxn>
                  <a:cxn ang="0">
                    <a:pos x="625" y="135"/>
                  </a:cxn>
                  <a:cxn ang="0">
                    <a:pos x="391" y="86"/>
                  </a:cxn>
                  <a:cxn ang="0">
                    <a:pos x="166" y="39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09" h="210">
                    <a:moveTo>
                      <a:pt x="0" y="0"/>
                    </a:moveTo>
                    <a:lnTo>
                      <a:pt x="83" y="17"/>
                    </a:lnTo>
                    <a:lnTo>
                      <a:pt x="250" y="51"/>
                    </a:lnTo>
                    <a:lnTo>
                      <a:pt x="442" y="89"/>
                    </a:lnTo>
                    <a:lnTo>
                      <a:pt x="628" y="126"/>
                    </a:lnTo>
                    <a:lnTo>
                      <a:pt x="797" y="160"/>
                    </a:lnTo>
                    <a:lnTo>
                      <a:pt x="1009" y="199"/>
                    </a:lnTo>
                    <a:lnTo>
                      <a:pt x="1003" y="210"/>
                    </a:lnTo>
                    <a:lnTo>
                      <a:pt x="859" y="182"/>
                    </a:lnTo>
                    <a:lnTo>
                      <a:pt x="625" y="135"/>
                    </a:lnTo>
                    <a:lnTo>
                      <a:pt x="391" y="86"/>
                    </a:lnTo>
                    <a:lnTo>
                      <a:pt x="166" y="3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4" name="Freeform 316"/>
              <p:cNvSpPr>
                <a:spLocks/>
              </p:cNvSpPr>
              <p:nvPr/>
            </p:nvSpPr>
            <p:spPr bwMode="auto">
              <a:xfrm>
                <a:off x="3804" y="3502"/>
                <a:ext cx="83" cy="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6" y="0"/>
                  </a:cxn>
                  <a:cxn ang="0">
                    <a:pos x="166" y="11"/>
                  </a:cxn>
                  <a:cxn ang="0">
                    <a:pos x="10" y="22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66" h="22">
                    <a:moveTo>
                      <a:pt x="0" y="8"/>
                    </a:moveTo>
                    <a:lnTo>
                      <a:pt x="166" y="0"/>
                    </a:lnTo>
                    <a:lnTo>
                      <a:pt x="166" y="11"/>
                    </a:lnTo>
                    <a:lnTo>
                      <a:pt x="10" y="2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5" name="Freeform 317"/>
              <p:cNvSpPr>
                <a:spLocks/>
              </p:cNvSpPr>
              <p:nvPr/>
            </p:nvSpPr>
            <p:spPr bwMode="auto">
              <a:xfrm>
                <a:off x="3096" y="3575"/>
                <a:ext cx="41" cy="1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7" y="11"/>
                  </a:cxn>
                  <a:cxn ang="0">
                    <a:pos x="43" y="4"/>
                  </a:cxn>
                  <a:cxn ang="0">
                    <a:pos x="83" y="0"/>
                  </a:cxn>
                  <a:cxn ang="0">
                    <a:pos x="36" y="26"/>
                  </a:cxn>
                  <a:cxn ang="0">
                    <a:pos x="67" y="36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83" h="36">
                    <a:moveTo>
                      <a:pt x="0" y="21"/>
                    </a:moveTo>
                    <a:lnTo>
                      <a:pt x="17" y="11"/>
                    </a:lnTo>
                    <a:lnTo>
                      <a:pt x="43" y="4"/>
                    </a:lnTo>
                    <a:lnTo>
                      <a:pt x="83" y="0"/>
                    </a:lnTo>
                    <a:lnTo>
                      <a:pt x="36" y="26"/>
                    </a:lnTo>
                    <a:lnTo>
                      <a:pt x="67" y="36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6" name="Freeform 318"/>
              <p:cNvSpPr>
                <a:spLocks/>
              </p:cNvSpPr>
              <p:nvPr/>
            </p:nvSpPr>
            <p:spPr bwMode="auto">
              <a:xfrm>
                <a:off x="3154" y="3581"/>
                <a:ext cx="300" cy="4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196" y="25"/>
                  </a:cxn>
                  <a:cxn ang="0">
                    <a:pos x="601" y="92"/>
                  </a:cxn>
                  <a:cxn ang="0">
                    <a:pos x="367" y="82"/>
                  </a:cxn>
                  <a:cxn ang="0">
                    <a:pos x="208" y="68"/>
                  </a:cxn>
                  <a:cxn ang="0">
                    <a:pos x="0" y="33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601" h="92">
                    <a:moveTo>
                      <a:pt x="50" y="0"/>
                    </a:moveTo>
                    <a:lnTo>
                      <a:pt x="196" y="25"/>
                    </a:lnTo>
                    <a:lnTo>
                      <a:pt x="601" y="92"/>
                    </a:lnTo>
                    <a:lnTo>
                      <a:pt x="367" y="82"/>
                    </a:lnTo>
                    <a:lnTo>
                      <a:pt x="208" y="68"/>
                    </a:lnTo>
                    <a:lnTo>
                      <a:pt x="0" y="33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7" name="Freeform 319"/>
              <p:cNvSpPr>
                <a:spLocks/>
              </p:cNvSpPr>
              <p:nvPr/>
            </p:nvSpPr>
            <p:spPr bwMode="auto">
              <a:xfrm>
                <a:off x="2842" y="3660"/>
                <a:ext cx="51" cy="2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3" y="17"/>
                  </a:cxn>
                  <a:cxn ang="0">
                    <a:pos x="40" y="10"/>
                  </a:cxn>
                  <a:cxn ang="0">
                    <a:pos x="77" y="0"/>
                  </a:cxn>
                  <a:cxn ang="0">
                    <a:pos x="103" y="5"/>
                  </a:cxn>
                  <a:cxn ang="0">
                    <a:pos x="43" y="34"/>
                  </a:cxn>
                  <a:cxn ang="0">
                    <a:pos x="70" y="40"/>
                  </a:cxn>
                  <a:cxn ang="0">
                    <a:pos x="0" y="28"/>
                  </a:cxn>
                  <a:cxn ang="0">
                    <a:pos x="0" y="28"/>
                  </a:cxn>
                </a:cxnLst>
                <a:rect l="0" t="0" r="r" b="b"/>
                <a:pathLst>
                  <a:path w="103" h="40">
                    <a:moveTo>
                      <a:pt x="0" y="28"/>
                    </a:moveTo>
                    <a:lnTo>
                      <a:pt x="13" y="17"/>
                    </a:lnTo>
                    <a:lnTo>
                      <a:pt x="40" y="10"/>
                    </a:lnTo>
                    <a:lnTo>
                      <a:pt x="77" y="0"/>
                    </a:lnTo>
                    <a:lnTo>
                      <a:pt x="103" y="5"/>
                    </a:lnTo>
                    <a:lnTo>
                      <a:pt x="43" y="34"/>
                    </a:lnTo>
                    <a:lnTo>
                      <a:pt x="70" y="40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8" name="Freeform 320"/>
              <p:cNvSpPr>
                <a:spLocks/>
              </p:cNvSpPr>
              <p:nvPr/>
            </p:nvSpPr>
            <p:spPr bwMode="auto">
              <a:xfrm>
                <a:off x="2910" y="3668"/>
                <a:ext cx="515" cy="9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184" y="24"/>
                  </a:cxn>
                  <a:cxn ang="0">
                    <a:pos x="425" y="68"/>
                  </a:cxn>
                  <a:cxn ang="0">
                    <a:pos x="825" y="145"/>
                  </a:cxn>
                  <a:cxn ang="0">
                    <a:pos x="1031" y="185"/>
                  </a:cxn>
                  <a:cxn ang="0">
                    <a:pos x="801" y="165"/>
                  </a:cxn>
                  <a:cxn ang="0">
                    <a:pos x="0" y="32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1031" h="185">
                    <a:moveTo>
                      <a:pt x="47" y="0"/>
                    </a:moveTo>
                    <a:lnTo>
                      <a:pt x="184" y="24"/>
                    </a:lnTo>
                    <a:lnTo>
                      <a:pt x="425" y="68"/>
                    </a:lnTo>
                    <a:lnTo>
                      <a:pt x="825" y="145"/>
                    </a:lnTo>
                    <a:lnTo>
                      <a:pt x="1031" y="185"/>
                    </a:lnTo>
                    <a:lnTo>
                      <a:pt x="801" y="165"/>
                    </a:lnTo>
                    <a:lnTo>
                      <a:pt x="0" y="32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09" name="Freeform 321"/>
              <p:cNvSpPr>
                <a:spLocks/>
              </p:cNvSpPr>
              <p:nvPr/>
            </p:nvSpPr>
            <p:spPr bwMode="auto">
              <a:xfrm>
                <a:off x="3346" y="3759"/>
                <a:ext cx="198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42"/>
                  </a:cxn>
                  <a:cxn ang="0">
                    <a:pos x="378" y="72"/>
                  </a:cxn>
                  <a:cxn ang="0">
                    <a:pos x="394" y="45"/>
                  </a:cxn>
                  <a:cxn ang="0">
                    <a:pos x="181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4" h="72">
                    <a:moveTo>
                      <a:pt x="0" y="0"/>
                    </a:moveTo>
                    <a:lnTo>
                      <a:pt x="200" y="42"/>
                    </a:lnTo>
                    <a:lnTo>
                      <a:pt x="378" y="72"/>
                    </a:lnTo>
                    <a:lnTo>
                      <a:pt x="394" y="45"/>
                    </a:lnTo>
                    <a:lnTo>
                      <a:pt x="181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0" name="Freeform 322"/>
              <p:cNvSpPr>
                <a:spLocks/>
              </p:cNvSpPr>
              <p:nvPr/>
            </p:nvSpPr>
            <p:spPr bwMode="auto">
              <a:xfrm>
                <a:off x="3368" y="3632"/>
                <a:ext cx="243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0" y="40"/>
                  </a:cxn>
                  <a:cxn ang="0">
                    <a:pos x="462" y="87"/>
                  </a:cxn>
                  <a:cxn ang="0">
                    <a:pos x="485" y="43"/>
                  </a:cxn>
                  <a:cxn ang="0">
                    <a:pos x="273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85" h="87">
                    <a:moveTo>
                      <a:pt x="0" y="0"/>
                    </a:moveTo>
                    <a:lnTo>
                      <a:pt x="200" y="40"/>
                    </a:lnTo>
                    <a:lnTo>
                      <a:pt x="462" y="87"/>
                    </a:lnTo>
                    <a:lnTo>
                      <a:pt x="485" y="43"/>
                    </a:lnTo>
                    <a:lnTo>
                      <a:pt x="273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1" name="Freeform 323"/>
              <p:cNvSpPr>
                <a:spLocks/>
              </p:cNvSpPr>
              <p:nvPr/>
            </p:nvSpPr>
            <p:spPr bwMode="auto">
              <a:xfrm>
                <a:off x="3420" y="3770"/>
                <a:ext cx="11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17"/>
                  </a:cxn>
                  <a:cxn ang="0">
                    <a:pos x="229" y="28"/>
                  </a:cxn>
                  <a:cxn ang="0">
                    <a:pos x="223" y="4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9" h="42">
                    <a:moveTo>
                      <a:pt x="0" y="0"/>
                    </a:moveTo>
                    <a:lnTo>
                      <a:pt x="164" y="17"/>
                    </a:lnTo>
                    <a:lnTo>
                      <a:pt x="229" y="28"/>
                    </a:lnTo>
                    <a:lnTo>
                      <a:pt x="223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2" name="Freeform 324"/>
              <p:cNvSpPr>
                <a:spLocks/>
              </p:cNvSpPr>
              <p:nvPr/>
            </p:nvSpPr>
            <p:spPr bwMode="auto">
              <a:xfrm>
                <a:off x="3440" y="3639"/>
                <a:ext cx="159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7" y="56"/>
                  </a:cxn>
                  <a:cxn ang="0">
                    <a:pos x="318" y="36"/>
                  </a:cxn>
                  <a:cxn ang="0">
                    <a:pos x="94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18" h="56">
                    <a:moveTo>
                      <a:pt x="0" y="0"/>
                    </a:moveTo>
                    <a:lnTo>
                      <a:pt x="307" y="56"/>
                    </a:lnTo>
                    <a:lnTo>
                      <a:pt x="318" y="36"/>
                    </a:lnTo>
                    <a:lnTo>
                      <a:pt x="94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3" name="Freeform 325"/>
              <p:cNvSpPr>
                <a:spLocks/>
              </p:cNvSpPr>
              <p:nvPr/>
            </p:nvSpPr>
            <p:spPr bwMode="auto">
              <a:xfrm>
                <a:off x="3104" y="3579"/>
                <a:ext cx="18" cy="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6"/>
                  </a:cxn>
                  <a:cxn ang="0">
                    <a:pos x="38" y="0"/>
                  </a:cxn>
                  <a:cxn ang="0">
                    <a:pos x="13" y="14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38" h="14">
                    <a:moveTo>
                      <a:pt x="0" y="11"/>
                    </a:moveTo>
                    <a:lnTo>
                      <a:pt x="11" y="6"/>
                    </a:lnTo>
                    <a:lnTo>
                      <a:pt x="38" y="0"/>
                    </a:lnTo>
                    <a:lnTo>
                      <a:pt x="13" y="14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4" name="Freeform 326"/>
              <p:cNvSpPr>
                <a:spLocks/>
              </p:cNvSpPr>
              <p:nvPr/>
            </p:nvSpPr>
            <p:spPr bwMode="auto">
              <a:xfrm>
                <a:off x="2851" y="3663"/>
                <a:ext cx="34" cy="1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4" y="10"/>
                  </a:cxn>
                  <a:cxn ang="0">
                    <a:pos x="38" y="3"/>
                  </a:cxn>
                  <a:cxn ang="0">
                    <a:pos x="58" y="0"/>
                  </a:cxn>
                  <a:cxn ang="0">
                    <a:pos x="67" y="0"/>
                  </a:cxn>
                  <a:cxn ang="0">
                    <a:pos x="21" y="21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67" h="21">
                    <a:moveTo>
                      <a:pt x="0" y="17"/>
                    </a:moveTo>
                    <a:lnTo>
                      <a:pt x="14" y="10"/>
                    </a:lnTo>
                    <a:lnTo>
                      <a:pt x="38" y="3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21" y="21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5" name="Freeform 327"/>
              <p:cNvSpPr>
                <a:spLocks/>
              </p:cNvSpPr>
              <p:nvPr/>
            </p:nvSpPr>
            <p:spPr bwMode="auto">
              <a:xfrm>
                <a:off x="3164" y="3585"/>
                <a:ext cx="137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18"/>
                  </a:cxn>
                  <a:cxn ang="0">
                    <a:pos x="60" y="26"/>
                  </a:cxn>
                  <a:cxn ang="0">
                    <a:pos x="200" y="42"/>
                  </a:cxn>
                  <a:cxn ang="0">
                    <a:pos x="273" y="40"/>
                  </a:cxn>
                  <a:cxn ang="0">
                    <a:pos x="131" y="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73" h="42">
                    <a:moveTo>
                      <a:pt x="24" y="0"/>
                    </a:moveTo>
                    <a:lnTo>
                      <a:pt x="0" y="18"/>
                    </a:lnTo>
                    <a:lnTo>
                      <a:pt x="60" y="26"/>
                    </a:lnTo>
                    <a:lnTo>
                      <a:pt x="200" y="42"/>
                    </a:lnTo>
                    <a:lnTo>
                      <a:pt x="273" y="40"/>
                    </a:lnTo>
                    <a:lnTo>
                      <a:pt x="131" y="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6" name="Freeform 328"/>
              <p:cNvSpPr>
                <a:spLocks/>
              </p:cNvSpPr>
              <p:nvPr/>
            </p:nvSpPr>
            <p:spPr bwMode="auto">
              <a:xfrm>
                <a:off x="2921" y="3674"/>
                <a:ext cx="197" cy="3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16"/>
                  </a:cxn>
                  <a:cxn ang="0">
                    <a:pos x="101" y="29"/>
                  </a:cxn>
                  <a:cxn ang="0">
                    <a:pos x="249" y="52"/>
                  </a:cxn>
                  <a:cxn ang="0">
                    <a:pos x="394" y="64"/>
                  </a:cxn>
                  <a:cxn ang="0">
                    <a:pos x="190" y="28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394" h="64">
                    <a:moveTo>
                      <a:pt x="24" y="0"/>
                    </a:moveTo>
                    <a:lnTo>
                      <a:pt x="0" y="16"/>
                    </a:lnTo>
                    <a:lnTo>
                      <a:pt x="101" y="29"/>
                    </a:lnTo>
                    <a:lnTo>
                      <a:pt x="249" y="52"/>
                    </a:lnTo>
                    <a:lnTo>
                      <a:pt x="394" y="64"/>
                    </a:lnTo>
                    <a:lnTo>
                      <a:pt x="190" y="28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7" name="Freeform 329"/>
              <p:cNvSpPr>
                <a:spLocks/>
              </p:cNvSpPr>
              <p:nvPr/>
            </p:nvSpPr>
            <p:spPr bwMode="auto">
              <a:xfrm>
                <a:off x="3773" y="3476"/>
                <a:ext cx="42" cy="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2" y="0"/>
                  </a:cxn>
                  <a:cxn ang="0">
                    <a:pos x="84" y="7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84" h="10">
                    <a:moveTo>
                      <a:pt x="0" y="10"/>
                    </a:moveTo>
                    <a:lnTo>
                      <a:pt x="22" y="0"/>
                    </a:lnTo>
                    <a:lnTo>
                      <a:pt x="84" y="7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2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8" name="Freeform 330"/>
              <p:cNvSpPr>
                <a:spLocks/>
              </p:cNvSpPr>
              <p:nvPr/>
            </p:nvSpPr>
            <p:spPr bwMode="auto">
              <a:xfrm>
                <a:off x="3573" y="3575"/>
                <a:ext cx="175" cy="230"/>
              </a:xfrm>
              <a:custGeom>
                <a:avLst/>
                <a:gdLst/>
                <a:ahLst/>
                <a:cxnLst>
                  <a:cxn ang="0">
                    <a:pos x="0" y="446"/>
                  </a:cxn>
                  <a:cxn ang="0">
                    <a:pos x="101" y="460"/>
                  </a:cxn>
                  <a:cxn ang="0">
                    <a:pos x="190" y="297"/>
                  </a:cxn>
                  <a:cxn ang="0">
                    <a:pos x="296" y="99"/>
                  </a:cxn>
                  <a:cxn ang="0">
                    <a:pos x="351" y="0"/>
                  </a:cxn>
                  <a:cxn ang="0">
                    <a:pos x="158" y="186"/>
                  </a:cxn>
                  <a:cxn ang="0">
                    <a:pos x="0" y="446"/>
                  </a:cxn>
                  <a:cxn ang="0">
                    <a:pos x="0" y="446"/>
                  </a:cxn>
                </a:cxnLst>
                <a:rect l="0" t="0" r="r" b="b"/>
                <a:pathLst>
                  <a:path w="351" h="460">
                    <a:moveTo>
                      <a:pt x="0" y="446"/>
                    </a:moveTo>
                    <a:lnTo>
                      <a:pt x="101" y="460"/>
                    </a:lnTo>
                    <a:lnTo>
                      <a:pt x="190" y="297"/>
                    </a:lnTo>
                    <a:lnTo>
                      <a:pt x="296" y="99"/>
                    </a:lnTo>
                    <a:lnTo>
                      <a:pt x="351" y="0"/>
                    </a:lnTo>
                    <a:lnTo>
                      <a:pt x="158" y="186"/>
                    </a:lnTo>
                    <a:lnTo>
                      <a:pt x="0" y="44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19" name="Freeform 331"/>
              <p:cNvSpPr>
                <a:spLocks/>
              </p:cNvSpPr>
              <p:nvPr/>
            </p:nvSpPr>
            <p:spPr bwMode="auto">
              <a:xfrm>
                <a:off x="3672" y="3514"/>
                <a:ext cx="101" cy="120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137" y="0"/>
                  </a:cxn>
                  <a:cxn ang="0">
                    <a:pos x="162" y="2"/>
                  </a:cxn>
                  <a:cxn ang="0">
                    <a:pos x="192" y="17"/>
                  </a:cxn>
                  <a:cxn ang="0">
                    <a:pos x="202" y="24"/>
                  </a:cxn>
                  <a:cxn ang="0">
                    <a:pos x="103" y="139"/>
                  </a:cxn>
                  <a:cxn ang="0">
                    <a:pos x="0" y="242"/>
                  </a:cxn>
                  <a:cxn ang="0">
                    <a:pos x="0" y="242"/>
                  </a:cxn>
                </a:cxnLst>
                <a:rect l="0" t="0" r="r" b="b"/>
                <a:pathLst>
                  <a:path w="202" h="242">
                    <a:moveTo>
                      <a:pt x="0" y="242"/>
                    </a:moveTo>
                    <a:lnTo>
                      <a:pt x="137" y="0"/>
                    </a:lnTo>
                    <a:lnTo>
                      <a:pt x="162" y="2"/>
                    </a:lnTo>
                    <a:lnTo>
                      <a:pt x="192" y="17"/>
                    </a:lnTo>
                    <a:lnTo>
                      <a:pt x="202" y="24"/>
                    </a:lnTo>
                    <a:lnTo>
                      <a:pt x="103" y="139"/>
                    </a:lnTo>
                    <a:lnTo>
                      <a:pt x="0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0" name="Freeform 332"/>
              <p:cNvSpPr>
                <a:spLocks/>
              </p:cNvSpPr>
              <p:nvPr/>
            </p:nvSpPr>
            <p:spPr bwMode="auto">
              <a:xfrm>
                <a:off x="3710" y="3523"/>
                <a:ext cx="49" cy="64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73" y="0"/>
                  </a:cxn>
                  <a:cxn ang="0">
                    <a:pos x="99" y="8"/>
                  </a:cxn>
                  <a:cxn ang="0">
                    <a:pos x="0" y="127"/>
                  </a:cxn>
                  <a:cxn ang="0">
                    <a:pos x="0" y="127"/>
                  </a:cxn>
                </a:cxnLst>
                <a:rect l="0" t="0" r="r" b="b"/>
                <a:pathLst>
                  <a:path w="99" h="127">
                    <a:moveTo>
                      <a:pt x="0" y="127"/>
                    </a:moveTo>
                    <a:lnTo>
                      <a:pt x="73" y="0"/>
                    </a:lnTo>
                    <a:lnTo>
                      <a:pt x="99" y="8"/>
                    </a:lnTo>
                    <a:lnTo>
                      <a:pt x="0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1" name="Freeform 333"/>
              <p:cNvSpPr>
                <a:spLocks/>
              </p:cNvSpPr>
              <p:nvPr/>
            </p:nvSpPr>
            <p:spPr bwMode="auto">
              <a:xfrm>
                <a:off x="3590" y="3628"/>
                <a:ext cx="116" cy="168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51" y="335"/>
                  </a:cxn>
                  <a:cxn ang="0">
                    <a:pos x="150" y="150"/>
                  </a:cxn>
                  <a:cxn ang="0">
                    <a:pos x="232" y="0"/>
                  </a:cxn>
                  <a:cxn ang="0">
                    <a:pos x="111" y="136"/>
                  </a:cxn>
                  <a:cxn ang="0">
                    <a:pos x="0" y="323"/>
                  </a:cxn>
                  <a:cxn ang="0">
                    <a:pos x="0" y="323"/>
                  </a:cxn>
                </a:cxnLst>
                <a:rect l="0" t="0" r="r" b="b"/>
                <a:pathLst>
                  <a:path w="232" h="335">
                    <a:moveTo>
                      <a:pt x="0" y="323"/>
                    </a:moveTo>
                    <a:lnTo>
                      <a:pt x="51" y="335"/>
                    </a:lnTo>
                    <a:lnTo>
                      <a:pt x="150" y="150"/>
                    </a:lnTo>
                    <a:lnTo>
                      <a:pt x="232" y="0"/>
                    </a:lnTo>
                    <a:lnTo>
                      <a:pt x="111" y="136"/>
                    </a:lnTo>
                    <a:lnTo>
                      <a:pt x="0" y="323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2" name="Freeform 334"/>
              <p:cNvSpPr>
                <a:spLocks/>
              </p:cNvSpPr>
              <p:nvPr/>
            </p:nvSpPr>
            <p:spPr bwMode="auto">
              <a:xfrm>
                <a:off x="3588" y="3765"/>
                <a:ext cx="33" cy="33"/>
              </a:xfrm>
              <a:custGeom>
                <a:avLst/>
                <a:gdLst/>
                <a:ahLst/>
                <a:cxnLst>
                  <a:cxn ang="0">
                    <a:pos x="34" y="65"/>
                  </a:cxn>
                  <a:cxn ang="0">
                    <a:pos x="40" y="64"/>
                  </a:cxn>
                  <a:cxn ang="0">
                    <a:pos x="46" y="62"/>
                  </a:cxn>
                  <a:cxn ang="0">
                    <a:pos x="51" y="59"/>
                  </a:cxn>
                  <a:cxn ang="0">
                    <a:pos x="56" y="56"/>
                  </a:cxn>
                  <a:cxn ang="0">
                    <a:pos x="59" y="50"/>
                  </a:cxn>
                  <a:cxn ang="0">
                    <a:pos x="63" y="46"/>
                  </a:cxn>
                  <a:cxn ang="0">
                    <a:pos x="65" y="40"/>
                  </a:cxn>
                  <a:cxn ang="0">
                    <a:pos x="66" y="33"/>
                  </a:cxn>
                  <a:cxn ang="0">
                    <a:pos x="65" y="27"/>
                  </a:cxn>
                  <a:cxn ang="0">
                    <a:pos x="63" y="20"/>
                  </a:cxn>
                  <a:cxn ang="0">
                    <a:pos x="59" y="14"/>
                  </a:cxn>
                  <a:cxn ang="0">
                    <a:pos x="56" y="9"/>
                  </a:cxn>
                  <a:cxn ang="0">
                    <a:pos x="51" y="4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4" y="4"/>
                  </a:cxn>
                  <a:cxn ang="0">
                    <a:pos x="10" y="9"/>
                  </a:cxn>
                  <a:cxn ang="0">
                    <a:pos x="5" y="14"/>
                  </a:cxn>
                  <a:cxn ang="0">
                    <a:pos x="2" y="20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5" y="50"/>
                  </a:cxn>
                  <a:cxn ang="0">
                    <a:pos x="10" y="56"/>
                  </a:cxn>
                  <a:cxn ang="0">
                    <a:pos x="14" y="59"/>
                  </a:cxn>
                  <a:cxn ang="0">
                    <a:pos x="21" y="62"/>
                  </a:cxn>
                  <a:cxn ang="0">
                    <a:pos x="27" y="64"/>
                  </a:cxn>
                  <a:cxn ang="0">
                    <a:pos x="34" y="65"/>
                  </a:cxn>
                  <a:cxn ang="0">
                    <a:pos x="34" y="65"/>
                  </a:cxn>
                </a:cxnLst>
                <a:rect l="0" t="0" r="r" b="b"/>
                <a:pathLst>
                  <a:path w="66" h="65">
                    <a:moveTo>
                      <a:pt x="34" y="65"/>
                    </a:moveTo>
                    <a:lnTo>
                      <a:pt x="40" y="64"/>
                    </a:lnTo>
                    <a:lnTo>
                      <a:pt x="46" y="62"/>
                    </a:lnTo>
                    <a:lnTo>
                      <a:pt x="51" y="59"/>
                    </a:lnTo>
                    <a:lnTo>
                      <a:pt x="56" y="56"/>
                    </a:lnTo>
                    <a:lnTo>
                      <a:pt x="59" y="50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6" y="33"/>
                    </a:lnTo>
                    <a:lnTo>
                      <a:pt x="65" y="27"/>
                    </a:lnTo>
                    <a:lnTo>
                      <a:pt x="63" y="20"/>
                    </a:lnTo>
                    <a:lnTo>
                      <a:pt x="59" y="14"/>
                    </a:lnTo>
                    <a:lnTo>
                      <a:pt x="56" y="9"/>
                    </a:lnTo>
                    <a:lnTo>
                      <a:pt x="51" y="4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4" y="4"/>
                    </a:lnTo>
                    <a:lnTo>
                      <a:pt x="10" y="9"/>
                    </a:lnTo>
                    <a:lnTo>
                      <a:pt x="5" y="14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5" y="50"/>
                    </a:lnTo>
                    <a:lnTo>
                      <a:pt x="10" y="56"/>
                    </a:lnTo>
                    <a:lnTo>
                      <a:pt x="14" y="59"/>
                    </a:lnTo>
                    <a:lnTo>
                      <a:pt x="21" y="62"/>
                    </a:lnTo>
                    <a:lnTo>
                      <a:pt x="27" y="64"/>
                    </a:lnTo>
                    <a:lnTo>
                      <a:pt x="34" y="65"/>
                    </a:lnTo>
                    <a:lnTo>
                      <a:pt x="34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3" name="Freeform 335"/>
              <p:cNvSpPr>
                <a:spLocks/>
              </p:cNvSpPr>
              <p:nvPr/>
            </p:nvSpPr>
            <p:spPr bwMode="auto">
              <a:xfrm>
                <a:off x="3597" y="3774"/>
                <a:ext cx="13" cy="13"/>
              </a:xfrm>
              <a:custGeom>
                <a:avLst/>
                <a:gdLst/>
                <a:ahLst/>
                <a:cxnLst>
                  <a:cxn ang="0">
                    <a:pos x="14" y="27"/>
                  </a:cxn>
                  <a:cxn ang="0">
                    <a:pos x="18" y="25"/>
                  </a:cxn>
                  <a:cxn ang="0">
                    <a:pos x="21" y="23"/>
                  </a:cxn>
                  <a:cxn ang="0">
                    <a:pos x="24" y="18"/>
                  </a:cxn>
                  <a:cxn ang="0">
                    <a:pos x="24" y="15"/>
                  </a:cxn>
                  <a:cxn ang="0">
                    <a:pos x="24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0" y="18"/>
                  </a:cxn>
                  <a:cxn ang="0">
                    <a:pos x="3" y="23"/>
                  </a:cxn>
                  <a:cxn ang="0">
                    <a:pos x="7" y="25"/>
                  </a:cxn>
                  <a:cxn ang="0">
                    <a:pos x="14" y="27"/>
                  </a:cxn>
                  <a:cxn ang="0">
                    <a:pos x="14" y="27"/>
                  </a:cxn>
                </a:cxnLst>
                <a:rect l="0" t="0" r="r" b="b"/>
                <a:pathLst>
                  <a:path w="24" h="27">
                    <a:moveTo>
                      <a:pt x="14" y="27"/>
                    </a:moveTo>
                    <a:lnTo>
                      <a:pt x="18" y="25"/>
                    </a:lnTo>
                    <a:lnTo>
                      <a:pt x="21" y="23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4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7" y="25"/>
                    </a:lnTo>
                    <a:lnTo>
                      <a:pt x="14" y="27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4" name="Freeform 336"/>
              <p:cNvSpPr>
                <a:spLocks/>
              </p:cNvSpPr>
              <p:nvPr/>
            </p:nvSpPr>
            <p:spPr bwMode="auto">
              <a:xfrm>
                <a:off x="3601" y="3778"/>
                <a:ext cx="5" cy="4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4" y="7"/>
                  </a:cxn>
                  <a:cxn ang="0">
                    <a:pos x="4" y="7"/>
                  </a:cxn>
                </a:cxnLst>
                <a:rect l="0" t="0" r="r" b="b"/>
                <a:pathLst>
                  <a:path w="10" h="7">
                    <a:moveTo>
                      <a:pt x="4" y="7"/>
                    </a:moveTo>
                    <a:lnTo>
                      <a:pt x="8" y="6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5" name="Freeform 337"/>
              <p:cNvSpPr>
                <a:spLocks/>
              </p:cNvSpPr>
              <p:nvPr/>
            </p:nvSpPr>
            <p:spPr bwMode="auto">
              <a:xfrm>
                <a:off x="3710" y="3527"/>
                <a:ext cx="148" cy="178"/>
              </a:xfrm>
              <a:custGeom>
                <a:avLst/>
                <a:gdLst/>
                <a:ahLst/>
                <a:cxnLst>
                  <a:cxn ang="0">
                    <a:pos x="286" y="22"/>
                  </a:cxn>
                  <a:cxn ang="0">
                    <a:pos x="201" y="54"/>
                  </a:cxn>
                  <a:cxn ang="0">
                    <a:pos x="133" y="189"/>
                  </a:cxn>
                  <a:cxn ang="0">
                    <a:pos x="68" y="339"/>
                  </a:cxn>
                  <a:cxn ang="0">
                    <a:pos x="0" y="356"/>
                  </a:cxn>
                  <a:cxn ang="0">
                    <a:pos x="42" y="257"/>
                  </a:cxn>
                  <a:cxn ang="0">
                    <a:pos x="181" y="2"/>
                  </a:cxn>
                  <a:cxn ang="0">
                    <a:pos x="296" y="0"/>
                  </a:cxn>
                  <a:cxn ang="0">
                    <a:pos x="286" y="22"/>
                  </a:cxn>
                  <a:cxn ang="0">
                    <a:pos x="286" y="22"/>
                  </a:cxn>
                </a:cxnLst>
                <a:rect l="0" t="0" r="r" b="b"/>
                <a:pathLst>
                  <a:path w="296" h="356">
                    <a:moveTo>
                      <a:pt x="286" y="22"/>
                    </a:moveTo>
                    <a:lnTo>
                      <a:pt x="201" y="54"/>
                    </a:lnTo>
                    <a:lnTo>
                      <a:pt x="133" y="189"/>
                    </a:lnTo>
                    <a:lnTo>
                      <a:pt x="68" y="339"/>
                    </a:lnTo>
                    <a:lnTo>
                      <a:pt x="0" y="356"/>
                    </a:lnTo>
                    <a:lnTo>
                      <a:pt x="42" y="257"/>
                    </a:lnTo>
                    <a:lnTo>
                      <a:pt x="181" y="2"/>
                    </a:lnTo>
                    <a:lnTo>
                      <a:pt x="296" y="0"/>
                    </a:lnTo>
                    <a:lnTo>
                      <a:pt x="286" y="22"/>
                    </a:lnTo>
                    <a:lnTo>
                      <a:pt x="286" y="2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6" name="Freeform 338"/>
              <p:cNvSpPr>
                <a:spLocks/>
              </p:cNvSpPr>
              <p:nvPr/>
            </p:nvSpPr>
            <p:spPr bwMode="auto">
              <a:xfrm>
                <a:off x="3792" y="3476"/>
                <a:ext cx="116" cy="61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227" y="6"/>
                  </a:cxn>
                  <a:cxn ang="0">
                    <a:pos x="230" y="86"/>
                  </a:cxn>
                  <a:cxn ang="0">
                    <a:pos x="207" y="107"/>
                  </a:cxn>
                  <a:cxn ang="0">
                    <a:pos x="0" y="121"/>
                  </a:cxn>
                  <a:cxn ang="0">
                    <a:pos x="8" y="86"/>
                  </a:cxn>
                  <a:cxn ang="0">
                    <a:pos x="198" y="74"/>
                  </a:cxn>
                  <a:cxn ang="0">
                    <a:pos x="198" y="38"/>
                  </a:cxn>
                  <a:cxn ang="0">
                    <a:pos x="200" y="0"/>
                  </a:cxn>
                  <a:cxn ang="0">
                    <a:pos x="200" y="0"/>
                  </a:cxn>
                </a:cxnLst>
                <a:rect l="0" t="0" r="r" b="b"/>
                <a:pathLst>
                  <a:path w="230" h="121">
                    <a:moveTo>
                      <a:pt x="200" y="0"/>
                    </a:moveTo>
                    <a:lnTo>
                      <a:pt x="227" y="6"/>
                    </a:lnTo>
                    <a:lnTo>
                      <a:pt x="230" y="86"/>
                    </a:lnTo>
                    <a:lnTo>
                      <a:pt x="207" y="107"/>
                    </a:lnTo>
                    <a:lnTo>
                      <a:pt x="0" y="121"/>
                    </a:lnTo>
                    <a:lnTo>
                      <a:pt x="8" y="86"/>
                    </a:lnTo>
                    <a:lnTo>
                      <a:pt x="198" y="74"/>
                    </a:lnTo>
                    <a:lnTo>
                      <a:pt x="198" y="38"/>
                    </a:lnTo>
                    <a:lnTo>
                      <a:pt x="200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7" name="Freeform 339"/>
              <p:cNvSpPr>
                <a:spLocks/>
              </p:cNvSpPr>
              <p:nvPr/>
            </p:nvSpPr>
            <p:spPr bwMode="auto">
              <a:xfrm>
                <a:off x="3851" y="3525"/>
                <a:ext cx="13" cy="6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20"/>
                  </a:cxn>
                  <a:cxn ang="0">
                    <a:pos x="25" y="120"/>
                  </a:cxn>
                  <a:cxn ang="0">
                    <a:pos x="25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5" h="120">
                    <a:moveTo>
                      <a:pt x="0" y="3"/>
                    </a:moveTo>
                    <a:lnTo>
                      <a:pt x="0" y="120"/>
                    </a:lnTo>
                    <a:lnTo>
                      <a:pt x="25" y="120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8" name="Freeform 340"/>
              <p:cNvSpPr>
                <a:spLocks/>
              </p:cNvSpPr>
              <p:nvPr/>
            </p:nvSpPr>
            <p:spPr bwMode="auto">
              <a:xfrm>
                <a:off x="3699" y="3652"/>
                <a:ext cx="150" cy="6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5" y="24"/>
                  </a:cxn>
                  <a:cxn ang="0">
                    <a:pos x="299" y="0"/>
                  </a:cxn>
                  <a:cxn ang="0">
                    <a:pos x="4" y="107"/>
                  </a:cxn>
                  <a:cxn ang="0">
                    <a:pos x="0" y="136"/>
                  </a:cxn>
                  <a:cxn ang="0">
                    <a:pos x="0" y="136"/>
                  </a:cxn>
                </a:cxnLst>
                <a:rect l="0" t="0" r="r" b="b"/>
                <a:pathLst>
                  <a:path w="299" h="136">
                    <a:moveTo>
                      <a:pt x="0" y="136"/>
                    </a:moveTo>
                    <a:lnTo>
                      <a:pt x="295" y="24"/>
                    </a:lnTo>
                    <a:lnTo>
                      <a:pt x="299" y="0"/>
                    </a:lnTo>
                    <a:lnTo>
                      <a:pt x="4" y="107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29" name="Freeform 341"/>
              <p:cNvSpPr>
                <a:spLocks/>
              </p:cNvSpPr>
              <p:nvPr/>
            </p:nvSpPr>
            <p:spPr bwMode="auto">
              <a:xfrm>
                <a:off x="3695" y="3665"/>
                <a:ext cx="155" cy="64"/>
              </a:xfrm>
              <a:custGeom>
                <a:avLst/>
                <a:gdLst/>
                <a:ahLst/>
                <a:cxnLst>
                  <a:cxn ang="0">
                    <a:pos x="7" y="117"/>
                  </a:cxn>
                  <a:cxn ang="0">
                    <a:pos x="308" y="0"/>
                  </a:cxn>
                  <a:cxn ang="0">
                    <a:pos x="311" y="20"/>
                  </a:cxn>
                  <a:cxn ang="0">
                    <a:pos x="46" y="128"/>
                  </a:cxn>
                  <a:cxn ang="0">
                    <a:pos x="0" y="128"/>
                  </a:cxn>
                  <a:cxn ang="0">
                    <a:pos x="7" y="117"/>
                  </a:cxn>
                  <a:cxn ang="0">
                    <a:pos x="7" y="117"/>
                  </a:cxn>
                </a:cxnLst>
                <a:rect l="0" t="0" r="r" b="b"/>
                <a:pathLst>
                  <a:path w="311" h="128">
                    <a:moveTo>
                      <a:pt x="7" y="117"/>
                    </a:moveTo>
                    <a:lnTo>
                      <a:pt x="308" y="0"/>
                    </a:lnTo>
                    <a:lnTo>
                      <a:pt x="311" y="20"/>
                    </a:lnTo>
                    <a:lnTo>
                      <a:pt x="46" y="128"/>
                    </a:lnTo>
                    <a:lnTo>
                      <a:pt x="0" y="128"/>
                    </a:lnTo>
                    <a:lnTo>
                      <a:pt x="7" y="117"/>
                    </a:lnTo>
                    <a:lnTo>
                      <a:pt x="7" y="11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30" name="Freeform 342"/>
              <p:cNvSpPr>
                <a:spLocks/>
              </p:cNvSpPr>
              <p:nvPr/>
            </p:nvSpPr>
            <p:spPr bwMode="auto">
              <a:xfrm>
                <a:off x="3532" y="3478"/>
                <a:ext cx="277" cy="357"/>
              </a:xfrm>
              <a:custGeom>
                <a:avLst/>
                <a:gdLst/>
                <a:ahLst/>
                <a:cxnLst>
                  <a:cxn ang="0">
                    <a:pos x="0" y="671"/>
                  </a:cxn>
                  <a:cxn ang="0">
                    <a:pos x="385" y="1"/>
                  </a:cxn>
                  <a:cxn ang="0">
                    <a:pos x="387" y="0"/>
                  </a:cxn>
                  <a:cxn ang="0">
                    <a:pos x="395" y="0"/>
                  </a:cxn>
                  <a:cxn ang="0">
                    <a:pos x="399" y="0"/>
                  </a:cxn>
                  <a:cxn ang="0">
                    <a:pos x="404" y="1"/>
                  </a:cxn>
                  <a:cxn ang="0">
                    <a:pos x="412" y="1"/>
                  </a:cxn>
                  <a:cxn ang="0">
                    <a:pos x="419" y="3"/>
                  </a:cxn>
                  <a:cxn ang="0">
                    <a:pos x="428" y="3"/>
                  </a:cxn>
                  <a:cxn ang="0">
                    <a:pos x="436" y="4"/>
                  </a:cxn>
                  <a:cxn ang="0">
                    <a:pos x="440" y="6"/>
                  </a:cxn>
                  <a:cxn ang="0">
                    <a:pos x="444" y="8"/>
                  </a:cxn>
                  <a:cxn ang="0">
                    <a:pos x="450" y="9"/>
                  </a:cxn>
                  <a:cxn ang="0">
                    <a:pos x="455" y="10"/>
                  </a:cxn>
                  <a:cxn ang="0">
                    <a:pos x="459" y="11"/>
                  </a:cxn>
                  <a:cxn ang="0">
                    <a:pos x="464" y="13"/>
                  </a:cxn>
                  <a:cxn ang="0">
                    <a:pos x="469" y="14"/>
                  </a:cxn>
                  <a:cxn ang="0">
                    <a:pos x="474" y="17"/>
                  </a:cxn>
                  <a:cxn ang="0">
                    <a:pos x="479" y="20"/>
                  </a:cxn>
                  <a:cxn ang="0">
                    <a:pos x="484" y="22"/>
                  </a:cxn>
                  <a:cxn ang="0">
                    <a:pos x="489" y="24"/>
                  </a:cxn>
                  <a:cxn ang="0">
                    <a:pos x="495" y="27"/>
                  </a:cxn>
                  <a:cxn ang="0">
                    <a:pos x="502" y="31"/>
                  </a:cxn>
                  <a:cxn ang="0">
                    <a:pos x="511" y="37"/>
                  </a:cxn>
                  <a:cxn ang="0">
                    <a:pos x="518" y="42"/>
                  </a:cxn>
                  <a:cxn ang="0">
                    <a:pos x="526" y="49"/>
                  </a:cxn>
                  <a:cxn ang="0">
                    <a:pos x="531" y="53"/>
                  </a:cxn>
                  <a:cxn ang="0">
                    <a:pos x="535" y="59"/>
                  </a:cxn>
                  <a:cxn ang="0">
                    <a:pos x="540" y="65"/>
                  </a:cxn>
                  <a:cxn ang="0">
                    <a:pos x="544" y="71"/>
                  </a:cxn>
                  <a:cxn ang="0">
                    <a:pos x="546" y="75"/>
                  </a:cxn>
                  <a:cxn ang="0">
                    <a:pos x="549" y="81"/>
                  </a:cxn>
                  <a:cxn ang="0">
                    <a:pos x="551" y="84"/>
                  </a:cxn>
                  <a:cxn ang="0">
                    <a:pos x="553" y="88"/>
                  </a:cxn>
                  <a:cxn ang="0">
                    <a:pos x="555" y="94"/>
                  </a:cxn>
                  <a:cxn ang="0">
                    <a:pos x="555" y="97"/>
                  </a:cxn>
                  <a:cxn ang="0">
                    <a:pos x="226" y="714"/>
                  </a:cxn>
                  <a:cxn ang="0">
                    <a:pos x="183" y="708"/>
                  </a:cxn>
                  <a:cxn ang="0">
                    <a:pos x="345" y="404"/>
                  </a:cxn>
                  <a:cxn ang="0">
                    <a:pos x="508" y="95"/>
                  </a:cxn>
                  <a:cxn ang="0">
                    <a:pos x="506" y="93"/>
                  </a:cxn>
                  <a:cxn ang="0">
                    <a:pos x="503" y="86"/>
                  </a:cxn>
                  <a:cxn ang="0">
                    <a:pos x="500" y="82"/>
                  </a:cxn>
                  <a:cxn ang="0">
                    <a:pos x="497" y="78"/>
                  </a:cxn>
                  <a:cxn ang="0">
                    <a:pos x="493" y="73"/>
                  </a:cxn>
                  <a:cxn ang="0">
                    <a:pos x="488" y="68"/>
                  </a:cxn>
                  <a:cxn ang="0">
                    <a:pos x="482" y="62"/>
                  </a:cxn>
                  <a:cxn ang="0">
                    <a:pos x="474" y="58"/>
                  </a:cxn>
                  <a:cxn ang="0">
                    <a:pos x="467" y="54"/>
                  </a:cxn>
                  <a:cxn ang="0">
                    <a:pos x="458" y="51"/>
                  </a:cxn>
                  <a:cxn ang="0">
                    <a:pos x="453" y="49"/>
                  </a:cxn>
                  <a:cxn ang="0">
                    <a:pos x="447" y="47"/>
                  </a:cxn>
                  <a:cxn ang="0">
                    <a:pos x="442" y="45"/>
                  </a:cxn>
                  <a:cxn ang="0">
                    <a:pos x="437" y="45"/>
                  </a:cxn>
                  <a:cxn ang="0">
                    <a:pos x="430" y="44"/>
                  </a:cxn>
                  <a:cxn ang="0">
                    <a:pos x="424" y="44"/>
                  </a:cxn>
                  <a:cxn ang="0">
                    <a:pos x="417" y="44"/>
                  </a:cxn>
                  <a:cxn ang="0">
                    <a:pos x="411" y="44"/>
                  </a:cxn>
                  <a:cxn ang="0">
                    <a:pos x="229" y="358"/>
                  </a:cxn>
                  <a:cxn ang="0">
                    <a:pos x="46" y="676"/>
                  </a:cxn>
                  <a:cxn ang="0">
                    <a:pos x="0" y="671"/>
                  </a:cxn>
                  <a:cxn ang="0">
                    <a:pos x="0" y="671"/>
                  </a:cxn>
                </a:cxnLst>
                <a:rect l="0" t="0" r="r" b="b"/>
                <a:pathLst>
                  <a:path w="555" h="714">
                    <a:moveTo>
                      <a:pt x="0" y="671"/>
                    </a:moveTo>
                    <a:lnTo>
                      <a:pt x="385" y="1"/>
                    </a:lnTo>
                    <a:lnTo>
                      <a:pt x="387" y="0"/>
                    </a:lnTo>
                    <a:lnTo>
                      <a:pt x="395" y="0"/>
                    </a:lnTo>
                    <a:lnTo>
                      <a:pt x="399" y="0"/>
                    </a:lnTo>
                    <a:lnTo>
                      <a:pt x="404" y="1"/>
                    </a:lnTo>
                    <a:lnTo>
                      <a:pt x="412" y="1"/>
                    </a:lnTo>
                    <a:lnTo>
                      <a:pt x="419" y="3"/>
                    </a:lnTo>
                    <a:lnTo>
                      <a:pt x="428" y="3"/>
                    </a:lnTo>
                    <a:lnTo>
                      <a:pt x="436" y="4"/>
                    </a:lnTo>
                    <a:lnTo>
                      <a:pt x="440" y="6"/>
                    </a:lnTo>
                    <a:lnTo>
                      <a:pt x="444" y="8"/>
                    </a:lnTo>
                    <a:lnTo>
                      <a:pt x="450" y="9"/>
                    </a:lnTo>
                    <a:lnTo>
                      <a:pt x="455" y="10"/>
                    </a:lnTo>
                    <a:lnTo>
                      <a:pt x="459" y="11"/>
                    </a:lnTo>
                    <a:lnTo>
                      <a:pt x="464" y="13"/>
                    </a:lnTo>
                    <a:lnTo>
                      <a:pt x="469" y="14"/>
                    </a:lnTo>
                    <a:lnTo>
                      <a:pt x="474" y="17"/>
                    </a:lnTo>
                    <a:lnTo>
                      <a:pt x="479" y="20"/>
                    </a:lnTo>
                    <a:lnTo>
                      <a:pt x="484" y="22"/>
                    </a:lnTo>
                    <a:lnTo>
                      <a:pt x="489" y="24"/>
                    </a:lnTo>
                    <a:lnTo>
                      <a:pt x="495" y="27"/>
                    </a:lnTo>
                    <a:lnTo>
                      <a:pt x="502" y="31"/>
                    </a:lnTo>
                    <a:lnTo>
                      <a:pt x="511" y="37"/>
                    </a:lnTo>
                    <a:lnTo>
                      <a:pt x="518" y="42"/>
                    </a:lnTo>
                    <a:lnTo>
                      <a:pt x="526" y="49"/>
                    </a:lnTo>
                    <a:lnTo>
                      <a:pt x="531" y="53"/>
                    </a:lnTo>
                    <a:lnTo>
                      <a:pt x="535" y="59"/>
                    </a:lnTo>
                    <a:lnTo>
                      <a:pt x="540" y="65"/>
                    </a:lnTo>
                    <a:lnTo>
                      <a:pt x="544" y="71"/>
                    </a:lnTo>
                    <a:lnTo>
                      <a:pt x="546" y="75"/>
                    </a:lnTo>
                    <a:lnTo>
                      <a:pt x="549" y="81"/>
                    </a:lnTo>
                    <a:lnTo>
                      <a:pt x="551" y="84"/>
                    </a:lnTo>
                    <a:lnTo>
                      <a:pt x="553" y="88"/>
                    </a:lnTo>
                    <a:lnTo>
                      <a:pt x="555" y="94"/>
                    </a:lnTo>
                    <a:lnTo>
                      <a:pt x="555" y="97"/>
                    </a:lnTo>
                    <a:lnTo>
                      <a:pt x="226" y="714"/>
                    </a:lnTo>
                    <a:lnTo>
                      <a:pt x="183" y="708"/>
                    </a:lnTo>
                    <a:lnTo>
                      <a:pt x="345" y="404"/>
                    </a:lnTo>
                    <a:lnTo>
                      <a:pt x="508" y="95"/>
                    </a:lnTo>
                    <a:lnTo>
                      <a:pt x="506" y="93"/>
                    </a:lnTo>
                    <a:lnTo>
                      <a:pt x="503" y="86"/>
                    </a:lnTo>
                    <a:lnTo>
                      <a:pt x="500" y="82"/>
                    </a:lnTo>
                    <a:lnTo>
                      <a:pt x="497" y="78"/>
                    </a:lnTo>
                    <a:lnTo>
                      <a:pt x="493" y="73"/>
                    </a:lnTo>
                    <a:lnTo>
                      <a:pt x="488" y="68"/>
                    </a:lnTo>
                    <a:lnTo>
                      <a:pt x="482" y="62"/>
                    </a:lnTo>
                    <a:lnTo>
                      <a:pt x="474" y="58"/>
                    </a:lnTo>
                    <a:lnTo>
                      <a:pt x="467" y="54"/>
                    </a:lnTo>
                    <a:lnTo>
                      <a:pt x="458" y="51"/>
                    </a:lnTo>
                    <a:lnTo>
                      <a:pt x="453" y="49"/>
                    </a:lnTo>
                    <a:lnTo>
                      <a:pt x="447" y="47"/>
                    </a:lnTo>
                    <a:lnTo>
                      <a:pt x="442" y="45"/>
                    </a:lnTo>
                    <a:lnTo>
                      <a:pt x="437" y="45"/>
                    </a:lnTo>
                    <a:lnTo>
                      <a:pt x="430" y="44"/>
                    </a:lnTo>
                    <a:lnTo>
                      <a:pt x="424" y="44"/>
                    </a:lnTo>
                    <a:lnTo>
                      <a:pt x="417" y="44"/>
                    </a:lnTo>
                    <a:lnTo>
                      <a:pt x="411" y="44"/>
                    </a:lnTo>
                    <a:lnTo>
                      <a:pt x="229" y="358"/>
                    </a:lnTo>
                    <a:lnTo>
                      <a:pt x="46" y="676"/>
                    </a:lnTo>
                    <a:lnTo>
                      <a:pt x="0" y="671"/>
                    </a:lnTo>
                    <a:lnTo>
                      <a:pt x="0" y="6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31" name="Freeform 343"/>
              <p:cNvSpPr>
                <a:spLocks/>
              </p:cNvSpPr>
              <p:nvPr/>
            </p:nvSpPr>
            <p:spPr bwMode="auto">
              <a:xfrm>
                <a:off x="3663" y="3722"/>
                <a:ext cx="195" cy="67"/>
              </a:xfrm>
              <a:custGeom>
                <a:avLst/>
                <a:gdLst/>
                <a:ahLst/>
                <a:cxnLst>
                  <a:cxn ang="0">
                    <a:pos x="78" y="2"/>
                  </a:cxn>
                  <a:cxn ang="0">
                    <a:pos x="96" y="2"/>
                  </a:cxn>
                  <a:cxn ang="0">
                    <a:pos x="121" y="1"/>
                  </a:cxn>
                  <a:cxn ang="0">
                    <a:pos x="136" y="1"/>
                  </a:cxn>
                  <a:cxn ang="0">
                    <a:pos x="151" y="1"/>
                  </a:cxn>
                  <a:cxn ang="0">
                    <a:pos x="167" y="1"/>
                  </a:cxn>
                  <a:cxn ang="0">
                    <a:pos x="185" y="1"/>
                  </a:cxn>
                  <a:cxn ang="0">
                    <a:pos x="202" y="1"/>
                  </a:cxn>
                  <a:cxn ang="0">
                    <a:pos x="219" y="1"/>
                  </a:cxn>
                  <a:cxn ang="0">
                    <a:pos x="236" y="0"/>
                  </a:cxn>
                  <a:cxn ang="0">
                    <a:pos x="252" y="0"/>
                  </a:cxn>
                  <a:cxn ang="0">
                    <a:pos x="268" y="0"/>
                  </a:cxn>
                  <a:cxn ang="0">
                    <a:pos x="292" y="0"/>
                  </a:cxn>
                  <a:cxn ang="0">
                    <a:pos x="312" y="0"/>
                  </a:cxn>
                  <a:cxn ang="0">
                    <a:pos x="328" y="0"/>
                  </a:cxn>
                  <a:cxn ang="0">
                    <a:pos x="346" y="1"/>
                  </a:cxn>
                  <a:cxn ang="0">
                    <a:pos x="361" y="8"/>
                  </a:cxn>
                  <a:cxn ang="0">
                    <a:pos x="375" y="18"/>
                  </a:cxn>
                  <a:cxn ang="0">
                    <a:pos x="384" y="33"/>
                  </a:cxn>
                  <a:cxn ang="0">
                    <a:pos x="388" y="50"/>
                  </a:cxn>
                  <a:cxn ang="0">
                    <a:pos x="390" y="70"/>
                  </a:cxn>
                  <a:cxn ang="0">
                    <a:pos x="384" y="89"/>
                  </a:cxn>
                  <a:cxn ang="0">
                    <a:pos x="375" y="108"/>
                  </a:cxn>
                  <a:cxn ang="0">
                    <a:pos x="357" y="122"/>
                  </a:cxn>
                  <a:cxn ang="0">
                    <a:pos x="336" y="132"/>
                  </a:cxn>
                  <a:cxn ang="0">
                    <a:pos x="310" y="133"/>
                  </a:cxn>
                  <a:cxn ang="0">
                    <a:pos x="286" y="133"/>
                  </a:cxn>
                  <a:cxn ang="0">
                    <a:pos x="270" y="133"/>
                  </a:cxn>
                  <a:cxn ang="0">
                    <a:pos x="253" y="133"/>
                  </a:cxn>
                  <a:cxn ang="0">
                    <a:pos x="235" y="133"/>
                  </a:cxn>
                  <a:cxn ang="0">
                    <a:pos x="216" y="133"/>
                  </a:cxn>
                  <a:cxn ang="0">
                    <a:pos x="196" y="133"/>
                  </a:cxn>
                  <a:cxn ang="0">
                    <a:pos x="176" y="132"/>
                  </a:cxn>
                  <a:cxn ang="0">
                    <a:pos x="155" y="132"/>
                  </a:cxn>
                  <a:cxn ang="0">
                    <a:pos x="136" y="132"/>
                  </a:cxn>
                  <a:cxn ang="0">
                    <a:pos x="115" y="131"/>
                  </a:cxn>
                  <a:cxn ang="0">
                    <a:pos x="95" y="130"/>
                  </a:cxn>
                  <a:cxn ang="0">
                    <a:pos x="77" y="129"/>
                  </a:cxn>
                  <a:cxn ang="0">
                    <a:pos x="60" y="129"/>
                  </a:cxn>
                  <a:cxn ang="0">
                    <a:pos x="44" y="129"/>
                  </a:cxn>
                  <a:cxn ang="0">
                    <a:pos x="22" y="129"/>
                  </a:cxn>
                  <a:cxn ang="0">
                    <a:pos x="5" y="129"/>
                  </a:cxn>
                  <a:cxn ang="0">
                    <a:pos x="21" y="89"/>
                  </a:cxn>
                  <a:cxn ang="0">
                    <a:pos x="318" y="94"/>
                  </a:cxn>
                  <a:cxn ang="0">
                    <a:pos x="340" y="86"/>
                  </a:cxn>
                  <a:cxn ang="0">
                    <a:pos x="352" y="73"/>
                  </a:cxn>
                  <a:cxn ang="0">
                    <a:pos x="353" y="57"/>
                  </a:cxn>
                  <a:cxn ang="0">
                    <a:pos x="350" y="45"/>
                  </a:cxn>
                  <a:cxn ang="0">
                    <a:pos x="335" y="34"/>
                  </a:cxn>
                  <a:cxn ang="0">
                    <a:pos x="37" y="43"/>
                  </a:cxn>
                </a:cxnLst>
                <a:rect l="0" t="0" r="r" b="b"/>
                <a:pathLst>
                  <a:path w="390" h="134">
                    <a:moveTo>
                      <a:pt x="68" y="3"/>
                    </a:moveTo>
                    <a:lnTo>
                      <a:pt x="71" y="2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9" y="2"/>
                    </a:lnTo>
                    <a:lnTo>
                      <a:pt x="96" y="2"/>
                    </a:lnTo>
                    <a:lnTo>
                      <a:pt x="104" y="2"/>
                    </a:lnTo>
                    <a:lnTo>
                      <a:pt x="111" y="1"/>
                    </a:lnTo>
                    <a:lnTo>
                      <a:pt x="121" y="1"/>
                    </a:lnTo>
                    <a:lnTo>
                      <a:pt x="125" y="1"/>
                    </a:lnTo>
                    <a:lnTo>
                      <a:pt x="131" y="1"/>
                    </a:lnTo>
                    <a:lnTo>
                      <a:pt x="136" y="1"/>
                    </a:lnTo>
                    <a:lnTo>
                      <a:pt x="141" y="1"/>
                    </a:lnTo>
                    <a:lnTo>
                      <a:pt x="146" y="1"/>
                    </a:lnTo>
                    <a:lnTo>
                      <a:pt x="151" y="1"/>
                    </a:lnTo>
                    <a:lnTo>
                      <a:pt x="156" y="1"/>
                    </a:lnTo>
                    <a:lnTo>
                      <a:pt x="162" y="1"/>
                    </a:lnTo>
                    <a:lnTo>
                      <a:pt x="167" y="1"/>
                    </a:lnTo>
                    <a:lnTo>
                      <a:pt x="174" y="1"/>
                    </a:lnTo>
                    <a:lnTo>
                      <a:pt x="180" y="1"/>
                    </a:lnTo>
                    <a:lnTo>
                      <a:pt x="185" y="1"/>
                    </a:lnTo>
                    <a:lnTo>
                      <a:pt x="191" y="1"/>
                    </a:lnTo>
                    <a:lnTo>
                      <a:pt x="196" y="1"/>
                    </a:lnTo>
                    <a:lnTo>
                      <a:pt x="202" y="1"/>
                    </a:lnTo>
                    <a:lnTo>
                      <a:pt x="208" y="1"/>
                    </a:lnTo>
                    <a:lnTo>
                      <a:pt x="213" y="1"/>
                    </a:lnTo>
                    <a:lnTo>
                      <a:pt x="219" y="1"/>
                    </a:lnTo>
                    <a:lnTo>
                      <a:pt x="224" y="1"/>
                    </a:lnTo>
                    <a:lnTo>
                      <a:pt x="231" y="1"/>
                    </a:lnTo>
                    <a:lnTo>
                      <a:pt x="236" y="0"/>
                    </a:lnTo>
                    <a:lnTo>
                      <a:pt x="241" y="0"/>
                    </a:lnTo>
                    <a:lnTo>
                      <a:pt x="247" y="0"/>
                    </a:lnTo>
                    <a:lnTo>
                      <a:pt x="252" y="0"/>
                    </a:lnTo>
                    <a:lnTo>
                      <a:pt x="257" y="0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2" y="0"/>
                    </a:lnTo>
                    <a:lnTo>
                      <a:pt x="282" y="0"/>
                    </a:lnTo>
                    <a:lnTo>
                      <a:pt x="292" y="0"/>
                    </a:lnTo>
                    <a:lnTo>
                      <a:pt x="299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9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4" y="0"/>
                    </a:lnTo>
                    <a:lnTo>
                      <a:pt x="340" y="1"/>
                    </a:lnTo>
                    <a:lnTo>
                      <a:pt x="346" y="1"/>
                    </a:lnTo>
                    <a:lnTo>
                      <a:pt x="351" y="4"/>
                    </a:lnTo>
                    <a:lnTo>
                      <a:pt x="355" y="6"/>
                    </a:lnTo>
                    <a:lnTo>
                      <a:pt x="361" y="8"/>
                    </a:lnTo>
                    <a:lnTo>
                      <a:pt x="365" y="11"/>
                    </a:lnTo>
                    <a:lnTo>
                      <a:pt x="370" y="16"/>
                    </a:lnTo>
                    <a:lnTo>
                      <a:pt x="375" y="18"/>
                    </a:lnTo>
                    <a:lnTo>
                      <a:pt x="378" y="22"/>
                    </a:lnTo>
                    <a:lnTo>
                      <a:pt x="380" y="28"/>
                    </a:lnTo>
                    <a:lnTo>
                      <a:pt x="384" y="33"/>
                    </a:lnTo>
                    <a:lnTo>
                      <a:pt x="385" y="38"/>
                    </a:lnTo>
                    <a:lnTo>
                      <a:pt x="387" y="44"/>
                    </a:lnTo>
                    <a:lnTo>
                      <a:pt x="388" y="50"/>
                    </a:lnTo>
                    <a:lnTo>
                      <a:pt x="390" y="57"/>
                    </a:lnTo>
                    <a:lnTo>
                      <a:pt x="390" y="63"/>
                    </a:lnTo>
                    <a:lnTo>
                      <a:pt x="390" y="70"/>
                    </a:lnTo>
                    <a:lnTo>
                      <a:pt x="387" y="76"/>
                    </a:lnTo>
                    <a:lnTo>
                      <a:pt x="386" y="84"/>
                    </a:lnTo>
                    <a:lnTo>
                      <a:pt x="384" y="89"/>
                    </a:lnTo>
                    <a:lnTo>
                      <a:pt x="381" y="95"/>
                    </a:lnTo>
                    <a:lnTo>
                      <a:pt x="378" y="102"/>
                    </a:lnTo>
                    <a:lnTo>
                      <a:pt x="375" y="108"/>
                    </a:lnTo>
                    <a:lnTo>
                      <a:pt x="369" y="113"/>
                    </a:lnTo>
                    <a:lnTo>
                      <a:pt x="364" y="118"/>
                    </a:lnTo>
                    <a:lnTo>
                      <a:pt x="357" y="122"/>
                    </a:lnTo>
                    <a:lnTo>
                      <a:pt x="351" y="127"/>
                    </a:lnTo>
                    <a:lnTo>
                      <a:pt x="343" y="129"/>
                    </a:lnTo>
                    <a:lnTo>
                      <a:pt x="336" y="132"/>
                    </a:lnTo>
                    <a:lnTo>
                      <a:pt x="326" y="133"/>
                    </a:lnTo>
                    <a:lnTo>
                      <a:pt x="317" y="134"/>
                    </a:lnTo>
                    <a:lnTo>
                      <a:pt x="310" y="133"/>
                    </a:lnTo>
                    <a:lnTo>
                      <a:pt x="303" y="133"/>
                    </a:lnTo>
                    <a:lnTo>
                      <a:pt x="294" y="133"/>
                    </a:lnTo>
                    <a:lnTo>
                      <a:pt x="286" y="133"/>
                    </a:lnTo>
                    <a:lnTo>
                      <a:pt x="281" y="133"/>
                    </a:lnTo>
                    <a:lnTo>
                      <a:pt x="276" y="133"/>
                    </a:lnTo>
                    <a:lnTo>
                      <a:pt x="270" y="133"/>
                    </a:lnTo>
                    <a:lnTo>
                      <a:pt x="265" y="133"/>
                    </a:lnTo>
                    <a:lnTo>
                      <a:pt x="259" y="133"/>
                    </a:lnTo>
                    <a:lnTo>
                      <a:pt x="253" y="133"/>
                    </a:lnTo>
                    <a:lnTo>
                      <a:pt x="248" y="133"/>
                    </a:lnTo>
                    <a:lnTo>
                      <a:pt x="242" y="133"/>
                    </a:lnTo>
                    <a:lnTo>
                      <a:pt x="235" y="133"/>
                    </a:lnTo>
                    <a:lnTo>
                      <a:pt x="230" y="133"/>
                    </a:lnTo>
                    <a:lnTo>
                      <a:pt x="222" y="133"/>
                    </a:lnTo>
                    <a:lnTo>
                      <a:pt x="216" y="133"/>
                    </a:lnTo>
                    <a:lnTo>
                      <a:pt x="209" y="133"/>
                    </a:lnTo>
                    <a:lnTo>
                      <a:pt x="203" y="133"/>
                    </a:lnTo>
                    <a:lnTo>
                      <a:pt x="196" y="133"/>
                    </a:lnTo>
                    <a:lnTo>
                      <a:pt x="190" y="133"/>
                    </a:lnTo>
                    <a:lnTo>
                      <a:pt x="182" y="132"/>
                    </a:lnTo>
                    <a:lnTo>
                      <a:pt x="176" y="132"/>
                    </a:lnTo>
                    <a:lnTo>
                      <a:pt x="168" y="132"/>
                    </a:lnTo>
                    <a:lnTo>
                      <a:pt x="162" y="132"/>
                    </a:lnTo>
                    <a:lnTo>
                      <a:pt x="155" y="132"/>
                    </a:lnTo>
                    <a:lnTo>
                      <a:pt x="149" y="132"/>
                    </a:lnTo>
                    <a:lnTo>
                      <a:pt x="141" y="132"/>
                    </a:lnTo>
                    <a:lnTo>
                      <a:pt x="136" y="132"/>
                    </a:lnTo>
                    <a:lnTo>
                      <a:pt x="127" y="131"/>
                    </a:lnTo>
                    <a:lnTo>
                      <a:pt x="122" y="131"/>
                    </a:lnTo>
                    <a:lnTo>
                      <a:pt x="115" y="131"/>
                    </a:lnTo>
                    <a:lnTo>
                      <a:pt x="108" y="131"/>
                    </a:lnTo>
                    <a:lnTo>
                      <a:pt x="102" y="130"/>
                    </a:lnTo>
                    <a:lnTo>
                      <a:pt x="95" y="130"/>
                    </a:lnTo>
                    <a:lnTo>
                      <a:pt x="89" y="130"/>
                    </a:lnTo>
                    <a:lnTo>
                      <a:pt x="83" y="130"/>
                    </a:lnTo>
                    <a:lnTo>
                      <a:pt x="77" y="129"/>
                    </a:lnTo>
                    <a:lnTo>
                      <a:pt x="71" y="129"/>
                    </a:lnTo>
                    <a:lnTo>
                      <a:pt x="65" y="129"/>
                    </a:lnTo>
                    <a:lnTo>
                      <a:pt x="60" y="129"/>
                    </a:lnTo>
                    <a:lnTo>
                      <a:pt x="53" y="129"/>
                    </a:lnTo>
                    <a:lnTo>
                      <a:pt x="49" y="129"/>
                    </a:lnTo>
                    <a:lnTo>
                      <a:pt x="44" y="129"/>
                    </a:lnTo>
                    <a:lnTo>
                      <a:pt x="39" y="129"/>
                    </a:lnTo>
                    <a:lnTo>
                      <a:pt x="30" y="129"/>
                    </a:lnTo>
                    <a:lnTo>
                      <a:pt x="22" y="129"/>
                    </a:lnTo>
                    <a:lnTo>
                      <a:pt x="15" y="129"/>
                    </a:lnTo>
                    <a:lnTo>
                      <a:pt x="9" y="129"/>
                    </a:lnTo>
                    <a:lnTo>
                      <a:pt x="5" y="129"/>
                    </a:lnTo>
                    <a:lnTo>
                      <a:pt x="2" y="129"/>
                    </a:lnTo>
                    <a:lnTo>
                      <a:pt x="0" y="129"/>
                    </a:lnTo>
                    <a:lnTo>
                      <a:pt x="21" y="89"/>
                    </a:lnTo>
                    <a:lnTo>
                      <a:pt x="311" y="96"/>
                    </a:lnTo>
                    <a:lnTo>
                      <a:pt x="312" y="95"/>
                    </a:lnTo>
                    <a:lnTo>
                      <a:pt x="318" y="94"/>
                    </a:lnTo>
                    <a:lnTo>
                      <a:pt x="324" y="93"/>
                    </a:lnTo>
                    <a:lnTo>
                      <a:pt x="333" y="90"/>
                    </a:lnTo>
                    <a:lnTo>
                      <a:pt x="340" y="86"/>
                    </a:lnTo>
                    <a:lnTo>
                      <a:pt x="348" y="80"/>
                    </a:lnTo>
                    <a:lnTo>
                      <a:pt x="350" y="76"/>
                    </a:lnTo>
                    <a:lnTo>
                      <a:pt x="352" y="73"/>
                    </a:lnTo>
                    <a:lnTo>
                      <a:pt x="353" y="67"/>
                    </a:lnTo>
                    <a:lnTo>
                      <a:pt x="354" y="63"/>
                    </a:lnTo>
                    <a:lnTo>
                      <a:pt x="353" y="57"/>
                    </a:lnTo>
                    <a:lnTo>
                      <a:pt x="352" y="52"/>
                    </a:lnTo>
                    <a:lnTo>
                      <a:pt x="351" y="48"/>
                    </a:lnTo>
                    <a:lnTo>
                      <a:pt x="350" y="45"/>
                    </a:lnTo>
                    <a:lnTo>
                      <a:pt x="344" y="40"/>
                    </a:lnTo>
                    <a:lnTo>
                      <a:pt x="340" y="36"/>
                    </a:lnTo>
                    <a:lnTo>
                      <a:pt x="335" y="34"/>
                    </a:lnTo>
                    <a:lnTo>
                      <a:pt x="330" y="33"/>
                    </a:lnTo>
                    <a:lnTo>
                      <a:pt x="326" y="33"/>
                    </a:lnTo>
                    <a:lnTo>
                      <a:pt x="37" y="43"/>
                    </a:lnTo>
                    <a:lnTo>
                      <a:pt x="68" y="3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32" name="Freeform 344"/>
              <p:cNvSpPr>
                <a:spLocks/>
              </p:cNvSpPr>
              <p:nvPr/>
            </p:nvSpPr>
            <p:spPr bwMode="auto">
              <a:xfrm>
                <a:off x="3843" y="3578"/>
                <a:ext cx="53" cy="115"/>
              </a:xfrm>
              <a:custGeom>
                <a:avLst/>
                <a:gdLst/>
                <a:ahLst/>
                <a:cxnLst>
                  <a:cxn ang="0">
                    <a:pos x="100" y="25"/>
                  </a:cxn>
                  <a:cxn ang="0">
                    <a:pos x="107" y="224"/>
                  </a:cxn>
                  <a:cxn ang="0">
                    <a:pos x="80" y="221"/>
                  </a:cxn>
                  <a:cxn ang="0">
                    <a:pos x="77" y="28"/>
                  </a:cxn>
                  <a:cxn ang="0">
                    <a:pos x="75" y="27"/>
                  </a:cxn>
                  <a:cxn ang="0">
                    <a:pos x="70" y="26"/>
                  </a:cxn>
                  <a:cxn ang="0">
                    <a:pos x="64" y="25"/>
                  </a:cxn>
                  <a:cxn ang="0">
                    <a:pos x="57" y="25"/>
                  </a:cxn>
                  <a:cxn ang="0">
                    <a:pos x="48" y="25"/>
                  </a:cxn>
                  <a:cxn ang="0">
                    <a:pos x="40" y="25"/>
                  </a:cxn>
                  <a:cxn ang="0">
                    <a:pos x="32" y="26"/>
                  </a:cxn>
                  <a:cxn ang="0">
                    <a:pos x="25" y="30"/>
                  </a:cxn>
                  <a:cxn ang="0">
                    <a:pos x="26" y="221"/>
                  </a:cxn>
                  <a:cxn ang="0">
                    <a:pos x="0" y="230"/>
                  </a:cxn>
                  <a:cxn ang="0">
                    <a:pos x="6" y="12"/>
                  </a:cxn>
                  <a:cxn ang="0">
                    <a:pos x="39" y="1"/>
                  </a:cxn>
                  <a:cxn ang="0">
                    <a:pos x="70" y="0"/>
                  </a:cxn>
                  <a:cxn ang="0">
                    <a:pos x="100" y="25"/>
                  </a:cxn>
                  <a:cxn ang="0">
                    <a:pos x="100" y="25"/>
                  </a:cxn>
                </a:cxnLst>
                <a:rect l="0" t="0" r="r" b="b"/>
                <a:pathLst>
                  <a:path w="107" h="230">
                    <a:moveTo>
                      <a:pt x="100" y="25"/>
                    </a:moveTo>
                    <a:lnTo>
                      <a:pt x="107" y="224"/>
                    </a:lnTo>
                    <a:lnTo>
                      <a:pt x="80" y="221"/>
                    </a:lnTo>
                    <a:lnTo>
                      <a:pt x="77" y="28"/>
                    </a:lnTo>
                    <a:lnTo>
                      <a:pt x="75" y="27"/>
                    </a:lnTo>
                    <a:lnTo>
                      <a:pt x="70" y="26"/>
                    </a:lnTo>
                    <a:lnTo>
                      <a:pt x="64" y="25"/>
                    </a:lnTo>
                    <a:lnTo>
                      <a:pt x="57" y="25"/>
                    </a:lnTo>
                    <a:lnTo>
                      <a:pt x="48" y="25"/>
                    </a:lnTo>
                    <a:lnTo>
                      <a:pt x="40" y="25"/>
                    </a:lnTo>
                    <a:lnTo>
                      <a:pt x="32" y="26"/>
                    </a:lnTo>
                    <a:lnTo>
                      <a:pt x="25" y="30"/>
                    </a:lnTo>
                    <a:lnTo>
                      <a:pt x="26" y="221"/>
                    </a:lnTo>
                    <a:lnTo>
                      <a:pt x="0" y="230"/>
                    </a:lnTo>
                    <a:lnTo>
                      <a:pt x="6" y="12"/>
                    </a:lnTo>
                    <a:lnTo>
                      <a:pt x="39" y="1"/>
                    </a:lnTo>
                    <a:lnTo>
                      <a:pt x="70" y="0"/>
                    </a:lnTo>
                    <a:lnTo>
                      <a:pt x="100" y="25"/>
                    </a:lnTo>
                    <a:lnTo>
                      <a:pt x="10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33" name="Freeform 345"/>
              <p:cNvSpPr>
                <a:spLocks/>
              </p:cNvSpPr>
              <p:nvPr/>
            </p:nvSpPr>
            <p:spPr bwMode="auto">
              <a:xfrm>
                <a:off x="3811" y="3707"/>
                <a:ext cx="91" cy="1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3" y="17"/>
                  </a:cxn>
                  <a:cxn ang="0">
                    <a:pos x="57" y="17"/>
                  </a:cxn>
                  <a:cxn ang="0">
                    <a:pos x="73" y="25"/>
                  </a:cxn>
                  <a:cxn ang="0">
                    <a:pos x="81" y="30"/>
                  </a:cxn>
                  <a:cxn ang="0">
                    <a:pos x="184" y="2"/>
                  </a:cxn>
                  <a:cxn ang="0">
                    <a:pos x="101" y="6"/>
                  </a:cxn>
                  <a:cxn ang="0">
                    <a:pos x="43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84" h="30">
                    <a:moveTo>
                      <a:pt x="0" y="17"/>
                    </a:moveTo>
                    <a:lnTo>
                      <a:pt x="33" y="17"/>
                    </a:lnTo>
                    <a:lnTo>
                      <a:pt x="57" y="17"/>
                    </a:lnTo>
                    <a:lnTo>
                      <a:pt x="73" y="25"/>
                    </a:lnTo>
                    <a:lnTo>
                      <a:pt x="81" y="30"/>
                    </a:lnTo>
                    <a:lnTo>
                      <a:pt x="184" y="2"/>
                    </a:lnTo>
                    <a:lnTo>
                      <a:pt x="101" y="6"/>
                    </a:lnTo>
                    <a:lnTo>
                      <a:pt x="43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634" name="Freeform 346"/>
              <p:cNvSpPr>
                <a:spLocks/>
              </p:cNvSpPr>
              <p:nvPr/>
            </p:nvSpPr>
            <p:spPr bwMode="auto">
              <a:xfrm>
                <a:off x="3842" y="3699"/>
                <a:ext cx="66" cy="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0" y="0"/>
                  </a:cxn>
                  <a:cxn ang="0">
                    <a:pos x="41" y="4"/>
                  </a:cxn>
                  <a:cxn ang="0">
                    <a:pos x="68" y="6"/>
                  </a:cxn>
                  <a:cxn ang="0">
                    <a:pos x="87" y="4"/>
                  </a:cxn>
                  <a:cxn ang="0">
                    <a:pos x="131" y="12"/>
                  </a:cxn>
                  <a:cxn ang="0">
                    <a:pos x="40" y="9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31" h="12">
                    <a:moveTo>
                      <a:pt x="0" y="8"/>
                    </a:moveTo>
                    <a:lnTo>
                      <a:pt x="20" y="0"/>
                    </a:lnTo>
                    <a:lnTo>
                      <a:pt x="41" y="4"/>
                    </a:lnTo>
                    <a:lnTo>
                      <a:pt x="68" y="6"/>
                    </a:lnTo>
                    <a:lnTo>
                      <a:pt x="87" y="4"/>
                    </a:lnTo>
                    <a:lnTo>
                      <a:pt x="131" y="12"/>
                    </a:lnTo>
                    <a:lnTo>
                      <a:pt x="40" y="9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0635" name="Oval 347"/>
            <p:cNvSpPr>
              <a:spLocks noChangeArrowheads="1"/>
            </p:cNvSpPr>
            <p:nvPr/>
          </p:nvSpPr>
          <p:spPr bwMode="auto">
            <a:xfrm>
              <a:off x="328" y="2666"/>
              <a:ext cx="42" cy="42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0636" name="Freeform 348"/>
            <p:cNvSpPr>
              <a:spLocks/>
            </p:cNvSpPr>
            <p:nvPr/>
          </p:nvSpPr>
          <p:spPr bwMode="auto">
            <a:xfrm>
              <a:off x="294" y="2690"/>
              <a:ext cx="34" cy="1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" y="14"/>
                </a:cxn>
                <a:cxn ang="0">
                  <a:pos x="0" y="2"/>
                </a:cxn>
              </a:cxnLst>
              <a:rect l="0" t="0" r="r" b="b"/>
              <a:pathLst>
                <a:path w="34" h="14">
                  <a:moveTo>
                    <a:pt x="34" y="0"/>
                  </a:moveTo>
                  <a:cubicBezTo>
                    <a:pt x="25" y="7"/>
                    <a:pt x="16" y="14"/>
                    <a:pt x="10" y="14"/>
                  </a:cubicBezTo>
                  <a:cubicBezTo>
                    <a:pt x="4" y="14"/>
                    <a:pt x="2" y="8"/>
                    <a:pt x="0" y="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637" name="AutoShape 349"/>
            <p:cNvSpPr>
              <a:spLocks noChangeArrowheads="1"/>
            </p:cNvSpPr>
            <p:nvPr/>
          </p:nvSpPr>
          <p:spPr bwMode="auto">
            <a:xfrm rot="-487806">
              <a:off x="320" y="2963"/>
              <a:ext cx="142" cy="27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" name="Group 350"/>
            <p:cNvGrpSpPr>
              <a:grpSpLocks/>
            </p:cNvGrpSpPr>
            <p:nvPr/>
          </p:nvGrpSpPr>
          <p:grpSpPr bwMode="auto">
            <a:xfrm rot="-607480">
              <a:off x="331" y="2957"/>
              <a:ext cx="94" cy="47"/>
              <a:chOff x="542" y="3026"/>
              <a:chExt cx="112" cy="56"/>
            </a:xfrm>
          </p:grpSpPr>
          <p:sp>
            <p:nvSpPr>
              <p:cNvPr id="140639" name="AutoShape 351"/>
              <p:cNvSpPr>
                <a:spLocks noChangeArrowheads="1"/>
              </p:cNvSpPr>
              <p:nvPr/>
            </p:nvSpPr>
            <p:spPr bwMode="auto">
              <a:xfrm>
                <a:off x="542" y="3026"/>
                <a:ext cx="112" cy="5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0640" name="AutoShape 352"/>
              <p:cNvSpPr>
                <a:spLocks noChangeArrowheads="1"/>
              </p:cNvSpPr>
              <p:nvPr/>
            </p:nvSpPr>
            <p:spPr bwMode="auto">
              <a:xfrm>
                <a:off x="572" y="3038"/>
                <a:ext cx="72" cy="34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0641" name="Freeform 353"/>
            <p:cNvSpPr>
              <a:spLocks/>
            </p:cNvSpPr>
            <p:nvPr/>
          </p:nvSpPr>
          <p:spPr bwMode="auto">
            <a:xfrm>
              <a:off x="338" y="2706"/>
              <a:ext cx="90" cy="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8"/>
                </a:cxn>
                <a:cxn ang="0">
                  <a:pos x="14" y="68"/>
                </a:cxn>
                <a:cxn ang="0">
                  <a:pos x="70" y="114"/>
                </a:cxn>
                <a:cxn ang="0">
                  <a:pos x="82" y="164"/>
                </a:cxn>
                <a:cxn ang="0">
                  <a:pos x="86" y="208"/>
                </a:cxn>
                <a:cxn ang="0">
                  <a:pos x="90" y="240"/>
                </a:cxn>
                <a:cxn ang="0">
                  <a:pos x="84" y="262"/>
                </a:cxn>
              </a:cxnLst>
              <a:rect l="0" t="0" r="r" b="b"/>
              <a:pathLst>
                <a:path w="90" h="262">
                  <a:moveTo>
                    <a:pt x="0" y="0"/>
                  </a:moveTo>
                  <a:cubicBezTo>
                    <a:pt x="0" y="13"/>
                    <a:pt x="0" y="27"/>
                    <a:pt x="2" y="38"/>
                  </a:cubicBezTo>
                  <a:cubicBezTo>
                    <a:pt x="4" y="49"/>
                    <a:pt x="3" y="55"/>
                    <a:pt x="14" y="68"/>
                  </a:cubicBezTo>
                  <a:cubicBezTo>
                    <a:pt x="25" y="81"/>
                    <a:pt x="59" y="98"/>
                    <a:pt x="70" y="114"/>
                  </a:cubicBezTo>
                  <a:cubicBezTo>
                    <a:pt x="81" y="130"/>
                    <a:pt x="79" y="148"/>
                    <a:pt x="82" y="164"/>
                  </a:cubicBezTo>
                  <a:cubicBezTo>
                    <a:pt x="85" y="180"/>
                    <a:pt x="85" y="195"/>
                    <a:pt x="86" y="208"/>
                  </a:cubicBezTo>
                  <a:cubicBezTo>
                    <a:pt x="87" y="221"/>
                    <a:pt x="90" y="231"/>
                    <a:pt x="90" y="240"/>
                  </a:cubicBezTo>
                  <a:cubicBezTo>
                    <a:pt x="90" y="249"/>
                    <a:pt x="87" y="255"/>
                    <a:pt x="84" y="262"/>
                  </a:cubicBez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642" name="AutoShape 354"/>
            <p:cNvSpPr>
              <a:spLocks noChangeArrowheads="1"/>
            </p:cNvSpPr>
            <p:nvPr/>
          </p:nvSpPr>
          <p:spPr bwMode="auto">
            <a:xfrm rot="990262">
              <a:off x="1992" y="3640"/>
              <a:ext cx="266" cy="5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7" name="Group 355"/>
            <p:cNvGrpSpPr>
              <a:grpSpLocks/>
            </p:cNvGrpSpPr>
            <p:nvPr/>
          </p:nvGrpSpPr>
          <p:grpSpPr bwMode="auto">
            <a:xfrm rot="779677">
              <a:off x="2000" y="3592"/>
              <a:ext cx="56" cy="80"/>
              <a:chOff x="2000" y="3592"/>
              <a:chExt cx="56" cy="80"/>
            </a:xfrm>
          </p:grpSpPr>
          <p:sp>
            <p:nvSpPr>
              <p:cNvPr id="140644" name="AutoShape 356"/>
              <p:cNvSpPr>
                <a:spLocks noChangeArrowheads="1"/>
              </p:cNvSpPr>
              <p:nvPr/>
            </p:nvSpPr>
            <p:spPr bwMode="auto">
              <a:xfrm>
                <a:off x="2000" y="3592"/>
                <a:ext cx="56" cy="8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0645" name="AutoShape 357"/>
              <p:cNvSpPr>
                <a:spLocks noChangeArrowheads="1"/>
              </p:cNvSpPr>
              <p:nvPr/>
            </p:nvSpPr>
            <p:spPr bwMode="auto">
              <a:xfrm>
                <a:off x="2002" y="3604"/>
                <a:ext cx="41" cy="58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0646" name="Freeform 358"/>
            <p:cNvSpPr>
              <a:spLocks/>
            </p:cNvSpPr>
            <p:nvPr/>
          </p:nvSpPr>
          <p:spPr bwMode="auto">
            <a:xfrm>
              <a:off x="2054" y="3124"/>
              <a:ext cx="152" cy="510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4" y="68"/>
                </a:cxn>
                <a:cxn ang="0">
                  <a:pos x="64" y="114"/>
                </a:cxn>
                <a:cxn ang="0">
                  <a:pos x="106" y="196"/>
                </a:cxn>
                <a:cxn ang="0">
                  <a:pos x="136" y="290"/>
                </a:cxn>
                <a:cxn ang="0">
                  <a:pos x="152" y="364"/>
                </a:cxn>
                <a:cxn ang="0">
                  <a:pos x="136" y="452"/>
                </a:cxn>
                <a:cxn ang="0">
                  <a:pos x="116" y="502"/>
                </a:cxn>
                <a:cxn ang="0">
                  <a:pos x="0" y="498"/>
                </a:cxn>
              </a:cxnLst>
              <a:rect l="0" t="0" r="r" b="b"/>
              <a:pathLst>
                <a:path w="152" h="510">
                  <a:moveTo>
                    <a:pt x="98" y="0"/>
                  </a:moveTo>
                  <a:cubicBezTo>
                    <a:pt x="84" y="24"/>
                    <a:pt x="70" y="49"/>
                    <a:pt x="64" y="68"/>
                  </a:cubicBezTo>
                  <a:cubicBezTo>
                    <a:pt x="58" y="87"/>
                    <a:pt x="57" y="93"/>
                    <a:pt x="64" y="114"/>
                  </a:cubicBezTo>
                  <a:cubicBezTo>
                    <a:pt x="71" y="135"/>
                    <a:pt x="94" y="167"/>
                    <a:pt x="106" y="196"/>
                  </a:cubicBezTo>
                  <a:cubicBezTo>
                    <a:pt x="118" y="225"/>
                    <a:pt x="128" y="262"/>
                    <a:pt x="136" y="290"/>
                  </a:cubicBezTo>
                  <a:cubicBezTo>
                    <a:pt x="144" y="318"/>
                    <a:pt x="152" y="337"/>
                    <a:pt x="152" y="364"/>
                  </a:cubicBezTo>
                  <a:cubicBezTo>
                    <a:pt x="152" y="391"/>
                    <a:pt x="142" y="429"/>
                    <a:pt x="136" y="452"/>
                  </a:cubicBezTo>
                  <a:cubicBezTo>
                    <a:pt x="130" y="475"/>
                    <a:pt x="139" y="494"/>
                    <a:pt x="116" y="502"/>
                  </a:cubicBezTo>
                  <a:cubicBezTo>
                    <a:pt x="93" y="510"/>
                    <a:pt x="19" y="498"/>
                    <a:pt x="0" y="49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0649" name="Text Box 361"/>
          <p:cNvSpPr txBox="1">
            <a:spLocks noChangeArrowheads="1"/>
          </p:cNvSpPr>
          <p:nvPr/>
        </p:nvSpPr>
        <p:spPr bwMode="auto">
          <a:xfrm>
            <a:off x="6702425" y="2206625"/>
            <a:ext cx="1520825" cy="533400"/>
          </a:xfrm>
          <a:prstGeom prst="rect">
            <a:avLst/>
          </a:prstGeom>
          <a:solidFill>
            <a:srgbClr val="FFFF00"/>
          </a:solidFill>
          <a:ln w="3175" algn="ctr">
            <a:solidFill>
              <a:srgbClr val="00003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77813" indent="-277813" algn="ctr" defTabSz="89535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t-IT" sz="3200">
                <a:solidFill>
                  <a:srgbClr val="000036"/>
                </a:solidFill>
              </a:rPr>
              <a:t>414</a:t>
            </a:r>
            <a:r>
              <a:rPr lang="it-IT" sz="3200">
                <a:solidFill>
                  <a:srgbClr val="000036"/>
                </a:solidFill>
                <a:sym typeface="Wingdings 3" pitchFamily="18" charset="2"/>
              </a:rPr>
              <a:t></a:t>
            </a:r>
            <a:r>
              <a:rPr lang="it-IT" sz="3200" u="sng" baseline="30000">
                <a:solidFill>
                  <a:srgbClr val="000036"/>
                </a:solidFill>
                <a:sym typeface="Wingdings 3" pitchFamily="18" charset="2"/>
              </a:rPr>
              <a:t>28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4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1136650" y="4579938"/>
            <a:ext cx="128588" cy="109537"/>
          </a:xfrm>
          <a:prstGeom prst="rightArrow">
            <a:avLst>
              <a:gd name="adj1" fmla="val 50000"/>
              <a:gd name="adj2" fmla="val 29348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2274888" y="4579938"/>
            <a:ext cx="128587" cy="109537"/>
          </a:xfrm>
          <a:prstGeom prst="rightArrow">
            <a:avLst>
              <a:gd name="adj1" fmla="val 50000"/>
              <a:gd name="adj2" fmla="val 29348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2773" name="Group 4"/>
          <p:cNvGrpSpPr>
            <a:grpSpLocks/>
          </p:cNvGrpSpPr>
          <p:nvPr/>
        </p:nvGrpSpPr>
        <p:grpSpPr bwMode="auto">
          <a:xfrm>
            <a:off x="2239963" y="3495675"/>
            <a:ext cx="6665912" cy="1881188"/>
            <a:chOff x="1411" y="2202"/>
            <a:chExt cx="4199" cy="1185"/>
          </a:xfrm>
        </p:grpSpPr>
        <p:sp>
          <p:nvSpPr>
            <p:cNvPr id="32812" name="AutoShape 5"/>
            <p:cNvSpPr>
              <a:spLocks noChangeArrowheads="1"/>
            </p:cNvSpPr>
            <p:nvPr/>
          </p:nvSpPr>
          <p:spPr bwMode="auto">
            <a:xfrm>
              <a:off x="1411" y="2639"/>
              <a:ext cx="810" cy="7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it-IT" sz="12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2813" name="AutoShape 6"/>
            <p:cNvSpPr>
              <a:spLocks noChangeArrowheads="1"/>
            </p:cNvSpPr>
            <p:nvPr/>
          </p:nvSpPr>
          <p:spPr bwMode="auto">
            <a:xfrm>
              <a:off x="1528" y="2604"/>
              <a:ext cx="583" cy="583"/>
            </a:xfrm>
            <a:prstGeom prst="roundRect">
              <a:avLst>
                <a:gd name="adj" fmla="val 16667"/>
              </a:avLst>
            </a:prstGeom>
            <a:solidFill>
              <a:srgbClr val="003582"/>
            </a:solidFill>
            <a:ln w="9525">
              <a:round/>
              <a:headEnd/>
              <a:tailEnd/>
            </a:ln>
            <a:scene3d>
              <a:camera prst="legacyPerspectiveFront"/>
              <a:lightRig rig="legacyFlat2" dir="t"/>
            </a:scene3d>
            <a:sp3d extrusionH="125400" prstMaterial="legacyPlastic">
              <a:bevelT w="13500" h="13500" prst="angle"/>
              <a:bevelB w="13500" h="13500" prst="angle"/>
              <a:extrusionClr>
                <a:srgbClr val="003582"/>
              </a:extrusionClr>
            </a:sp3d>
          </p:spPr>
          <p:txBody>
            <a:bodyPr lIns="0" tIns="0" rIns="0" bIns="0" anchor="ctr" anchorCtr="1">
              <a:flatTx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it-IT" sz="1400" b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Ascolto istruzione e vado alla locazione</a:t>
              </a:r>
            </a:p>
          </p:txBody>
        </p:sp>
        <p:cxnSp>
          <p:nvCxnSpPr>
            <p:cNvPr id="32814" name="AutoShape 7"/>
            <p:cNvCxnSpPr>
              <a:cxnSpLocks noChangeShapeType="1"/>
              <a:stCxn id="32815" idx="1"/>
              <a:endCxn id="32813" idx="0"/>
            </p:cNvCxnSpPr>
            <p:nvPr/>
          </p:nvCxnSpPr>
          <p:spPr bwMode="auto">
            <a:xfrm flipH="1">
              <a:off x="1820" y="2208"/>
              <a:ext cx="3160" cy="396"/>
            </a:xfrm>
            <a:prstGeom prst="bentConnector4">
              <a:avLst>
                <a:gd name="adj1" fmla="val -194"/>
                <a:gd name="adj2" fmla="val 833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2815" name="Freeform 8"/>
            <p:cNvSpPr>
              <a:spLocks/>
            </p:cNvSpPr>
            <p:nvPr/>
          </p:nvSpPr>
          <p:spPr bwMode="auto">
            <a:xfrm>
              <a:off x="4320" y="2202"/>
              <a:ext cx="1290" cy="6"/>
            </a:xfrm>
            <a:custGeom>
              <a:avLst/>
              <a:gdLst>
                <a:gd name="T0" fmla="*/ 0 w 1290"/>
                <a:gd name="T1" fmla="*/ 0 h 6"/>
                <a:gd name="T2" fmla="*/ 660 w 1290"/>
                <a:gd name="T3" fmla="*/ 6 h 6"/>
                <a:gd name="T4" fmla="*/ 1290 w 1290"/>
                <a:gd name="T5" fmla="*/ 0 h 6"/>
                <a:gd name="T6" fmla="*/ 0 60000 65536"/>
                <a:gd name="T7" fmla="*/ 0 60000 65536"/>
                <a:gd name="T8" fmla="*/ 0 60000 65536"/>
                <a:gd name="T9" fmla="*/ 0 w 1290"/>
                <a:gd name="T10" fmla="*/ 0 h 6"/>
                <a:gd name="T11" fmla="*/ 1290 w 129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0" h="6">
                  <a:moveTo>
                    <a:pt x="0" y="0"/>
                  </a:moveTo>
                  <a:lnTo>
                    <a:pt x="660" y="6"/>
                  </a:lnTo>
                  <a:lnTo>
                    <a:pt x="129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774" name="Line 9"/>
          <p:cNvSpPr>
            <a:spLocks noChangeShapeType="1"/>
          </p:cNvSpPr>
          <p:nvPr/>
        </p:nvSpPr>
        <p:spPr bwMode="auto">
          <a:xfrm>
            <a:off x="161925" y="5772150"/>
            <a:ext cx="8677275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36550" y="5754688"/>
            <a:ext cx="155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2"/>
                </a:solidFill>
                <a:cs typeface="Arial" charset="0"/>
              </a:rPr>
              <a:t>Tempo impiegato</a:t>
            </a:r>
          </a:p>
        </p:txBody>
      </p:sp>
      <p:sp>
        <p:nvSpPr>
          <p:cNvPr id="32776" name="AutoShape 11"/>
          <p:cNvSpPr>
            <a:spLocks noChangeArrowheads="1"/>
          </p:cNvSpPr>
          <p:nvPr/>
        </p:nvSpPr>
        <p:spPr bwMode="auto">
          <a:xfrm>
            <a:off x="5556250" y="2298700"/>
            <a:ext cx="1252538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1588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8" name="AutoShape 13"/>
          <p:cNvSpPr>
            <a:spLocks noChangeArrowheads="1"/>
          </p:cNvSpPr>
          <p:nvPr/>
        </p:nvSpPr>
        <p:spPr bwMode="auto">
          <a:xfrm>
            <a:off x="1211263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9" name="AutoShape 14"/>
          <p:cNvSpPr>
            <a:spLocks noChangeArrowheads="1"/>
          </p:cNvSpPr>
          <p:nvPr/>
        </p:nvSpPr>
        <p:spPr bwMode="auto">
          <a:xfrm>
            <a:off x="2352675" y="2298700"/>
            <a:ext cx="1250950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780" name="AutoShape 15"/>
          <p:cNvSpPr>
            <a:spLocks noChangeArrowheads="1"/>
          </p:cNvSpPr>
          <p:nvPr/>
        </p:nvSpPr>
        <p:spPr bwMode="auto">
          <a:xfrm>
            <a:off x="3476625" y="2298700"/>
            <a:ext cx="1250950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781" name="AutoShape 16"/>
          <p:cNvSpPr>
            <a:spLocks noChangeArrowheads="1"/>
          </p:cNvSpPr>
          <p:nvPr/>
        </p:nvSpPr>
        <p:spPr bwMode="auto">
          <a:xfrm>
            <a:off x="4567238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782" name="AutoShape 17"/>
          <p:cNvSpPr>
            <a:spLocks noChangeArrowheads="1"/>
          </p:cNvSpPr>
          <p:nvPr/>
        </p:nvSpPr>
        <p:spPr bwMode="auto">
          <a:xfrm>
            <a:off x="7910513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783" name="AutoShape 18"/>
          <p:cNvSpPr>
            <a:spLocks noChangeArrowheads="1"/>
          </p:cNvSpPr>
          <p:nvPr/>
        </p:nvSpPr>
        <p:spPr bwMode="auto">
          <a:xfrm>
            <a:off x="1111250" y="2668588"/>
            <a:ext cx="120650" cy="103187"/>
          </a:xfrm>
          <a:prstGeom prst="rightArrow">
            <a:avLst>
              <a:gd name="adj1" fmla="val 50000"/>
              <a:gd name="adj2" fmla="val 29231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4" name="AutoShape 19"/>
          <p:cNvSpPr>
            <a:spLocks noChangeArrowheads="1"/>
          </p:cNvSpPr>
          <p:nvPr/>
        </p:nvSpPr>
        <p:spPr bwMode="auto">
          <a:xfrm>
            <a:off x="2249488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5" name="AutoShape 20"/>
          <p:cNvSpPr>
            <a:spLocks noChangeArrowheads="1"/>
          </p:cNvSpPr>
          <p:nvPr/>
        </p:nvSpPr>
        <p:spPr bwMode="auto">
          <a:xfrm>
            <a:off x="3402013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6" name="AutoShape 21"/>
          <p:cNvSpPr>
            <a:spLocks noChangeArrowheads="1"/>
          </p:cNvSpPr>
          <p:nvPr/>
        </p:nvSpPr>
        <p:spPr bwMode="auto">
          <a:xfrm>
            <a:off x="4522788" y="2668588"/>
            <a:ext cx="120650" cy="103187"/>
          </a:xfrm>
          <a:prstGeom prst="rightArrow">
            <a:avLst>
              <a:gd name="adj1" fmla="val 50000"/>
              <a:gd name="adj2" fmla="val 29231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7" name="AutoShape 22"/>
          <p:cNvSpPr>
            <a:spLocks noChangeArrowheads="1"/>
          </p:cNvSpPr>
          <p:nvPr/>
        </p:nvSpPr>
        <p:spPr bwMode="auto">
          <a:xfrm>
            <a:off x="6700838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8" name="AutoShape 23"/>
          <p:cNvSpPr>
            <a:spLocks noChangeArrowheads="1"/>
          </p:cNvSpPr>
          <p:nvPr/>
        </p:nvSpPr>
        <p:spPr bwMode="auto">
          <a:xfrm>
            <a:off x="5607050" y="2668588"/>
            <a:ext cx="122238" cy="103187"/>
          </a:xfrm>
          <a:prstGeom prst="rightArrow">
            <a:avLst>
              <a:gd name="adj1" fmla="val 50000"/>
              <a:gd name="adj2" fmla="val 29616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89" name="AutoShape 24"/>
          <p:cNvSpPr>
            <a:spLocks noChangeArrowheads="1"/>
          </p:cNvSpPr>
          <p:nvPr/>
        </p:nvSpPr>
        <p:spPr bwMode="auto">
          <a:xfrm>
            <a:off x="6764338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790" name="AutoShape 25"/>
          <p:cNvSpPr>
            <a:spLocks noChangeArrowheads="1"/>
          </p:cNvSpPr>
          <p:nvPr/>
        </p:nvSpPr>
        <p:spPr bwMode="auto">
          <a:xfrm>
            <a:off x="7812088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2791" name="Group 26"/>
          <p:cNvGrpSpPr>
            <a:grpSpLocks/>
          </p:cNvGrpSpPr>
          <p:nvPr/>
        </p:nvGrpSpPr>
        <p:grpSpPr bwMode="auto">
          <a:xfrm>
            <a:off x="-36513" y="3495675"/>
            <a:ext cx="2236788" cy="1881188"/>
            <a:chOff x="-23" y="2202"/>
            <a:chExt cx="1409" cy="1185"/>
          </a:xfrm>
        </p:grpSpPr>
        <p:sp>
          <p:nvSpPr>
            <p:cNvPr id="32808" name="AutoShape 27"/>
            <p:cNvSpPr>
              <a:spLocks noChangeArrowheads="1"/>
            </p:cNvSpPr>
            <p:nvPr/>
          </p:nvSpPr>
          <p:spPr bwMode="auto">
            <a:xfrm>
              <a:off x="-23" y="2639"/>
              <a:ext cx="810" cy="7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9" name="AutoShape 28"/>
            <p:cNvSpPr>
              <a:spLocks noChangeArrowheads="1"/>
            </p:cNvSpPr>
            <p:nvPr/>
          </p:nvSpPr>
          <p:spPr bwMode="auto">
            <a:xfrm>
              <a:off x="94" y="2604"/>
              <a:ext cx="583" cy="58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round/>
              <a:headEnd/>
              <a:tailEnd/>
            </a:ln>
            <a:scene3d>
              <a:camera prst="legacyPerspectiveFront"/>
              <a:lightRig rig="legacyFlat2" dir="t"/>
            </a:scene3d>
            <a:sp3d extrusionH="1254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lIns="0" tIns="0" rIns="0" bIns="0" anchor="ctr" anchorCtr="1">
              <a:flatTx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it-IT" sz="1400" b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Ascolto istruzione e vado alla locazione</a:t>
              </a:r>
            </a:p>
          </p:txBody>
        </p:sp>
        <p:sp>
          <p:nvSpPr>
            <p:cNvPr id="32810" name="Freeform 29"/>
            <p:cNvSpPr>
              <a:spLocks/>
            </p:cNvSpPr>
            <p:nvPr/>
          </p:nvSpPr>
          <p:spPr bwMode="auto">
            <a:xfrm>
              <a:off x="108" y="2202"/>
              <a:ext cx="1278" cy="6"/>
            </a:xfrm>
            <a:custGeom>
              <a:avLst/>
              <a:gdLst>
                <a:gd name="T0" fmla="*/ 0 w 1278"/>
                <a:gd name="T1" fmla="*/ 0 h 6"/>
                <a:gd name="T2" fmla="*/ 618 w 1278"/>
                <a:gd name="T3" fmla="*/ 6 h 6"/>
                <a:gd name="T4" fmla="*/ 1278 w 1278"/>
                <a:gd name="T5" fmla="*/ 0 h 6"/>
                <a:gd name="T6" fmla="*/ 0 60000 65536"/>
                <a:gd name="T7" fmla="*/ 0 60000 65536"/>
                <a:gd name="T8" fmla="*/ 0 60000 65536"/>
                <a:gd name="T9" fmla="*/ 0 w 1278"/>
                <a:gd name="T10" fmla="*/ 0 h 6"/>
                <a:gd name="T11" fmla="*/ 1278 w 127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8" h="6">
                  <a:moveTo>
                    <a:pt x="0" y="0"/>
                  </a:moveTo>
                  <a:lnTo>
                    <a:pt x="618" y="6"/>
                  </a:lnTo>
                  <a:lnTo>
                    <a:pt x="12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cxnSp>
          <p:nvCxnSpPr>
            <p:cNvPr id="32811" name="AutoShape 30"/>
            <p:cNvCxnSpPr>
              <a:cxnSpLocks noChangeShapeType="1"/>
              <a:stCxn id="32809" idx="0"/>
              <a:endCxn id="32810" idx="1"/>
            </p:cNvCxnSpPr>
            <p:nvPr/>
          </p:nvCxnSpPr>
          <p:spPr bwMode="auto">
            <a:xfrm rot="-5400000">
              <a:off x="358" y="2236"/>
              <a:ext cx="396" cy="340"/>
            </a:xfrm>
            <a:prstGeom prst="bentConnector4">
              <a:avLst>
                <a:gd name="adj1" fmla="val 50000"/>
                <a:gd name="adj2" fmla="val 10352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grpSp>
        <p:nvGrpSpPr>
          <p:cNvPr id="32792" name="Group 31"/>
          <p:cNvGrpSpPr>
            <a:grpSpLocks/>
          </p:cNvGrpSpPr>
          <p:nvPr/>
        </p:nvGrpSpPr>
        <p:grpSpPr bwMode="auto">
          <a:xfrm>
            <a:off x="1119188" y="3495675"/>
            <a:ext cx="5548312" cy="1881188"/>
            <a:chOff x="705" y="2202"/>
            <a:chExt cx="3495" cy="1185"/>
          </a:xfrm>
        </p:grpSpPr>
        <p:sp>
          <p:nvSpPr>
            <p:cNvPr id="32804" name="AutoShape 32"/>
            <p:cNvSpPr>
              <a:spLocks noChangeArrowheads="1"/>
            </p:cNvSpPr>
            <p:nvPr/>
          </p:nvSpPr>
          <p:spPr bwMode="auto">
            <a:xfrm>
              <a:off x="705" y="2639"/>
              <a:ext cx="810" cy="7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05" name="AutoShape 33"/>
            <p:cNvSpPr>
              <a:spLocks noChangeArrowheads="1"/>
            </p:cNvSpPr>
            <p:nvPr/>
          </p:nvSpPr>
          <p:spPr bwMode="auto">
            <a:xfrm>
              <a:off x="822" y="2604"/>
              <a:ext cx="583" cy="583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round/>
              <a:headEnd/>
              <a:tailEnd/>
            </a:ln>
            <a:scene3d>
              <a:camera prst="legacyPerspectiveFront"/>
              <a:lightRig rig="legacyFlat2" dir="t"/>
            </a:scene3d>
            <a:sp3d extrusionH="1254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lIns="0" tIns="0" rIns="0" bIns="0" anchor="ctr" anchorCtr="1">
              <a:flatTx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it-IT" sz="1200" b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Pronuncio il check digit, ascolto istruzioni e prelevo</a:t>
              </a:r>
            </a:p>
          </p:txBody>
        </p:sp>
        <p:cxnSp>
          <p:nvCxnSpPr>
            <p:cNvPr id="32806" name="AutoShape 34"/>
            <p:cNvCxnSpPr>
              <a:cxnSpLocks noChangeShapeType="1"/>
              <a:stCxn id="32807" idx="1"/>
              <a:endCxn id="32805" idx="0"/>
            </p:cNvCxnSpPr>
            <p:nvPr/>
          </p:nvCxnSpPr>
          <p:spPr bwMode="auto">
            <a:xfrm flipH="1">
              <a:off x="1114" y="2202"/>
              <a:ext cx="1760" cy="402"/>
            </a:xfrm>
            <a:prstGeom prst="bentConnector4">
              <a:avLst>
                <a:gd name="adj1" fmla="val 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2807" name="Freeform 35"/>
            <p:cNvSpPr>
              <a:spLocks/>
            </p:cNvSpPr>
            <p:nvPr/>
          </p:nvSpPr>
          <p:spPr bwMode="auto">
            <a:xfrm>
              <a:off x="1542" y="2202"/>
              <a:ext cx="2658" cy="1"/>
            </a:xfrm>
            <a:custGeom>
              <a:avLst/>
              <a:gdLst>
                <a:gd name="T0" fmla="*/ 0 w 2658"/>
                <a:gd name="T1" fmla="*/ 0 h 1"/>
                <a:gd name="T2" fmla="*/ 1332 w 2658"/>
                <a:gd name="T3" fmla="*/ 0 h 1"/>
                <a:gd name="T4" fmla="*/ 2658 w 2658"/>
                <a:gd name="T5" fmla="*/ 0 h 1"/>
                <a:gd name="T6" fmla="*/ 0 60000 65536"/>
                <a:gd name="T7" fmla="*/ 0 60000 65536"/>
                <a:gd name="T8" fmla="*/ 0 60000 65536"/>
                <a:gd name="T9" fmla="*/ 0 w 2658"/>
                <a:gd name="T10" fmla="*/ 0 h 1"/>
                <a:gd name="T11" fmla="*/ 2658 w 265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58" h="1">
                  <a:moveTo>
                    <a:pt x="0" y="0"/>
                  </a:moveTo>
                  <a:lnTo>
                    <a:pt x="1332" y="0"/>
                  </a:lnTo>
                  <a:lnTo>
                    <a:pt x="265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793" name="Text Box 36"/>
          <p:cNvSpPr txBox="1">
            <a:spLocks noChangeArrowheads="1"/>
          </p:cNvSpPr>
          <p:nvPr/>
        </p:nvSpPr>
        <p:spPr bwMode="auto">
          <a:xfrm>
            <a:off x="76200" y="1831975"/>
            <a:ext cx="5208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2"/>
                </a:solidFill>
                <a:cs typeface="Arial" charset="0"/>
              </a:rPr>
              <a:t>Processo tipico per la preparazione degli ordini con terminali RF</a:t>
            </a:r>
          </a:p>
        </p:txBody>
      </p:sp>
      <p:sp>
        <p:nvSpPr>
          <p:cNvPr id="32794" name="Rectangle 37"/>
          <p:cNvSpPr>
            <a:spLocks noGrp="1" noChangeArrowheads="1"/>
          </p:cNvSpPr>
          <p:nvPr>
            <p:ph type="title"/>
          </p:nvPr>
        </p:nvSpPr>
        <p:spPr>
          <a:xfrm>
            <a:off x="2586038" y="166688"/>
            <a:ext cx="6224587" cy="7302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it-IT" sz="2400" smtClean="0"/>
              <a:t>Voice-Directed Distribution</a:t>
            </a:r>
            <a:br>
              <a:rPr lang="it-IT" sz="2400" smtClean="0"/>
            </a:br>
            <a:r>
              <a:rPr lang="it-IT" sz="2400" smtClean="0"/>
              <a:t>vs. Terminali RF</a:t>
            </a:r>
          </a:p>
        </p:txBody>
      </p:sp>
      <p:sp>
        <p:nvSpPr>
          <p:cNvPr id="32795" name="AutoShape 39"/>
          <p:cNvSpPr>
            <a:spLocks noChangeArrowheads="1"/>
          </p:cNvSpPr>
          <p:nvPr/>
        </p:nvSpPr>
        <p:spPr bwMode="auto">
          <a:xfrm>
            <a:off x="177800" y="2246313"/>
            <a:ext cx="900113" cy="9001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Leggo prossima locazione</a:t>
            </a:r>
          </a:p>
        </p:txBody>
      </p:sp>
      <p:sp>
        <p:nvSpPr>
          <p:cNvPr id="32796" name="AutoShape 40"/>
          <p:cNvSpPr>
            <a:spLocks noChangeArrowheads="1"/>
          </p:cNvSpPr>
          <p:nvPr/>
        </p:nvSpPr>
        <p:spPr bwMode="auto">
          <a:xfrm>
            <a:off x="1306513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Vado alla locazione</a:t>
            </a:r>
          </a:p>
        </p:txBody>
      </p:sp>
      <p:sp>
        <p:nvSpPr>
          <p:cNvPr id="32797" name="AutoShape 41"/>
          <p:cNvSpPr>
            <a:spLocks noChangeArrowheads="1"/>
          </p:cNvSpPr>
          <p:nvPr/>
        </p:nvSpPr>
        <p:spPr bwMode="auto">
          <a:xfrm>
            <a:off x="2446338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Scansione barcode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locazione</a:t>
            </a:r>
          </a:p>
        </p:txBody>
      </p:sp>
      <p:sp>
        <p:nvSpPr>
          <p:cNvPr id="32798" name="AutoShape 42"/>
          <p:cNvSpPr>
            <a:spLocks noChangeArrowheads="1"/>
          </p:cNvSpPr>
          <p:nvPr/>
        </p:nvSpPr>
        <p:spPr bwMode="auto">
          <a:xfrm>
            <a:off x="3576638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Leggo quantità dallo schermo</a:t>
            </a:r>
          </a:p>
        </p:txBody>
      </p:sp>
      <p:sp>
        <p:nvSpPr>
          <p:cNvPr id="32799" name="AutoShape 43"/>
          <p:cNvSpPr>
            <a:spLocks noChangeArrowheads="1"/>
          </p:cNvSpPr>
          <p:nvPr/>
        </p:nvSpPr>
        <p:spPr bwMode="auto">
          <a:xfrm>
            <a:off x="4679950" y="2246313"/>
            <a:ext cx="900113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Libero le mani: ripongo il terminale</a:t>
            </a:r>
          </a:p>
        </p:txBody>
      </p:sp>
      <p:sp>
        <p:nvSpPr>
          <p:cNvPr id="32800" name="AutoShape 44"/>
          <p:cNvSpPr>
            <a:spLocks noChangeArrowheads="1"/>
          </p:cNvSpPr>
          <p:nvPr/>
        </p:nvSpPr>
        <p:spPr bwMode="auto">
          <a:xfrm>
            <a:off x="8005763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rgbClr val="00358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rgbClr val="00358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Leggo prossima locazione</a:t>
            </a:r>
          </a:p>
        </p:txBody>
      </p:sp>
      <p:sp>
        <p:nvSpPr>
          <p:cNvPr id="32801" name="AutoShape 45"/>
          <p:cNvSpPr>
            <a:spLocks noChangeArrowheads="1"/>
          </p:cNvSpPr>
          <p:nvPr/>
        </p:nvSpPr>
        <p:spPr bwMode="auto">
          <a:xfrm>
            <a:off x="5765800" y="2246313"/>
            <a:ext cx="900113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Prelevo</a:t>
            </a:r>
          </a:p>
        </p:txBody>
      </p:sp>
      <p:sp>
        <p:nvSpPr>
          <p:cNvPr id="32802" name="AutoShape 46"/>
          <p:cNvSpPr>
            <a:spLocks noChangeArrowheads="1"/>
          </p:cNvSpPr>
          <p:nvPr/>
        </p:nvSpPr>
        <p:spPr bwMode="auto">
          <a:xfrm>
            <a:off x="6859588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rgbClr val="00358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rgbClr val="00358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Prendo il terminale</a:t>
            </a:r>
          </a:p>
        </p:txBody>
      </p:sp>
      <p:sp>
        <p:nvSpPr>
          <p:cNvPr id="32803" name="Text Box 47"/>
          <p:cNvSpPr txBox="1">
            <a:spLocks noChangeArrowheads="1"/>
          </p:cNvSpPr>
          <p:nvPr/>
        </p:nvSpPr>
        <p:spPr bwMode="auto">
          <a:xfrm>
            <a:off x="95250" y="5316538"/>
            <a:ext cx="4629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2"/>
                </a:solidFill>
                <a:cs typeface="Arial" charset="0"/>
              </a:rPr>
              <a:t>Preparazione degli ordini con Voice-Directed 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1136650" y="4579938"/>
            <a:ext cx="128588" cy="109537"/>
          </a:xfrm>
          <a:prstGeom prst="rightArrow">
            <a:avLst>
              <a:gd name="adj1" fmla="val 50000"/>
              <a:gd name="adj2" fmla="val 29348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2274888" y="4579938"/>
            <a:ext cx="128587" cy="109537"/>
          </a:xfrm>
          <a:prstGeom prst="rightArrow">
            <a:avLst>
              <a:gd name="adj1" fmla="val 50000"/>
              <a:gd name="adj2" fmla="val 29348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2239963" y="4189413"/>
            <a:ext cx="1285875" cy="1187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798" name="AutoShape 5"/>
          <p:cNvSpPr>
            <a:spLocks noChangeArrowheads="1"/>
          </p:cNvSpPr>
          <p:nvPr/>
        </p:nvSpPr>
        <p:spPr bwMode="auto">
          <a:xfrm>
            <a:off x="2425700" y="4133850"/>
            <a:ext cx="925513" cy="925513"/>
          </a:xfrm>
          <a:prstGeom prst="roundRect">
            <a:avLst>
              <a:gd name="adj" fmla="val 16667"/>
            </a:avLst>
          </a:prstGeom>
          <a:solidFill>
            <a:srgbClr val="00358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rgbClr val="00358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Ascolto istruzione e vado alla locazione</a:t>
            </a:r>
          </a:p>
        </p:txBody>
      </p:sp>
      <p:cxnSp>
        <p:nvCxnSpPr>
          <p:cNvPr id="33799" name="AutoShape 6"/>
          <p:cNvCxnSpPr>
            <a:cxnSpLocks noChangeShapeType="1"/>
            <a:stCxn id="33800" idx="1"/>
            <a:endCxn id="33798" idx="0"/>
          </p:cNvCxnSpPr>
          <p:nvPr/>
        </p:nvCxnSpPr>
        <p:spPr bwMode="auto">
          <a:xfrm flipH="1">
            <a:off x="2889250" y="3505200"/>
            <a:ext cx="5016500" cy="628650"/>
          </a:xfrm>
          <a:prstGeom prst="bentConnector4">
            <a:avLst>
              <a:gd name="adj1" fmla="val -194"/>
              <a:gd name="adj2" fmla="val 833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3800" name="Freeform 7"/>
          <p:cNvSpPr>
            <a:spLocks/>
          </p:cNvSpPr>
          <p:nvPr/>
        </p:nvSpPr>
        <p:spPr bwMode="auto">
          <a:xfrm>
            <a:off x="6858000" y="3495675"/>
            <a:ext cx="2047875" cy="9525"/>
          </a:xfrm>
          <a:custGeom>
            <a:avLst/>
            <a:gdLst>
              <a:gd name="T0" fmla="*/ 0 w 1290"/>
              <a:gd name="T1" fmla="*/ 0 h 6"/>
              <a:gd name="T2" fmla="*/ 660 w 1290"/>
              <a:gd name="T3" fmla="*/ 6 h 6"/>
              <a:gd name="T4" fmla="*/ 1290 w 1290"/>
              <a:gd name="T5" fmla="*/ 0 h 6"/>
              <a:gd name="T6" fmla="*/ 0 60000 65536"/>
              <a:gd name="T7" fmla="*/ 0 60000 65536"/>
              <a:gd name="T8" fmla="*/ 0 60000 65536"/>
              <a:gd name="T9" fmla="*/ 0 w 1290"/>
              <a:gd name="T10" fmla="*/ 0 h 6"/>
              <a:gd name="T11" fmla="*/ 1290 w 129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6">
                <a:moveTo>
                  <a:pt x="0" y="0"/>
                </a:moveTo>
                <a:lnTo>
                  <a:pt x="660" y="6"/>
                </a:lnTo>
                <a:lnTo>
                  <a:pt x="129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36550" y="5754688"/>
            <a:ext cx="155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2"/>
                </a:solidFill>
                <a:cs typeface="Arial" charset="0"/>
              </a:rPr>
              <a:t>Tempo impiegato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556250" y="2298700"/>
            <a:ext cx="1252538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1588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1116013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177800" y="2246313"/>
            <a:ext cx="900113" cy="9001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Leggo prossima locazione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1306513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Vado alla locazione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2257425" y="2298700"/>
            <a:ext cx="1250950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2446338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Scansione barcode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locazione</a:t>
            </a: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3362325" y="2298700"/>
            <a:ext cx="1250950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3576638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Leggo quantità dallo schermo</a:t>
            </a: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4452938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4679950" y="2246313"/>
            <a:ext cx="900113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Libero le mani: ripongo il terminale</a:t>
            </a: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7910513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8005763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rgbClr val="00358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rgbClr val="00358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Leggo prossima locazione</a:t>
            </a: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1111250" y="2668588"/>
            <a:ext cx="120650" cy="103187"/>
          </a:xfrm>
          <a:prstGeom prst="rightArrow">
            <a:avLst>
              <a:gd name="adj1" fmla="val 50000"/>
              <a:gd name="adj2" fmla="val 29231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2249488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3402013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8" name="AutoShape 26"/>
          <p:cNvSpPr>
            <a:spLocks noChangeArrowheads="1"/>
          </p:cNvSpPr>
          <p:nvPr/>
        </p:nvSpPr>
        <p:spPr bwMode="auto">
          <a:xfrm>
            <a:off x="4522788" y="2668588"/>
            <a:ext cx="120650" cy="103187"/>
          </a:xfrm>
          <a:prstGeom prst="rightArrow">
            <a:avLst>
              <a:gd name="adj1" fmla="val 50000"/>
              <a:gd name="adj2" fmla="val 29231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19" name="AutoShape 27"/>
          <p:cNvSpPr>
            <a:spLocks noChangeArrowheads="1"/>
          </p:cNvSpPr>
          <p:nvPr/>
        </p:nvSpPr>
        <p:spPr bwMode="auto">
          <a:xfrm>
            <a:off x="6700838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5765800" y="2246313"/>
            <a:ext cx="900113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Prelevo</a:t>
            </a:r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5607050" y="2668588"/>
            <a:ext cx="122238" cy="103187"/>
          </a:xfrm>
          <a:prstGeom prst="rightArrow">
            <a:avLst>
              <a:gd name="adj1" fmla="val 50000"/>
              <a:gd name="adj2" fmla="val 29616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2" name="AutoShape 30"/>
          <p:cNvSpPr>
            <a:spLocks noChangeArrowheads="1"/>
          </p:cNvSpPr>
          <p:nvPr/>
        </p:nvSpPr>
        <p:spPr bwMode="auto">
          <a:xfrm>
            <a:off x="6764338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23" name="AutoShape 31"/>
          <p:cNvSpPr>
            <a:spLocks noChangeArrowheads="1"/>
          </p:cNvSpPr>
          <p:nvPr/>
        </p:nvSpPr>
        <p:spPr bwMode="auto">
          <a:xfrm>
            <a:off x="6859588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rgbClr val="00358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rgbClr val="00358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Prendo il terminale</a:t>
            </a:r>
          </a:p>
        </p:txBody>
      </p:sp>
      <p:sp>
        <p:nvSpPr>
          <p:cNvPr id="33824" name="AutoShape 32"/>
          <p:cNvSpPr>
            <a:spLocks noChangeArrowheads="1"/>
          </p:cNvSpPr>
          <p:nvPr/>
        </p:nvSpPr>
        <p:spPr bwMode="auto">
          <a:xfrm>
            <a:off x="7812088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5" name="AutoShape 33"/>
          <p:cNvSpPr>
            <a:spLocks noChangeArrowheads="1"/>
          </p:cNvSpPr>
          <p:nvPr/>
        </p:nvSpPr>
        <p:spPr bwMode="auto">
          <a:xfrm>
            <a:off x="-36513" y="4189413"/>
            <a:ext cx="1285876" cy="1187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26" name="AutoShape 34"/>
          <p:cNvSpPr>
            <a:spLocks noChangeArrowheads="1"/>
          </p:cNvSpPr>
          <p:nvPr/>
        </p:nvSpPr>
        <p:spPr bwMode="auto">
          <a:xfrm>
            <a:off x="149225" y="4133850"/>
            <a:ext cx="925513" cy="9255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Ascolto istruzione e vado alla locazione</a:t>
            </a:r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171450" y="3495675"/>
            <a:ext cx="2028825" cy="9525"/>
          </a:xfrm>
          <a:custGeom>
            <a:avLst/>
            <a:gdLst>
              <a:gd name="T0" fmla="*/ 0 w 1278"/>
              <a:gd name="T1" fmla="*/ 0 h 6"/>
              <a:gd name="T2" fmla="*/ 618 w 1278"/>
              <a:gd name="T3" fmla="*/ 6 h 6"/>
              <a:gd name="T4" fmla="*/ 1278 w 1278"/>
              <a:gd name="T5" fmla="*/ 0 h 6"/>
              <a:gd name="T6" fmla="*/ 0 60000 65536"/>
              <a:gd name="T7" fmla="*/ 0 60000 65536"/>
              <a:gd name="T8" fmla="*/ 0 60000 65536"/>
              <a:gd name="T9" fmla="*/ 0 w 1278"/>
              <a:gd name="T10" fmla="*/ 0 h 6"/>
              <a:gd name="T11" fmla="*/ 1278 w 127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8" h="6">
                <a:moveTo>
                  <a:pt x="0" y="0"/>
                </a:moveTo>
                <a:lnTo>
                  <a:pt x="618" y="6"/>
                </a:lnTo>
                <a:lnTo>
                  <a:pt x="12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33828" name="AutoShape 36"/>
          <p:cNvCxnSpPr>
            <a:cxnSpLocks noChangeShapeType="1"/>
            <a:stCxn id="33826" idx="0"/>
            <a:endCxn id="33827" idx="1"/>
          </p:cNvCxnSpPr>
          <p:nvPr/>
        </p:nvCxnSpPr>
        <p:spPr bwMode="auto">
          <a:xfrm rot="-5400000">
            <a:off x="568325" y="3549650"/>
            <a:ext cx="628650" cy="539750"/>
          </a:xfrm>
          <a:prstGeom prst="bentConnector4">
            <a:avLst>
              <a:gd name="adj1" fmla="val 50000"/>
              <a:gd name="adj2" fmla="val 1035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1119188" y="4189413"/>
            <a:ext cx="1285875" cy="1187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30" name="AutoShape 38"/>
          <p:cNvSpPr>
            <a:spLocks noChangeArrowheads="1"/>
          </p:cNvSpPr>
          <p:nvPr/>
        </p:nvSpPr>
        <p:spPr bwMode="auto">
          <a:xfrm>
            <a:off x="1304925" y="4133850"/>
            <a:ext cx="925513" cy="92551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sz="12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Pronuncio il check digit, ascolto istruzioni e prelevo</a:t>
            </a:r>
          </a:p>
        </p:txBody>
      </p:sp>
      <p:cxnSp>
        <p:nvCxnSpPr>
          <p:cNvPr id="33831" name="AutoShape 39"/>
          <p:cNvCxnSpPr>
            <a:cxnSpLocks noChangeShapeType="1"/>
            <a:stCxn id="33832" idx="1"/>
            <a:endCxn id="33830" idx="0"/>
          </p:cNvCxnSpPr>
          <p:nvPr/>
        </p:nvCxnSpPr>
        <p:spPr bwMode="auto">
          <a:xfrm flipH="1">
            <a:off x="1768475" y="3495675"/>
            <a:ext cx="2794000" cy="638175"/>
          </a:xfrm>
          <a:prstGeom prst="bentConnector4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3832" name="Freeform 40"/>
          <p:cNvSpPr>
            <a:spLocks/>
          </p:cNvSpPr>
          <p:nvPr/>
        </p:nvSpPr>
        <p:spPr bwMode="auto">
          <a:xfrm>
            <a:off x="2447925" y="3495675"/>
            <a:ext cx="4219575" cy="1588"/>
          </a:xfrm>
          <a:custGeom>
            <a:avLst/>
            <a:gdLst>
              <a:gd name="T0" fmla="*/ 0 w 2658"/>
              <a:gd name="T1" fmla="*/ 0 h 1"/>
              <a:gd name="T2" fmla="*/ 1332 w 2658"/>
              <a:gd name="T3" fmla="*/ 0 h 1"/>
              <a:gd name="T4" fmla="*/ 2658 w 2658"/>
              <a:gd name="T5" fmla="*/ 0 h 1"/>
              <a:gd name="T6" fmla="*/ 0 60000 65536"/>
              <a:gd name="T7" fmla="*/ 0 60000 65536"/>
              <a:gd name="T8" fmla="*/ 0 60000 65536"/>
              <a:gd name="T9" fmla="*/ 0 w 2658"/>
              <a:gd name="T10" fmla="*/ 0 h 1"/>
              <a:gd name="T11" fmla="*/ 2658 w 265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58" h="1">
                <a:moveTo>
                  <a:pt x="0" y="0"/>
                </a:moveTo>
                <a:lnTo>
                  <a:pt x="1332" y="0"/>
                </a:lnTo>
                <a:lnTo>
                  <a:pt x="265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76200" y="1831975"/>
            <a:ext cx="5208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2"/>
                </a:solidFill>
                <a:cs typeface="Arial" charset="0"/>
              </a:rPr>
              <a:t>Processo tipico per la preparazione degli ordini con terminali RF</a:t>
            </a:r>
          </a:p>
        </p:txBody>
      </p:sp>
      <p:sp>
        <p:nvSpPr>
          <p:cNvPr id="33834" name="Text Box 43"/>
          <p:cNvSpPr txBox="1">
            <a:spLocks noChangeArrowheads="1"/>
          </p:cNvSpPr>
          <p:nvPr/>
        </p:nvSpPr>
        <p:spPr bwMode="auto">
          <a:xfrm>
            <a:off x="279400" y="3182938"/>
            <a:ext cx="639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STOP</a:t>
            </a:r>
          </a:p>
        </p:txBody>
      </p:sp>
      <p:sp>
        <p:nvSpPr>
          <p:cNvPr id="33835" name="Text Box 44"/>
          <p:cNvSpPr txBox="1">
            <a:spLocks noChangeArrowheads="1"/>
          </p:cNvSpPr>
          <p:nvPr/>
        </p:nvSpPr>
        <p:spPr bwMode="auto">
          <a:xfrm>
            <a:off x="1528763" y="3182938"/>
            <a:ext cx="4381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GO</a:t>
            </a:r>
          </a:p>
        </p:txBody>
      </p:sp>
      <p:sp>
        <p:nvSpPr>
          <p:cNvPr id="33836" name="Text Box 45"/>
          <p:cNvSpPr txBox="1">
            <a:spLocks noChangeArrowheads="1"/>
          </p:cNvSpPr>
          <p:nvPr/>
        </p:nvSpPr>
        <p:spPr bwMode="auto">
          <a:xfrm>
            <a:off x="6005513" y="3182938"/>
            <a:ext cx="4381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GO</a:t>
            </a:r>
          </a:p>
        </p:txBody>
      </p:sp>
      <p:sp>
        <p:nvSpPr>
          <p:cNvPr id="33837" name="Text Box 46"/>
          <p:cNvSpPr txBox="1">
            <a:spLocks noChangeArrowheads="1"/>
          </p:cNvSpPr>
          <p:nvPr/>
        </p:nvSpPr>
        <p:spPr bwMode="auto">
          <a:xfrm>
            <a:off x="2555875" y="3182938"/>
            <a:ext cx="639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STOP</a:t>
            </a:r>
          </a:p>
        </p:txBody>
      </p:sp>
      <p:sp>
        <p:nvSpPr>
          <p:cNvPr id="33838" name="Text Box 47"/>
          <p:cNvSpPr txBox="1">
            <a:spLocks noChangeArrowheads="1"/>
          </p:cNvSpPr>
          <p:nvPr/>
        </p:nvSpPr>
        <p:spPr bwMode="auto">
          <a:xfrm>
            <a:off x="3708400" y="3182938"/>
            <a:ext cx="639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STOP</a:t>
            </a:r>
          </a:p>
        </p:txBody>
      </p:sp>
      <p:sp>
        <p:nvSpPr>
          <p:cNvPr id="33839" name="Text Box 48"/>
          <p:cNvSpPr txBox="1">
            <a:spLocks noChangeArrowheads="1"/>
          </p:cNvSpPr>
          <p:nvPr/>
        </p:nvSpPr>
        <p:spPr bwMode="auto">
          <a:xfrm>
            <a:off x="4787900" y="3182938"/>
            <a:ext cx="639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STOP</a:t>
            </a:r>
          </a:p>
        </p:txBody>
      </p:sp>
      <p:sp>
        <p:nvSpPr>
          <p:cNvPr id="33840" name="Text Box 49"/>
          <p:cNvSpPr txBox="1">
            <a:spLocks noChangeArrowheads="1"/>
          </p:cNvSpPr>
          <p:nvPr/>
        </p:nvSpPr>
        <p:spPr bwMode="auto">
          <a:xfrm>
            <a:off x="6948488" y="3182938"/>
            <a:ext cx="6397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STOP</a:t>
            </a:r>
          </a:p>
        </p:txBody>
      </p:sp>
      <p:sp>
        <p:nvSpPr>
          <p:cNvPr id="33841" name="Text Box 50"/>
          <p:cNvSpPr txBox="1">
            <a:spLocks noChangeArrowheads="1"/>
          </p:cNvSpPr>
          <p:nvPr/>
        </p:nvSpPr>
        <p:spPr bwMode="auto">
          <a:xfrm>
            <a:off x="8172450" y="3182938"/>
            <a:ext cx="639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STOP</a:t>
            </a:r>
          </a:p>
        </p:txBody>
      </p:sp>
      <p:sp>
        <p:nvSpPr>
          <p:cNvPr id="250931" name="Rectangle 51"/>
          <p:cNvSpPr>
            <a:spLocks noChangeArrowheads="1"/>
          </p:cNvSpPr>
          <p:nvPr/>
        </p:nvSpPr>
        <p:spPr bwMode="auto">
          <a:xfrm>
            <a:off x="606425" y="1244600"/>
            <a:ext cx="7477125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defRPr/>
            </a:pPr>
            <a:r>
              <a:rPr lang="en-US" sz="2400" i="1">
                <a:solidFill>
                  <a:srgbClr val="CC0033"/>
                </a:solidFill>
                <a:latin typeface="Trebuchet MS" pitchFamily="34" charset="0"/>
              </a:rPr>
              <a:t>Incremento del 10 – 50% in Produttività</a:t>
            </a:r>
            <a:endParaRPr lang="it-IT" sz="2400" i="1">
              <a:solidFill>
                <a:srgbClr val="CC0033"/>
              </a:solidFill>
              <a:latin typeface="Trebuchet MS" pitchFamily="34" charset="0"/>
            </a:endParaRPr>
          </a:p>
        </p:txBody>
      </p:sp>
      <p:sp>
        <p:nvSpPr>
          <p:cNvPr id="33843" name="Rectangle 54"/>
          <p:cNvSpPr>
            <a:spLocks noGrp="1" noChangeArrowheads="1"/>
          </p:cNvSpPr>
          <p:nvPr>
            <p:ph type="title"/>
          </p:nvPr>
        </p:nvSpPr>
        <p:spPr>
          <a:xfrm>
            <a:off x="2586038" y="166688"/>
            <a:ext cx="6224587" cy="7302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it-IT" sz="2400" smtClean="0"/>
              <a:t>Voice-Directed Distribution</a:t>
            </a:r>
            <a:br>
              <a:rPr lang="it-IT" sz="2400" smtClean="0"/>
            </a:br>
            <a:r>
              <a:rPr lang="it-IT" sz="2400" smtClean="0"/>
              <a:t>vs. Terminali RF</a:t>
            </a:r>
          </a:p>
        </p:txBody>
      </p:sp>
      <p:sp>
        <p:nvSpPr>
          <p:cNvPr id="33844" name="Line 55"/>
          <p:cNvSpPr>
            <a:spLocks noChangeShapeType="1"/>
          </p:cNvSpPr>
          <p:nvPr/>
        </p:nvSpPr>
        <p:spPr bwMode="auto">
          <a:xfrm>
            <a:off x="161925" y="5772150"/>
            <a:ext cx="8677275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3845" name="Text Box 56"/>
          <p:cNvSpPr txBox="1">
            <a:spLocks noChangeArrowheads="1"/>
          </p:cNvSpPr>
          <p:nvPr/>
        </p:nvSpPr>
        <p:spPr bwMode="auto">
          <a:xfrm>
            <a:off x="95250" y="5316538"/>
            <a:ext cx="4629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2"/>
                </a:solidFill>
                <a:cs typeface="Arial" charset="0"/>
              </a:rPr>
              <a:t>Preparazione degli ordini con Voice-Directed Distribution</a:t>
            </a:r>
          </a:p>
        </p:txBody>
      </p:sp>
      <p:sp>
        <p:nvSpPr>
          <p:cNvPr id="33846" name="Text Box 57"/>
          <p:cNvSpPr txBox="1">
            <a:spLocks noChangeArrowheads="1"/>
          </p:cNvSpPr>
          <p:nvPr/>
        </p:nvSpPr>
        <p:spPr bwMode="auto">
          <a:xfrm>
            <a:off x="1528763" y="5029200"/>
            <a:ext cx="438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GO</a:t>
            </a:r>
          </a:p>
        </p:txBody>
      </p:sp>
      <p:sp>
        <p:nvSpPr>
          <p:cNvPr id="33847" name="Text Box 58"/>
          <p:cNvSpPr txBox="1">
            <a:spLocks noChangeArrowheads="1"/>
          </p:cNvSpPr>
          <p:nvPr/>
        </p:nvSpPr>
        <p:spPr bwMode="auto">
          <a:xfrm>
            <a:off x="381000" y="5029200"/>
            <a:ext cx="438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GO</a:t>
            </a:r>
          </a:p>
        </p:txBody>
      </p:sp>
      <p:sp>
        <p:nvSpPr>
          <p:cNvPr id="33848" name="Text Box 59"/>
          <p:cNvSpPr txBox="1">
            <a:spLocks noChangeArrowheads="1"/>
          </p:cNvSpPr>
          <p:nvPr/>
        </p:nvSpPr>
        <p:spPr bwMode="auto">
          <a:xfrm>
            <a:off x="2667000" y="5029200"/>
            <a:ext cx="438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1136650" y="4579938"/>
            <a:ext cx="128588" cy="109537"/>
          </a:xfrm>
          <a:prstGeom prst="rightArrow">
            <a:avLst>
              <a:gd name="adj1" fmla="val 50000"/>
              <a:gd name="adj2" fmla="val 29348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2274888" y="4579938"/>
            <a:ext cx="128587" cy="109537"/>
          </a:xfrm>
          <a:prstGeom prst="rightArrow">
            <a:avLst>
              <a:gd name="adj1" fmla="val 50000"/>
              <a:gd name="adj2" fmla="val 29348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2239963" y="4189413"/>
            <a:ext cx="1285875" cy="1187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2425700" y="4133850"/>
            <a:ext cx="925513" cy="925513"/>
          </a:xfrm>
          <a:prstGeom prst="roundRect">
            <a:avLst>
              <a:gd name="adj" fmla="val 16667"/>
            </a:avLst>
          </a:prstGeom>
          <a:solidFill>
            <a:srgbClr val="00358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rgbClr val="00358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Ascolto istruzione e vado alla locazione</a:t>
            </a:r>
          </a:p>
        </p:txBody>
      </p:sp>
      <p:cxnSp>
        <p:nvCxnSpPr>
          <p:cNvPr id="34823" name="AutoShape 6"/>
          <p:cNvCxnSpPr>
            <a:cxnSpLocks noChangeShapeType="1"/>
            <a:stCxn id="34824" idx="1"/>
            <a:endCxn id="34822" idx="0"/>
          </p:cNvCxnSpPr>
          <p:nvPr/>
        </p:nvCxnSpPr>
        <p:spPr bwMode="auto">
          <a:xfrm flipH="1">
            <a:off x="2889250" y="3505200"/>
            <a:ext cx="5016500" cy="628650"/>
          </a:xfrm>
          <a:prstGeom prst="bentConnector4">
            <a:avLst>
              <a:gd name="adj1" fmla="val -194"/>
              <a:gd name="adj2" fmla="val 833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4824" name="Freeform 7"/>
          <p:cNvSpPr>
            <a:spLocks/>
          </p:cNvSpPr>
          <p:nvPr/>
        </p:nvSpPr>
        <p:spPr bwMode="auto">
          <a:xfrm>
            <a:off x="6858000" y="3495675"/>
            <a:ext cx="2047875" cy="9525"/>
          </a:xfrm>
          <a:custGeom>
            <a:avLst/>
            <a:gdLst>
              <a:gd name="T0" fmla="*/ 0 w 1290"/>
              <a:gd name="T1" fmla="*/ 0 h 6"/>
              <a:gd name="T2" fmla="*/ 660 w 1290"/>
              <a:gd name="T3" fmla="*/ 6 h 6"/>
              <a:gd name="T4" fmla="*/ 1290 w 1290"/>
              <a:gd name="T5" fmla="*/ 0 h 6"/>
              <a:gd name="T6" fmla="*/ 0 60000 65536"/>
              <a:gd name="T7" fmla="*/ 0 60000 65536"/>
              <a:gd name="T8" fmla="*/ 0 60000 65536"/>
              <a:gd name="T9" fmla="*/ 0 w 1290"/>
              <a:gd name="T10" fmla="*/ 0 h 6"/>
              <a:gd name="T11" fmla="*/ 1290 w 1290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6">
                <a:moveTo>
                  <a:pt x="0" y="0"/>
                </a:moveTo>
                <a:lnTo>
                  <a:pt x="660" y="6"/>
                </a:lnTo>
                <a:lnTo>
                  <a:pt x="129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36550" y="5754688"/>
            <a:ext cx="15525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2"/>
                </a:solidFill>
                <a:cs typeface="Arial" charset="0"/>
              </a:rPr>
              <a:t>Tempo impiegato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5556250" y="2298700"/>
            <a:ext cx="1252538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1588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1116013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177800" y="2246313"/>
            <a:ext cx="900113" cy="9001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Leggo prossima locazione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1306513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Vado alla locazione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2257425" y="2298700"/>
            <a:ext cx="1250950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2446338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Scansione barcode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locazione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3371850" y="2298700"/>
            <a:ext cx="1250950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3576638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Leggo quantità dallo schermo</a:t>
            </a:r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4471988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4679950" y="2246313"/>
            <a:ext cx="900113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Libero le mani: ripongo il terminale</a:t>
            </a:r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7815263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8005763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rgbClr val="00358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rgbClr val="00358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Leggo prossima locazione</a:t>
            </a:r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1111250" y="2668588"/>
            <a:ext cx="120650" cy="103187"/>
          </a:xfrm>
          <a:prstGeom prst="rightArrow">
            <a:avLst>
              <a:gd name="adj1" fmla="val 50000"/>
              <a:gd name="adj2" fmla="val 29231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2249488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41" name="AutoShape 25"/>
          <p:cNvSpPr>
            <a:spLocks noChangeArrowheads="1"/>
          </p:cNvSpPr>
          <p:nvPr/>
        </p:nvSpPr>
        <p:spPr bwMode="auto">
          <a:xfrm>
            <a:off x="3402013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42" name="AutoShape 26"/>
          <p:cNvSpPr>
            <a:spLocks noChangeArrowheads="1"/>
          </p:cNvSpPr>
          <p:nvPr/>
        </p:nvSpPr>
        <p:spPr bwMode="auto">
          <a:xfrm>
            <a:off x="4522788" y="2668588"/>
            <a:ext cx="120650" cy="103187"/>
          </a:xfrm>
          <a:prstGeom prst="rightArrow">
            <a:avLst>
              <a:gd name="adj1" fmla="val 50000"/>
              <a:gd name="adj2" fmla="val 29231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43" name="AutoShape 27"/>
          <p:cNvSpPr>
            <a:spLocks noChangeArrowheads="1"/>
          </p:cNvSpPr>
          <p:nvPr/>
        </p:nvSpPr>
        <p:spPr bwMode="auto">
          <a:xfrm>
            <a:off x="6700838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5765800" y="2246313"/>
            <a:ext cx="900113" cy="90011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Prelevo</a:t>
            </a:r>
          </a:p>
        </p:txBody>
      </p:sp>
      <p:sp>
        <p:nvSpPr>
          <p:cNvPr id="34845" name="AutoShape 29"/>
          <p:cNvSpPr>
            <a:spLocks noChangeArrowheads="1"/>
          </p:cNvSpPr>
          <p:nvPr/>
        </p:nvSpPr>
        <p:spPr bwMode="auto">
          <a:xfrm>
            <a:off x="5607050" y="2668588"/>
            <a:ext cx="122238" cy="103187"/>
          </a:xfrm>
          <a:prstGeom prst="rightArrow">
            <a:avLst>
              <a:gd name="adj1" fmla="val 50000"/>
              <a:gd name="adj2" fmla="val 29616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46" name="AutoShape 30"/>
          <p:cNvSpPr>
            <a:spLocks noChangeArrowheads="1"/>
          </p:cNvSpPr>
          <p:nvPr/>
        </p:nvSpPr>
        <p:spPr bwMode="auto">
          <a:xfrm>
            <a:off x="6688138" y="2298700"/>
            <a:ext cx="1252537" cy="1155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3300"/>
              </a:gs>
              <a:gs pos="100000">
                <a:srgbClr val="CC33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it-IT" sz="12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47" name="AutoShape 31"/>
          <p:cNvSpPr>
            <a:spLocks noChangeArrowheads="1"/>
          </p:cNvSpPr>
          <p:nvPr/>
        </p:nvSpPr>
        <p:spPr bwMode="auto">
          <a:xfrm>
            <a:off x="6859588" y="2246313"/>
            <a:ext cx="900112" cy="900112"/>
          </a:xfrm>
          <a:prstGeom prst="roundRect">
            <a:avLst>
              <a:gd name="adj" fmla="val 16667"/>
            </a:avLst>
          </a:prstGeom>
          <a:solidFill>
            <a:srgbClr val="00358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rgbClr val="00358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Prendo il terminale</a:t>
            </a:r>
          </a:p>
        </p:txBody>
      </p:sp>
      <p:sp>
        <p:nvSpPr>
          <p:cNvPr id="34848" name="AutoShape 32"/>
          <p:cNvSpPr>
            <a:spLocks noChangeArrowheads="1"/>
          </p:cNvSpPr>
          <p:nvPr/>
        </p:nvSpPr>
        <p:spPr bwMode="auto">
          <a:xfrm>
            <a:off x="7812088" y="2668588"/>
            <a:ext cx="122237" cy="103187"/>
          </a:xfrm>
          <a:prstGeom prst="rightArrow">
            <a:avLst>
              <a:gd name="adj1" fmla="val 50000"/>
              <a:gd name="adj2" fmla="val 2961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49" name="AutoShape 33"/>
          <p:cNvSpPr>
            <a:spLocks noChangeArrowheads="1"/>
          </p:cNvSpPr>
          <p:nvPr/>
        </p:nvSpPr>
        <p:spPr bwMode="auto">
          <a:xfrm>
            <a:off x="-36513" y="4189413"/>
            <a:ext cx="1285876" cy="1187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50" name="AutoShape 34"/>
          <p:cNvSpPr>
            <a:spLocks noChangeArrowheads="1"/>
          </p:cNvSpPr>
          <p:nvPr/>
        </p:nvSpPr>
        <p:spPr bwMode="auto">
          <a:xfrm>
            <a:off x="149225" y="4133850"/>
            <a:ext cx="925513" cy="9255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Ascolto istruzione e vado alla locazione</a:t>
            </a:r>
          </a:p>
        </p:txBody>
      </p:sp>
      <p:sp>
        <p:nvSpPr>
          <p:cNvPr id="34851" name="Freeform 35"/>
          <p:cNvSpPr>
            <a:spLocks/>
          </p:cNvSpPr>
          <p:nvPr/>
        </p:nvSpPr>
        <p:spPr bwMode="auto">
          <a:xfrm>
            <a:off x="171450" y="3495675"/>
            <a:ext cx="2028825" cy="9525"/>
          </a:xfrm>
          <a:custGeom>
            <a:avLst/>
            <a:gdLst>
              <a:gd name="T0" fmla="*/ 0 w 1278"/>
              <a:gd name="T1" fmla="*/ 0 h 6"/>
              <a:gd name="T2" fmla="*/ 618 w 1278"/>
              <a:gd name="T3" fmla="*/ 6 h 6"/>
              <a:gd name="T4" fmla="*/ 1278 w 1278"/>
              <a:gd name="T5" fmla="*/ 0 h 6"/>
              <a:gd name="T6" fmla="*/ 0 60000 65536"/>
              <a:gd name="T7" fmla="*/ 0 60000 65536"/>
              <a:gd name="T8" fmla="*/ 0 60000 65536"/>
              <a:gd name="T9" fmla="*/ 0 w 1278"/>
              <a:gd name="T10" fmla="*/ 0 h 6"/>
              <a:gd name="T11" fmla="*/ 1278 w 127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8" h="6">
                <a:moveTo>
                  <a:pt x="0" y="0"/>
                </a:moveTo>
                <a:lnTo>
                  <a:pt x="618" y="6"/>
                </a:lnTo>
                <a:lnTo>
                  <a:pt x="12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34852" name="AutoShape 36"/>
          <p:cNvCxnSpPr>
            <a:cxnSpLocks noChangeShapeType="1"/>
            <a:stCxn id="34850" idx="0"/>
            <a:endCxn id="34851" idx="1"/>
          </p:cNvCxnSpPr>
          <p:nvPr/>
        </p:nvCxnSpPr>
        <p:spPr bwMode="auto">
          <a:xfrm rot="-5400000">
            <a:off x="568325" y="3549650"/>
            <a:ext cx="628650" cy="539750"/>
          </a:xfrm>
          <a:prstGeom prst="bentConnector4">
            <a:avLst>
              <a:gd name="adj1" fmla="val 50000"/>
              <a:gd name="adj2" fmla="val 1035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4853" name="AutoShape 37"/>
          <p:cNvSpPr>
            <a:spLocks noChangeArrowheads="1"/>
          </p:cNvSpPr>
          <p:nvPr/>
        </p:nvSpPr>
        <p:spPr bwMode="auto">
          <a:xfrm>
            <a:off x="1119188" y="4189413"/>
            <a:ext cx="1285875" cy="1187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3CC33"/>
              </a:gs>
              <a:gs pos="100000">
                <a:srgbClr val="33CC33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54" name="AutoShape 38"/>
          <p:cNvSpPr>
            <a:spLocks noChangeArrowheads="1"/>
          </p:cNvSpPr>
          <p:nvPr/>
        </p:nvSpPr>
        <p:spPr bwMode="auto">
          <a:xfrm>
            <a:off x="1304925" y="4133850"/>
            <a:ext cx="925513" cy="92551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Front"/>
            <a:lightRig rig="legacyFlat2" dir="t"/>
          </a:scene3d>
          <a:sp3d extrusionH="125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lIns="0" tIns="0" rIns="0" bIns="0" anchor="ctr" anchorCtr="1">
            <a:flatTx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sz="1200" b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Pronuncio il check digit, ascolto istruzioni e prelevo</a:t>
            </a:r>
          </a:p>
        </p:txBody>
      </p:sp>
      <p:cxnSp>
        <p:nvCxnSpPr>
          <p:cNvPr id="34855" name="AutoShape 39"/>
          <p:cNvCxnSpPr>
            <a:cxnSpLocks noChangeShapeType="1"/>
            <a:stCxn id="34856" idx="1"/>
            <a:endCxn id="34854" idx="0"/>
          </p:cNvCxnSpPr>
          <p:nvPr/>
        </p:nvCxnSpPr>
        <p:spPr bwMode="auto">
          <a:xfrm flipH="1">
            <a:off x="1768475" y="3495675"/>
            <a:ext cx="2794000" cy="638175"/>
          </a:xfrm>
          <a:prstGeom prst="bentConnector4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4856" name="Freeform 40"/>
          <p:cNvSpPr>
            <a:spLocks/>
          </p:cNvSpPr>
          <p:nvPr/>
        </p:nvSpPr>
        <p:spPr bwMode="auto">
          <a:xfrm>
            <a:off x="2447925" y="3495675"/>
            <a:ext cx="4219575" cy="1588"/>
          </a:xfrm>
          <a:custGeom>
            <a:avLst/>
            <a:gdLst>
              <a:gd name="T0" fmla="*/ 0 w 2658"/>
              <a:gd name="T1" fmla="*/ 0 h 1"/>
              <a:gd name="T2" fmla="*/ 1332 w 2658"/>
              <a:gd name="T3" fmla="*/ 0 h 1"/>
              <a:gd name="T4" fmla="*/ 2658 w 2658"/>
              <a:gd name="T5" fmla="*/ 0 h 1"/>
              <a:gd name="T6" fmla="*/ 0 60000 65536"/>
              <a:gd name="T7" fmla="*/ 0 60000 65536"/>
              <a:gd name="T8" fmla="*/ 0 60000 65536"/>
              <a:gd name="T9" fmla="*/ 0 w 2658"/>
              <a:gd name="T10" fmla="*/ 0 h 1"/>
              <a:gd name="T11" fmla="*/ 2658 w 265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58" h="1">
                <a:moveTo>
                  <a:pt x="0" y="0"/>
                </a:moveTo>
                <a:lnTo>
                  <a:pt x="1332" y="0"/>
                </a:lnTo>
                <a:lnTo>
                  <a:pt x="265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76200" y="1831975"/>
            <a:ext cx="5208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2"/>
                </a:solidFill>
                <a:cs typeface="Arial" charset="0"/>
              </a:rPr>
              <a:t>Processo tipico per la preparazione degli ordini con terminali RF</a:t>
            </a:r>
          </a:p>
        </p:txBody>
      </p:sp>
      <p:sp>
        <p:nvSpPr>
          <p:cNvPr id="34858" name="Text Box 43"/>
          <p:cNvSpPr txBox="1">
            <a:spLocks noChangeArrowheads="1"/>
          </p:cNvSpPr>
          <p:nvPr/>
        </p:nvSpPr>
        <p:spPr bwMode="auto">
          <a:xfrm>
            <a:off x="39688" y="3182938"/>
            <a:ext cx="11255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Distrazione</a:t>
            </a:r>
          </a:p>
        </p:txBody>
      </p:sp>
      <p:sp>
        <p:nvSpPr>
          <p:cNvPr id="34859" name="Text Box 44"/>
          <p:cNvSpPr txBox="1">
            <a:spLocks noChangeArrowheads="1"/>
          </p:cNvSpPr>
          <p:nvPr/>
        </p:nvSpPr>
        <p:spPr bwMode="auto">
          <a:xfrm>
            <a:off x="1406525" y="3182938"/>
            <a:ext cx="68421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Focus</a:t>
            </a:r>
          </a:p>
        </p:txBody>
      </p:sp>
      <p:sp>
        <p:nvSpPr>
          <p:cNvPr id="34860" name="Text Box 45"/>
          <p:cNvSpPr txBox="1">
            <a:spLocks noChangeArrowheads="1"/>
          </p:cNvSpPr>
          <p:nvPr/>
        </p:nvSpPr>
        <p:spPr bwMode="auto">
          <a:xfrm>
            <a:off x="5883275" y="3182938"/>
            <a:ext cx="68421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Focus</a:t>
            </a:r>
          </a:p>
        </p:txBody>
      </p:sp>
      <p:sp>
        <p:nvSpPr>
          <p:cNvPr id="34861" name="Text Box 46"/>
          <p:cNvSpPr txBox="1">
            <a:spLocks noChangeArrowheads="1"/>
          </p:cNvSpPr>
          <p:nvPr/>
        </p:nvSpPr>
        <p:spPr bwMode="auto">
          <a:xfrm>
            <a:off x="2312988" y="3182938"/>
            <a:ext cx="11255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Distrazione</a:t>
            </a:r>
          </a:p>
        </p:txBody>
      </p:sp>
      <p:sp>
        <p:nvSpPr>
          <p:cNvPr id="34862" name="Text Box 47"/>
          <p:cNvSpPr txBox="1">
            <a:spLocks noChangeArrowheads="1"/>
          </p:cNvSpPr>
          <p:nvPr/>
        </p:nvSpPr>
        <p:spPr bwMode="auto">
          <a:xfrm>
            <a:off x="3465513" y="3182938"/>
            <a:ext cx="11255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Distrazione</a:t>
            </a:r>
          </a:p>
        </p:txBody>
      </p:sp>
      <p:sp>
        <p:nvSpPr>
          <p:cNvPr id="34863" name="Text Box 48"/>
          <p:cNvSpPr txBox="1">
            <a:spLocks noChangeArrowheads="1"/>
          </p:cNvSpPr>
          <p:nvPr/>
        </p:nvSpPr>
        <p:spPr bwMode="auto">
          <a:xfrm>
            <a:off x="4545013" y="3182938"/>
            <a:ext cx="11255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Distrazione</a:t>
            </a:r>
          </a:p>
        </p:txBody>
      </p:sp>
      <p:sp>
        <p:nvSpPr>
          <p:cNvPr id="34864" name="Text Box 49"/>
          <p:cNvSpPr txBox="1">
            <a:spLocks noChangeArrowheads="1"/>
          </p:cNvSpPr>
          <p:nvPr/>
        </p:nvSpPr>
        <p:spPr bwMode="auto">
          <a:xfrm>
            <a:off x="6705600" y="3182938"/>
            <a:ext cx="11255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Distrazione</a:t>
            </a:r>
          </a:p>
        </p:txBody>
      </p:sp>
      <p:sp>
        <p:nvSpPr>
          <p:cNvPr id="34865" name="Text Box 50"/>
          <p:cNvSpPr txBox="1">
            <a:spLocks noChangeArrowheads="1"/>
          </p:cNvSpPr>
          <p:nvPr/>
        </p:nvSpPr>
        <p:spPr bwMode="auto">
          <a:xfrm>
            <a:off x="7929563" y="3182938"/>
            <a:ext cx="11255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CC0033"/>
                </a:solidFill>
                <a:latin typeface="Arial Black" pitchFamily="34" charset="0"/>
                <a:cs typeface="Arial" charset="0"/>
              </a:rPr>
              <a:t>Distrazione</a:t>
            </a:r>
          </a:p>
        </p:txBody>
      </p:sp>
      <p:sp>
        <p:nvSpPr>
          <p:cNvPr id="252979" name="Rectangle 51"/>
          <p:cNvSpPr>
            <a:spLocks noChangeArrowheads="1"/>
          </p:cNvSpPr>
          <p:nvPr/>
        </p:nvSpPr>
        <p:spPr bwMode="auto">
          <a:xfrm>
            <a:off x="606425" y="1244600"/>
            <a:ext cx="7477125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defRPr/>
            </a:pPr>
            <a:r>
              <a:rPr lang="en-US" sz="2400" i="1">
                <a:solidFill>
                  <a:srgbClr val="CC0033"/>
                </a:solidFill>
                <a:latin typeface="Trebuchet MS" pitchFamily="34" charset="0"/>
              </a:rPr>
              <a:t>Riduzione errori del 30 – 60%</a:t>
            </a:r>
            <a:endParaRPr lang="it-IT" sz="2400" i="1">
              <a:solidFill>
                <a:srgbClr val="CC0033"/>
              </a:solidFill>
              <a:latin typeface="Trebuchet MS" pitchFamily="34" charset="0"/>
            </a:endParaRPr>
          </a:p>
        </p:txBody>
      </p:sp>
      <p:sp>
        <p:nvSpPr>
          <p:cNvPr id="34867" name="Rectangle 54"/>
          <p:cNvSpPr>
            <a:spLocks noGrp="1" noChangeArrowheads="1"/>
          </p:cNvSpPr>
          <p:nvPr>
            <p:ph type="title"/>
          </p:nvPr>
        </p:nvSpPr>
        <p:spPr>
          <a:xfrm>
            <a:off x="2586038" y="166688"/>
            <a:ext cx="6224587" cy="73025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it-IT" sz="2400" smtClean="0"/>
              <a:t>Voice-Directed Distribution</a:t>
            </a:r>
            <a:br>
              <a:rPr lang="it-IT" sz="2400" smtClean="0"/>
            </a:br>
            <a:r>
              <a:rPr lang="it-IT" sz="2400" smtClean="0"/>
              <a:t>vs. Terminali RF</a:t>
            </a:r>
          </a:p>
        </p:txBody>
      </p:sp>
      <p:sp>
        <p:nvSpPr>
          <p:cNvPr id="34868" name="Line 55"/>
          <p:cNvSpPr>
            <a:spLocks noChangeShapeType="1"/>
          </p:cNvSpPr>
          <p:nvPr/>
        </p:nvSpPr>
        <p:spPr bwMode="auto">
          <a:xfrm>
            <a:off x="161925" y="5772150"/>
            <a:ext cx="8677275" cy="0"/>
          </a:xfrm>
          <a:prstGeom prst="line">
            <a:avLst/>
          </a:prstGeom>
          <a:noFill/>
          <a:ln w="28575" cap="rnd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4869" name="Text Box 56"/>
          <p:cNvSpPr txBox="1">
            <a:spLocks noChangeArrowheads="1"/>
          </p:cNvSpPr>
          <p:nvPr/>
        </p:nvSpPr>
        <p:spPr bwMode="auto">
          <a:xfrm>
            <a:off x="1406525" y="5029200"/>
            <a:ext cx="6842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Focus</a:t>
            </a:r>
          </a:p>
        </p:txBody>
      </p:sp>
      <p:sp>
        <p:nvSpPr>
          <p:cNvPr id="34870" name="Text Box 57"/>
          <p:cNvSpPr txBox="1">
            <a:spLocks noChangeArrowheads="1"/>
          </p:cNvSpPr>
          <p:nvPr/>
        </p:nvSpPr>
        <p:spPr bwMode="auto">
          <a:xfrm>
            <a:off x="304800" y="5029200"/>
            <a:ext cx="6842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Focus</a:t>
            </a:r>
          </a:p>
        </p:txBody>
      </p:sp>
      <p:sp>
        <p:nvSpPr>
          <p:cNvPr id="34871" name="Text Box 58"/>
          <p:cNvSpPr txBox="1">
            <a:spLocks noChangeArrowheads="1"/>
          </p:cNvSpPr>
          <p:nvPr/>
        </p:nvSpPr>
        <p:spPr bwMode="auto">
          <a:xfrm>
            <a:off x="2514600" y="5029200"/>
            <a:ext cx="6842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it-IT" sz="1200" b="0">
                <a:solidFill>
                  <a:srgbClr val="33CC33"/>
                </a:solidFill>
                <a:latin typeface="Arial Black" pitchFamily="34" charset="0"/>
                <a:cs typeface="Arial" charset="0"/>
              </a:rPr>
              <a:t>Focus</a:t>
            </a:r>
          </a:p>
        </p:txBody>
      </p:sp>
      <p:sp>
        <p:nvSpPr>
          <p:cNvPr id="34872" name="Text Box 59"/>
          <p:cNvSpPr txBox="1">
            <a:spLocks noChangeArrowheads="1"/>
          </p:cNvSpPr>
          <p:nvPr/>
        </p:nvSpPr>
        <p:spPr bwMode="auto">
          <a:xfrm>
            <a:off x="95250" y="5316538"/>
            <a:ext cx="4629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it-IT" sz="1400" b="0">
                <a:solidFill>
                  <a:schemeClr val="bg2"/>
                </a:solidFill>
                <a:cs typeface="Arial" charset="0"/>
              </a:rPr>
              <a:t>Preparazione degli ordini con Voice-Directed 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egnaposto piè di pagina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graphicFrame>
        <p:nvGraphicFramePr>
          <p:cNvPr id="7170" name="Object 104"/>
          <p:cNvGraphicFramePr>
            <a:graphicFrameLocks noChangeAspect="1"/>
          </p:cNvGraphicFramePr>
          <p:nvPr>
            <p:ph sz="half" idx="1"/>
          </p:nvPr>
        </p:nvGraphicFramePr>
        <p:xfrm>
          <a:off x="1095375" y="1701800"/>
          <a:ext cx="6191250" cy="539750"/>
        </p:xfrm>
        <a:graphic>
          <a:graphicData uri="http://schemas.openxmlformats.org/presentationml/2006/ole">
            <p:oleObj spid="_x0000_s7170" name="Visio" r:id="rId3" imgW="8183499" imgH="712851" progId="">
              <p:embed/>
            </p:oleObj>
          </a:graphicData>
        </a:graphic>
      </p:graphicFrame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Socket Interface </a:t>
            </a:r>
          </a:p>
        </p:txBody>
      </p:sp>
      <p:graphicFrame>
        <p:nvGraphicFramePr>
          <p:cNvPr id="7171" name="Object 105"/>
          <p:cNvGraphicFramePr>
            <a:graphicFrameLocks noChangeAspect="1"/>
          </p:cNvGraphicFramePr>
          <p:nvPr>
            <p:ph sz="quarter" idx="2"/>
          </p:nvPr>
        </p:nvGraphicFramePr>
        <p:xfrm>
          <a:off x="1776413" y="2141538"/>
          <a:ext cx="828675" cy="1127125"/>
        </p:xfrm>
        <a:graphic>
          <a:graphicData uri="http://schemas.openxmlformats.org/presentationml/2006/ole">
            <p:oleObj spid="_x0000_s7171" name="Visio" r:id="rId4" imgW="828294" imgH="1127760" progId="">
              <p:embed/>
            </p:oleObj>
          </a:graphicData>
        </a:graphic>
      </p:graphicFrame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1222375" y="1611313"/>
            <a:ext cx="1150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Local Area Network</a:t>
            </a:r>
            <a:endParaRPr lang="en-US" sz="1000">
              <a:solidFill>
                <a:srgbClr val="00388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178" name="Text Box 6"/>
          <p:cNvSpPr txBox="1">
            <a:spLocks noChangeArrowheads="1"/>
          </p:cNvSpPr>
          <p:nvPr/>
        </p:nvSpPr>
        <p:spPr bwMode="auto">
          <a:xfrm>
            <a:off x="1593850" y="3295650"/>
            <a:ext cx="817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Warehouse</a:t>
            </a:r>
          </a:p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Management</a:t>
            </a:r>
          </a:p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System</a:t>
            </a:r>
            <a:endParaRPr lang="en-US" sz="1000">
              <a:solidFill>
                <a:srgbClr val="003882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7179" name="Picture 7" descr="voco-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450" y="3895725"/>
            <a:ext cx="1411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89150" y="2139950"/>
            <a:ext cx="4083050" cy="244475"/>
            <a:chOff x="1316" y="1180"/>
            <a:chExt cx="2572" cy="154"/>
          </a:xfrm>
        </p:grpSpPr>
        <p:sp>
          <p:nvSpPr>
            <p:cNvPr id="7222" name="Line 21"/>
            <p:cNvSpPr>
              <a:spLocks noChangeShapeType="1"/>
            </p:cNvSpPr>
            <p:nvPr/>
          </p:nvSpPr>
          <p:spPr bwMode="auto">
            <a:xfrm>
              <a:off x="1316" y="1297"/>
              <a:ext cx="2572" cy="0"/>
            </a:xfrm>
            <a:prstGeom prst="line">
              <a:avLst/>
            </a:prstGeom>
            <a:noFill/>
            <a:ln w="9525">
              <a:solidFill>
                <a:srgbClr val="CC0033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3" name="Text Box 22"/>
            <p:cNvSpPr txBox="1">
              <a:spLocks noChangeArrowheads="1"/>
            </p:cNvSpPr>
            <p:nvPr/>
          </p:nvSpPr>
          <p:spPr bwMode="auto">
            <a:xfrm>
              <a:off x="2316" y="1180"/>
              <a:ext cx="6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000">
                  <a:solidFill>
                    <a:srgbClr val="CC0033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Record / Q-LIST(S)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028700" y="2695575"/>
            <a:ext cx="4943475" cy="3622675"/>
            <a:chOff x="648" y="1698"/>
            <a:chExt cx="3114" cy="2282"/>
          </a:xfrm>
        </p:grpSpPr>
        <p:sp>
          <p:nvSpPr>
            <p:cNvPr id="7214" name="Freeform 24"/>
            <p:cNvSpPr>
              <a:spLocks/>
            </p:cNvSpPr>
            <p:nvPr/>
          </p:nvSpPr>
          <p:spPr bwMode="auto">
            <a:xfrm>
              <a:off x="2446" y="1698"/>
              <a:ext cx="1316" cy="1814"/>
            </a:xfrm>
            <a:custGeom>
              <a:avLst/>
              <a:gdLst>
                <a:gd name="T0" fmla="*/ 1316 w 1316"/>
                <a:gd name="T1" fmla="*/ 0 h 1814"/>
                <a:gd name="T2" fmla="*/ 464 w 1316"/>
                <a:gd name="T3" fmla="*/ 414 h 1814"/>
                <a:gd name="T4" fmla="*/ 99 w 1316"/>
                <a:gd name="T5" fmla="*/ 1592 h 1814"/>
                <a:gd name="T6" fmla="*/ 1058 w 1316"/>
                <a:gd name="T7" fmla="*/ 1746 h 18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6"/>
                <a:gd name="T13" fmla="*/ 0 h 1814"/>
                <a:gd name="T14" fmla="*/ 1316 w 1316"/>
                <a:gd name="T15" fmla="*/ 1814 h 18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6" h="1814">
                  <a:moveTo>
                    <a:pt x="1316" y="0"/>
                  </a:moveTo>
                  <a:cubicBezTo>
                    <a:pt x="1174" y="69"/>
                    <a:pt x="667" y="149"/>
                    <a:pt x="464" y="414"/>
                  </a:cubicBezTo>
                  <a:cubicBezTo>
                    <a:pt x="261" y="679"/>
                    <a:pt x="0" y="1370"/>
                    <a:pt x="99" y="1592"/>
                  </a:cubicBezTo>
                  <a:cubicBezTo>
                    <a:pt x="198" y="1814"/>
                    <a:pt x="858" y="1714"/>
                    <a:pt x="1058" y="1746"/>
                  </a:cubicBezTo>
                </a:path>
              </a:pathLst>
            </a:custGeom>
            <a:noFill/>
            <a:ln w="9525">
              <a:solidFill>
                <a:srgbClr val="CC0033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15" name="Text Box 25"/>
            <p:cNvSpPr txBox="1">
              <a:spLocks noChangeArrowheads="1"/>
            </p:cNvSpPr>
            <p:nvPr/>
          </p:nvSpPr>
          <p:spPr bwMode="auto">
            <a:xfrm>
              <a:off x="2190" y="2824"/>
              <a:ext cx="698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000">
                  <a:solidFill>
                    <a:srgbClr val="CC0033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Record / Q-LIST(S)</a:t>
              </a:r>
            </a:p>
          </p:txBody>
        </p:sp>
        <p:grpSp>
          <p:nvGrpSpPr>
            <p:cNvPr id="7216" name="Group 26"/>
            <p:cNvGrpSpPr>
              <a:grpSpLocks/>
            </p:cNvGrpSpPr>
            <p:nvPr/>
          </p:nvGrpSpPr>
          <p:grpSpPr bwMode="auto">
            <a:xfrm>
              <a:off x="648" y="2584"/>
              <a:ext cx="1562" cy="1396"/>
              <a:chOff x="336" y="2320"/>
              <a:chExt cx="2330" cy="2083"/>
            </a:xfrm>
          </p:grpSpPr>
          <p:grpSp>
            <p:nvGrpSpPr>
              <p:cNvPr id="7217" name="Group 27"/>
              <p:cNvGrpSpPr>
                <a:grpSpLocks/>
              </p:cNvGrpSpPr>
              <p:nvPr/>
            </p:nvGrpSpPr>
            <p:grpSpPr bwMode="auto">
              <a:xfrm>
                <a:off x="336" y="2320"/>
                <a:ext cx="2280" cy="1760"/>
                <a:chOff x="200" y="2184"/>
                <a:chExt cx="2280" cy="1760"/>
              </a:xfrm>
            </p:grpSpPr>
            <p:sp>
              <p:nvSpPr>
                <p:cNvPr id="72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00" y="2184"/>
                  <a:ext cx="2216" cy="168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32" y="2229"/>
                  <a:ext cx="2216" cy="168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21" name="Rectangle 30"/>
                <p:cNvSpPr>
                  <a:spLocks noChangeArrowheads="1"/>
                </p:cNvSpPr>
                <p:nvPr/>
              </p:nvSpPr>
              <p:spPr bwMode="auto">
                <a:xfrm>
                  <a:off x="264" y="2256"/>
                  <a:ext cx="2216" cy="168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pic>
            <p:nvPicPr>
              <p:cNvPr id="7218" name="Picture 3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5" y="2437"/>
                <a:ext cx="2221" cy="1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959600" y="3759200"/>
            <a:ext cx="244475" cy="2152650"/>
            <a:chOff x="4126" y="2416"/>
            <a:chExt cx="154" cy="1356"/>
          </a:xfrm>
        </p:grpSpPr>
        <p:sp>
          <p:nvSpPr>
            <p:cNvPr id="7212" name="Line 33"/>
            <p:cNvSpPr>
              <a:spLocks noChangeShapeType="1"/>
            </p:cNvSpPr>
            <p:nvPr/>
          </p:nvSpPr>
          <p:spPr bwMode="auto">
            <a:xfrm rot="-5400000">
              <a:off x="3586" y="3094"/>
              <a:ext cx="1356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13" name="Text Box 34"/>
            <p:cNvSpPr txBox="1">
              <a:spLocks noChangeArrowheads="1"/>
            </p:cNvSpPr>
            <p:nvPr/>
          </p:nvSpPr>
          <p:spPr bwMode="auto">
            <a:xfrm rot="-5400000">
              <a:off x="3835" y="3158"/>
              <a:ext cx="7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CORRIDOIO ALPHA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224713" y="3760788"/>
            <a:ext cx="244475" cy="2163762"/>
            <a:chOff x="4293" y="2417"/>
            <a:chExt cx="154" cy="1363"/>
          </a:xfrm>
        </p:grpSpPr>
        <p:sp>
          <p:nvSpPr>
            <p:cNvPr id="7210" name="Text Box 36"/>
            <p:cNvSpPr txBox="1">
              <a:spLocks noChangeArrowheads="1"/>
            </p:cNvSpPr>
            <p:nvPr/>
          </p:nvSpPr>
          <p:spPr bwMode="auto">
            <a:xfrm rot="-5400000">
              <a:off x="4172" y="3076"/>
              <a:ext cx="3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PRONTO</a:t>
              </a:r>
            </a:p>
          </p:txBody>
        </p:sp>
        <p:sp>
          <p:nvSpPr>
            <p:cNvPr id="7211" name="Line 37"/>
            <p:cNvSpPr>
              <a:spLocks noChangeShapeType="1"/>
            </p:cNvSpPr>
            <p:nvPr/>
          </p:nvSpPr>
          <p:spPr bwMode="auto">
            <a:xfrm rot="-5400000">
              <a:off x="3634" y="3099"/>
              <a:ext cx="1363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86663" y="3759200"/>
            <a:ext cx="244475" cy="2152650"/>
            <a:chOff x="4521" y="2416"/>
            <a:chExt cx="154" cy="1356"/>
          </a:xfrm>
        </p:grpSpPr>
        <p:sp>
          <p:nvSpPr>
            <p:cNvPr id="7208" name="Text Box 39"/>
            <p:cNvSpPr txBox="1">
              <a:spLocks noChangeArrowheads="1"/>
            </p:cNvSpPr>
            <p:nvPr/>
          </p:nvSpPr>
          <p:spPr bwMode="auto">
            <a:xfrm rot="-5400000">
              <a:off x="4043" y="3141"/>
              <a:ext cx="110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LOCAZIONE 24-4, CHECK DIGIT</a:t>
              </a:r>
            </a:p>
          </p:txBody>
        </p:sp>
        <p:sp>
          <p:nvSpPr>
            <p:cNvPr id="7209" name="Line 40"/>
            <p:cNvSpPr>
              <a:spLocks noChangeShapeType="1"/>
            </p:cNvSpPr>
            <p:nvPr/>
          </p:nvSpPr>
          <p:spPr bwMode="auto">
            <a:xfrm rot="-5400000">
              <a:off x="3992" y="3094"/>
              <a:ext cx="1356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7872413" y="3760788"/>
            <a:ext cx="244475" cy="2163762"/>
            <a:chOff x="4701" y="2417"/>
            <a:chExt cx="154" cy="1363"/>
          </a:xfrm>
        </p:grpSpPr>
        <p:sp>
          <p:nvSpPr>
            <p:cNvPr id="7206" name="Text Box 42"/>
            <p:cNvSpPr txBox="1">
              <a:spLocks noChangeArrowheads="1"/>
            </p:cNvSpPr>
            <p:nvPr/>
          </p:nvSpPr>
          <p:spPr bwMode="auto">
            <a:xfrm rot="-5400000">
              <a:off x="4543" y="3094"/>
              <a:ext cx="4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TRE, NOVE</a:t>
              </a:r>
            </a:p>
          </p:txBody>
        </p:sp>
        <p:sp>
          <p:nvSpPr>
            <p:cNvPr id="7207" name="Line 43"/>
            <p:cNvSpPr>
              <a:spLocks noChangeShapeType="1"/>
            </p:cNvSpPr>
            <p:nvPr/>
          </p:nvSpPr>
          <p:spPr bwMode="auto">
            <a:xfrm rot="-5400000">
              <a:off x="4035" y="3099"/>
              <a:ext cx="1363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8248650" y="3759200"/>
            <a:ext cx="244475" cy="2152650"/>
            <a:chOff x="4938" y="2416"/>
            <a:chExt cx="154" cy="1356"/>
          </a:xfrm>
        </p:grpSpPr>
        <p:sp>
          <p:nvSpPr>
            <p:cNvPr id="7204" name="Text Box 45"/>
            <p:cNvSpPr txBox="1">
              <a:spLocks noChangeArrowheads="1"/>
            </p:cNvSpPr>
            <p:nvPr/>
          </p:nvSpPr>
          <p:spPr bwMode="auto">
            <a:xfrm rot="-5400000">
              <a:off x="4806" y="3084"/>
              <a:ext cx="4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PRENDI 3</a:t>
              </a:r>
            </a:p>
          </p:txBody>
        </p:sp>
        <p:sp>
          <p:nvSpPr>
            <p:cNvPr id="7205" name="Line 46"/>
            <p:cNvSpPr>
              <a:spLocks noChangeShapeType="1"/>
            </p:cNvSpPr>
            <p:nvPr/>
          </p:nvSpPr>
          <p:spPr bwMode="auto">
            <a:xfrm rot="-5400000">
              <a:off x="4387" y="3094"/>
              <a:ext cx="1356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8489950" y="3760788"/>
            <a:ext cx="244475" cy="2163762"/>
            <a:chOff x="5090" y="2417"/>
            <a:chExt cx="154" cy="1363"/>
          </a:xfrm>
        </p:grpSpPr>
        <p:sp>
          <p:nvSpPr>
            <p:cNvPr id="7202" name="Text Box 48"/>
            <p:cNvSpPr txBox="1">
              <a:spLocks noChangeArrowheads="1"/>
            </p:cNvSpPr>
            <p:nvPr/>
          </p:nvSpPr>
          <p:spPr bwMode="auto">
            <a:xfrm rot="-5400000">
              <a:off x="5043" y="3033"/>
              <a:ext cx="2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TRE</a:t>
              </a:r>
            </a:p>
          </p:txBody>
        </p:sp>
        <p:sp>
          <p:nvSpPr>
            <p:cNvPr id="7203" name="Line 49"/>
            <p:cNvSpPr>
              <a:spLocks noChangeShapeType="1"/>
            </p:cNvSpPr>
            <p:nvPr/>
          </p:nvSpPr>
          <p:spPr bwMode="auto">
            <a:xfrm rot="-5400000">
              <a:off x="4430" y="3099"/>
              <a:ext cx="1363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5564188" y="3746500"/>
            <a:ext cx="3665537" cy="2727325"/>
            <a:chOff x="3505" y="2360"/>
            <a:chExt cx="2309" cy="1718"/>
          </a:xfrm>
        </p:grpSpPr>
        <p:sp>
          <p:nvSpPr>
            <p:cNvPr id="7198" name="Text Box 51"/>
            <p:cNvSpPr txBox="1">
              <a:spLocks noChangeArrowheads="1"/>
            </p:cNvSpPr>
            <p:nvPr/>
          </p:nvSpPr>
          <p:spPr bwMode="auto">
            <a:xfrm>
              <a:off x="3958" y="3612"/>
              <a:ext cx="1856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0000"/>
                </a:lnSpc>
              </a:pPr>
              <a:r>
                <a:rPr lang="it-IT" sz="140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On-Board Task</a:t>
              </a:r>
            </a:p>
            <a:p>
              <a:pPr algn="ctr">
                <a:lnSpc>
                  <a:spcPct val="100000"/>
                </a:lnSpc>
              </a:pPr>
              <a:r>
                <a:rPr lang="it-IT" sz="1000" b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(Dialogue between Operator and Voice Terminal )</a:t>
              </a:r>
            </a:p>
          </p:txBody>
        </p:sp>
        <p:grpSp>
          <p:nvGrpSpPr>
            <p:cNvPr id="7199" name="Group 52"/>
            <p:cNvGrpSpPr>
              <a:grpSpLocks/>
            </p:cNvGrpSpPr>
            <p:nvPr/>
          </p:nvGrpSpPr>
          <p:grpSpPr bwMode="auto">
            <a:xfrm>
              <a:off x="3505" y="2360"/>
              <a:ext cx="2074" cy="1384"/>
              <a:chOff x="3505" y="2360"/>
              <a:chExt cx="2074" cy="1384"/>
            </a:xfrm>
          </p:grpSpPr>
          <p:sp>
            <p:nvSpPr>
              <p:cNvPr id="7200" name="Freeform 53"/>
              <p:cNvSpPr>
                <a:spLocks/>
              </p:cNvSpPr>
              <p:nvPr/>
            </p:nvSpPr>
            <p:spPr bwMode="auto">
              <a:xfrm>
                <a:off x="3625" y="2360"/>
                <a:ext cx="1954" cy="724"/>
              </a:xfrm>
              <a:custGeom>
                <a:avLst/>
                <a:gdLst>
                  <a:gd name="T0" fmla="*/ 0 w 3056"/>
                  <a:gd name="T1" fmla="*/ 504 h 504"/>
                  <a:gd name="T2" fmla="*/ 1168 w 3056"/>
                  <a:gd name="T3" fmla="*/ 0 h 504"/>
                  <a:gd name="T4" fmla="*/ 3056 w 3056"/>
                  <a:gd name="T5" fmla="*/ 0 h 504"/>
                  <a:gd name="T6" fmla="*/ 0 60000 65536"/>
                  <a:gd name="T7" fmla="*/ 0 60000 65536"/>
                  <a:gd name="T8" fmla="*/ 0 60000 65536"/>
                  <a:gd name="T9" fmla="*/ 0 w 3056"/>
                  <a:gd name="T10" fmla="*/ 0 h 504"/>
                  <a:gd name="T11" fmla="*/ 3056 w 3056"/>
                  <a:gd name="T12" fmla="*/ 504 h 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6" h="504">
                    <a:moveTo>
                      <a:pt x="0" y="504"/>
                    </a:moveTo>
                    <a:lnTo>
                      <a:pt x="1168" y="0"/>
                    </a:lnTo>
                    <a:lnTo>
                      <a:pt x="3056" y="0"/>
                    </a:lnTo>
                  </a:path>
                </a:pathLst>
              </a:custGeom>
              <a:noFill/>
              <a:ln w="9525" cap="rnd">
                <a:solidFill>
                  <a:srgbClr val="CC0033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01" name="Freeform 54"/>
              <p:cNvSpPr>
                <a:spLocks/>
              </p:cNvSpPr>
              <p:nvPr/>
            </p:nvSpPr>
            <p:spPr bwMode="auto">
              <a:xfrm>
                <a:off x="3505" y="3442"/>
                <a:ext cx="2042" cy="302"/>
              </a:xfrm>
              <a:custGeom>
                <a:avLst/>
                <a:gdLst>
                  <a:gd name="T0" fmla="*/ 0 w 2968"/>
                  <a:gd name="T1" fmla="*/ 0 h 528"/>
                  <a:gd name="T2" fmla="*/ 968 w 2968"/>
                  <a:gd name="T3" fmla="*/ 520 h 528"/>
                  <a:gd name="T4" fmla="*/ 2968 w 296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2968"/>
                  <a:gd name="T10" fmla="*/ 0 h 528"/>
                  <a:gd name="T11" fmla="*/ 2968 w 296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68" h="528">
                    <a:moveTo>
                      <a:pt x="0" y="0"/>
                    </a:moveTo>
                    <a:lnTo>
                      <a:pt x="968" y="520"/>
                    </a:lnTo>
                    <a:lnTo>
                      <a:pt x="2968" y="528"/>
                    </a:lnTo>
                  </a:path>
                </a:pathLst>
              </a:custGeom>
              <a:noFill/>
              <a:ln w="9525" cap="rnd">
                <a:solidFill>
                  <a:srgbClr val="CC0033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5648325" y="2705100"/>
            <a:ext cx="1739900" cy="2781300"/>
            <a:chOff x="3558" y="1704"/>
            <a:chExt cx="1096" cy="1752"/>
          </a:xfrm>
        </p:grpSpPr>
        <p:sp>
          <p:nvSpPr>
            <p:cNvPr id="7196" name="Freeform 56"/>
            <p:cNvSpPr>
              <a:spLocks/>
            </p:cNvSpPr>
            <p:nvPr/>
          </p:nvSpPr>
          <p:spPr bwMode="auto">
            <a:xfrm>
              <a:off x="3558" y="1704"/>
              <a:ext cx="997" cy="1752"/>
            </a:xfrm>
            <a:custGeom>
              <a:avLst/>
              <a:gdLst>
                <a:gd name="T0" fmla="*/ 462 w 997"/>
                <a:gd name="T1" fmla="*/ 0 h 1752"/>
                <a:gd name="T2" fmla="*/ 990 w 997"/>
                <a:gd name="T3" fmla="*/ 276 h 1752"/>
                <a:gd name="T4" fmla="*/ 504 w 997"/>
                <a:gd name="T5" fmla="*/ 1506 h 1752"/>
                <a:gd name="T6" fmla="*/ 0 w 997"/>
                <a:gd name="T7" fmla="*/ 1752 h 17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7"/>
                <a:gd name="T13" fmla="*/ 0 h 1752"/>
                <a:gd name="T14" fmla="*/ 997 w 997"/>
                <a:gd name="T15" fmla="*/ 1752 h 17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7" h="1752">
                  <a:moveTo>
                    <a:pt x="462" y="0"/>
                  </a:moveTo>
                  <a:cubicBezTo>
                    <a:pt x="550" y="46"/>
                    <a:pt x="983" y="25"/>
                    <a:pt x="990" y="276"/>
                  </a:cubicBezTo>
                  <a:cubicBezTo>
                    <a:pt x="997" y="527"/>
                    <a:pt x="669" y="1260"/>
                    <a:pt x="504" y="1506"/>
                  </a:cubicBezTo>
                  <a:cubicBezTo>
                    <a:pt x="339" y="1752"/>
                    <a:pt x="105" y="1701"/>
                    <a:pt x="0" y="1752"/>
                  </a:cubicBezTo>
                </a:path>
              </a:pathLst>
            </a:custGeom>
            <a:noFill/>
            <a:ln w="9525">
              <a:solidFill>
                <a:srgbClr val="003882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7" name="Text Box 57"/>
            <p:cNvSpPr txBox="1">
              <a:spLocks noChangeArrowheads="1"/>
            </p:cNvSpPr>
            <p:nvPr/>
          </p:nvSpPr>
          <p:spPr bwMode="auto">
            <a:xfrm>
              <a:off x="4487" y="2026"/>
              <a:ext cx="167" cy="1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400">
                  <a:solidFill>
                    <a:srgbClr val="001E67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3</a:t>
              </a:r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2089150" y="2403475"/>
            <a:ext cx="4064000" cy="304800"/>
            <a:chOff x="1316" y="1346"/>
            <a:chExt cx="2560" cy="192"/>
          </a:xfrm>
        </p:grpSpPr>
        <p:sp>
          <p:nvSpPr>
            <p:cNvPr id="7194" name="Line 59"/>
            <p:cNvSpPr>
              <a:spLocks noChangeShapeType="1"/>
            </p:cNvSpPr>
            <p:nvPr/>
          </p:nvSpPr>
          <p:spPr bwMode="auto">
            <a:xfrm>
              <a:off x="1316" y="1494"/>
              <a:ext cx="2560" cy="0"/>
            </a:xfrm>
            <a:prstGeom prst="line">
              <a:avLst/>
            </a:prstGeom>
            <a:noFill/>
            <a:ln w="9525">
              <a:solidFill>
                <a:srgbClr val="003882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5" name="Text Box 60"/>
            <p:cNvSpPr txBox="1">
              <a:spLocks noChangeArrowheads="1"/>
            </p:cNvSpPr>
            <p:nvPr/>
          </p:nvSpPr>
          <p:spPr bwMode="auto">
            <a:xfrm>
              <a:off x="2581" y="1346"/>
              <a:ext cx="1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400">
                  <a:solidFill>
                    <a:srgbClr val="003882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3</a:t>
              </a:r>
            </a:p>
          </p:txBody>
        </p:sp>
      </p:grpSp>
      <p:sp>
        <p:nvSpPr>
          <p:cNvPr id="301118" name="AutoShape 62"/>
          <p:cNvSpPr>
            <a:spLocks noChangeArrowheads="1"/>
          </p:cNvSpPr>
          <p:nvPr/>
        </p:nvSpPr>
        <p:spPr bwMode="auto">
          <a:xfrm rot="-3117585">
            <a:off x="3762375" y="2447925"/>
            <a:ext cx="466725" cy="3667125"/>
          </a:xfrm>
          <a:prstGeom prst="upDownArrow">
            <a:avLst>
              <a:gd name="adj1" fmla="val 41500"/>
              <a:gd name="adj2" fmla="val 73479"/>
            </a:avLst>
          </a:prstGeom>
          <a:solidFill>
            <a:srgbClr val="9D1C29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lnSpc>
                <a:spcPct val="100000"/>
              </a:lnSpc>
            </a:pPr>
            <a:r>
              <a:rPr lang="it-IT" sz="1600" b="0">
                <a:solidFill>
                  <a:schemeClr val="bg1"/>
                </a:solidFill>
                <a:cs typeface="Arial" charset="0"/>
              </a:rPr>
              <a:t>Socket TCP/IP protocol</a:t>
            </a:r>
            <a:endParaRPr lang="en-US" sz="16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193" name="Rectangle 63"/>
          <p:cNvSpPr>
            <a:spLocks noChangeArrowheads="1"/>
          </p:cNvSpPr>
          <p:nvPr/>
        </p:nvSpPr>
        <p:spPr bwMode="auto">
          <a:xfrm>
            <a:off x="381000" y="1028700"/>
            <a:ext cx="8382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i="1">
                <a:solidFill>
                  <a:srgbClr val="9D1C29"/>
                </a:solidFill>
                <a:latin typeface="Trebuchet MS" pitchFamily="34" charset="0"/>
              </a:rPr>
              <a:t>Vocollect VoiceDirect®</a:t>
            </a:r>
          </a:p>
        </p:txBody>
      </p:sp>
      <p:graphicFrame>
        <p:nvGraphicFramePr>
          <p:cNvPr id="7172" name="Object 69"/>
          <p:cNvGraphicFramePr>
            <a:graphicFrameLocks noChangeAspect="1"/>
          </p:cNvGraphicFramePr>
          <p:nvPr/>
        </p:nvGraphicFramePr>
        <p:xfrm>
          <a:off x="2924175" y="1416050"/>
          <a:ext cx="393700" cy="387350"/>
        </p:xfrm>
        <a:graphic>
          <a:graphicData uri="http://schemas.openxmlformats.org/presentationml/2006/ole">
            <p:oleObj spid="_x0000_s7172" name="Visio" r:id="rId7" imgW="780931" imgH="767596" progId="">
              <p:embed/>
            </p:oleObj>
          </a:graphicData>
        </a:graphic>
      </p:graphicFrame>
      <p:graphicFrame>
        <p:nvGraphicFramePr>
          <p:cNvPr id="7173" name="Object 70"/>
          <p:cNvGraphicFramePr>
            <a:graphicFrameLocks noChangeAspect="1"/>
          </p:cNvGraphicFramePr>
          <p:nvPr/>
        </p:nvGraphicFramePr>
        <p:xfrm>
          <a:off x="4957763" y="1470025"/>
          <a:ext cx="438150" cy="414338"/>
        </p:xfrm>
        <a:graphic>
          <a:graphicData uri="http://schemas.openxmlformats.org/presentationml/2006/ole">
            <p:oleObj spid="_x0000_s7173" name="Visio" r:id="rId8" imgW="1002209" imgH="947618" progId="">
              <p:embed/>
            </p:oleObj>
          </a:graphicData>
        </a:graphic>
      </p:graphicFrame>
      <p:graphicFrame>
        <p:nvGraphicFramePr>
          <p:cNvPr id="7174" name="Object 107"/>
          <p:cNvGraphicFramePr>
            <a:graphicFrameLocks noChangeAspect="1"/>
          </p:cNvGraphicFramePr>
          <p:nvPr>
            <p:ph sz="quarter" idx="3"/>
          </p:nvPr>
        </p:nvGraphicFramePr>
        <p:xfrm>
          <a:off x="6132513" y="2136775"/>
          <a:ext cx="250825" cy="582613"/>
        </p:xfrm>
        <a:graphic>
          <a:graphicData uri="http://schemas.openxmlformats.org/presentationml/2006/ole">
            <p:oleObj spid="_x0000_s7174" name="Visio" r:id="rId9" imgW="250317" imgH="5825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1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Copyright 2008 Vocollect. All rights reserved.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Middleware, se necessario…</a:t>
            </a: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>
            <a:off x="666750" y="1724025"/>
            <a:ext cx="7800975" cy="0"/>
          </a:xfrm>
          <a:prstGeom prst="line">
            <a:avLst/>
          </a:prstGeom>
          <a:noFill/>
          <a:ln w="38100" cap="rnd">
            <a:solidFill>
              <a:srgbClr val="9D1C29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209675" y="1685925"/>
            <a:ext cx="6619875" cy="88900"/>
          </a:xfrm>
          <a:prstGeom prst="rect">
            <a:avLst/>
          </a:prstGeom>
          <a:solidFill>
            <a:srgbClr val="9D1C2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222375" y="1430338"/>
            <a:ext cx="1150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Local Area Network</a:t>
            </a:r>
            <a:endParaRPr lang="en-US" sz="1000">
              <a:solidFill>
                <a:srgbClr val="00388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1584325" y="3248025"/>
            <a:ext cx="817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Warehouse</a:t>
            </a:r>
          </a:p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Management</a:t>
            </a:r>
          </a:p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System</a:t>
            </a:r>
            <a:endParaRPr lang="en-US" sz="1000">
              <a:solidFill>
                <a:srgbClr val="003882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38920" name="Picture 7" descr="voco-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450" y="3895725"/>
            <a:ext cx="1411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2105025" y="1771650"/>
            <a:ext cx="0" cy="847725"/>
          </a:xfrm>
          <a:prstGeom prst="line">
            <a:avLst/>
          </a:prstGeom>
          <a:noFill/>
          <a:ln w="38100" cap="rnd">
            <a:solidFill>
              <a:srgbClr val="9D1C2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8922" name="Picture 9" descr="voco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84" t="37807" r="34634" b="33757"/>
          <a:stretch>
            <a:fillRect/>
          </a:stretch>
        </p:blipFill>
        <p:spPr bwMode="auto">
          <a:xfrm>
            <a:off x="1709738" y="2305050"/>
            <a:ext cx="777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Line 10"/>
          <p:cNvSpPr>
            <a:spLocks noChangeShapeType="1"/>
          </p:cNvSpPr>
          <p:nvPr/>
        </p:nvSpPr>
        <p:spPr bwMode="auto">
          <a:xfrm>
            <a:off x="6172200" y="1771650"/>
            <a:ext cx="0" cy="847725"/>
          </a:xfrm>
          <a:prstGeom prst="line">
            <a:avLst/>
          </a:prstGeom>
          <a:noFill/>
          <a:ln w="38100" cap="rnd">
            <a:solidFill>
              <a:srgbClr val="9D1C2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38924" name="Group 11"/>
          <p:cNvGrpSpPr>
            <a:grpSpLocks/>
          </p:cNvGrpSpPr>
          <p:nvPr/>
        </p:nvGrpSpPr>
        <p:grpSpPr bwMode="auto">
          <a:xfrm>
            <a:off x="5899150" y="2620963"/>
            <a:ext cx="546100" cy="646112"/>
            <a:chOff x="868" y="2585"/>
            <a:chExt cx="1181" cy="1397"/>
          </a:xfrm>
        </p:grpSpPr>
        <p:sp>
          <p:nvSpPr>
            <p:cNvPr id="38976" name="Oval 12"/>
            <p:cNvSpPr>
              <a:spLocks noChangeArrowheads="1"/>
            </p:cNvSpPr>
            <p:nvPr/>
          </p:nvSpPr>
          <p:spPr bwMode="auto">
            <a:xfrm>
              <a:off x="1166" y="3698"/>
              <a:ext cx="564" cy="28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38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77" name="Freeform 13"/>
            <p:cNvSpPr>
              <a:spLocks/>
            </p:cNvSpPr>
            <p:nvPr/>
          </p:nvSpPr>
          <p:spPr bwMode="auto">
            <a:xfrm>
              <a:off x="1192" y="3004"/>
              <a:ext cx="514" cy="816"/>
            </a:xfrm>
            <a:custGeom>
              <a:avLst/>
              <a:gdLst>
                <a:gd name="T0" fmla="*/ 0 w 566"/>
                <a:gd name="T1" fmla="*/ 868 h 868"/>
                <a:gd name="T2" fmla="*/ 198 w 566"/>
                <a:gd name="T3" fmla="*/ 0 h 868"/>
                <a:gd name="T4" fmla="*/ 386 w 566"/>
                <a:gd name="T5" fmla="*/ 0 h 868"/>
                <a:gd name="T6" fmla="*/ 566 w 566"/>
                <a:gd name="T7" fmla="*/ 868 h 868"/>
                <a:gd name="T8" fmla="*/ 0 w 566"/>
                <a:gd name="T9" fmla="*/ 868 h 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6"/>
                <a:gd name="T16" fmla="*/ 0 h 868"/>
                <a:gd name="T17" fmla="*/ 566 w 566"/>
                <a:gd name="T18" fmla="*/ 868 h 8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6" h="868">
                  <a:moveTo>
                    <a:pt x="0" y="868"/>
                  </a:moveTo>
                  <a:lnTo>
                    <a:pt x="198" y="0"/>
                  </a:lnTo>
                  <a:lnTo>
                    <a:pt x="386" y="0"/>
                  </a:lnTo>
                  <a:lnTo>
                    <a:pt x="566" y="868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78" name="Oval 14"/>
            <p:cNvSpPr>
              <a:spLocks noChangeArrowheads="1"/>
            </p:cNvSpPr>
            <p:nvPr/>
          </p:nvSpPr>
          <p:spPr bwMode="auto">
            <a:xfrm flipV="1">
              <a:off x="1378" y="2963"/>
              <a:ext cx="160" cy="74"/>
            </a:xfrm>
            <a:prstGeom prst="ellipse">
              <a:avLst/>
            </a:prstGeom>
            <a:solidFill>
              <a:srgbClr val="003882"/>
            </a:solidFill>
            <a:ln w="9525">
              <a:solidFill>
                <a:srgbClr val="0038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79" name="Rectangle 15"/>
            <p:cNvSpPr>
              <a:spLocks noChangeArrowheads="1"/>
            </p:cNvSpPr>
            <p:nvPr/>
          </p:nvSpPr>
          <p:spPr bwMode="auto">
            <a:xfrm>
              <a:off x="1430" y="2828"/>
              <a:ext cx="56" cy="164"/>
            </a:xfrm>
            <a:prstGeom prst="rect">
              <a:avLst/>
            </a:prstGeom>
            <a:solidFill>
              <a:srgbClr val="003882"/>
            </a:solidFill>
            <a:ln w="9525">
              <a:solidFill>
                <a:srgbClr val="00388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80" name="Oval 16"/>
            <p:cNvSpPr>
              <a:spLocks noChangeArrowheads="1"/>
            </p:cNvSpPr>
            <p:nvPr/>
          </p:nvSpPr>
          <p:spPr bwMode="auto">
            <a:xfrm>
              <a:off x="1378" y="2748"/>
              <a:ext cx="156" cy="156"/>
            </a:xfrm>
            <a:prstGeom prst="ellipse">
              <a:avLst/>
            </a:prstGeom>
            <a:solidFill>
              <a:srgbClr val="003882"/>
            </a:solidFill>
            <a:ln w="9525">
              <a:solidFill>
                <a:srgbClr val="0038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38981" name="Picture 17" descr="Wave_ne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272886">
              <a:off x="1517" y="2585"/>
              <a:ext cx="53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82" name="Picture 18" descr="Wave_ne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327114" flipH="1">
              <a:off x="868" y="2585"/>
              <a:ext cx="53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5" name="Text Box 19"/>
          <p:cNvSpPr txBox="1">
            <a:spLocks noChangeArrowheads="1"/>
          </p:cNvSpPr>
          <p:nvPr/>
        </p:nvSpPr>
        <p:spPr bwMode="auto">
          <a:xfrm>
            <a:off x="5883275" y="3248025"/>
            <a:ext cx="54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Access</a:t>
            </a:r>
          </a:p>
          <a:p>
            <a:pPr algn="ctr"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Point</a:t>
            </a:r>
            <a:endParaRPr lang="en-US" sz="1000">
              <a:solidFill>
                <a:srgbClr val="00388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03124" name="Line 20"/>
          <p:cNvSpPr>
            <a:spLocks noChangeShapeType="1"/>
          </p:cNvSpPr>
          <p:nvPr/>
        </p:nvSpPr>
        <p:spPr bwMode="auto">
          <a:xfrm>
            <a:off x="4203700" y="2058988"/>
            <a:ext cx="1930400" cy="0"/>
          </a:xfrm>
          <a:prstGeom prst="line">
            <a:avLst/>
          </a:prstGeom>
          <a:noFill/>
          <a:ln w="9525">
            <a:solidFill>
              <a:srgbClr val="CC0033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3125" name="Freeform 21"/>
          <p:cNvSpPr>
            <a:spLocks/>
          </p:cNvSpPr>
          <p:nvPr/>
        </p:nvSpPr>
        <p:spPr bwMode="auto">
          <a:xfrm>
            <a:off x="5648325" y="2705100"/>
            <a:ext cx="1582738" cy="2781300"/>
          </a:xfrm>
          <a:custGeom>
            <a:avLst/>
            <a:gdLst>
              <a:gd name="T0" fmla="*/ 462 w 997"/>
              <a:gd name="T1" fmla="*/ 0 h 1752"/>
              <a:gd name="T2" fmla="*/ 990 w 997"/>
              <a:gd name="T3" fmla="*/ 276 h 1752"/>
              <a:gd name="T4" fmla="*/ 504 w 997"/>
              <a:gd name="T5" fmla="*/ 1506 h 1752"/>
              <a:gd name="T6" fmla="*/ 0 w 997"/>
              <a:gd name="T7" fmla="*/ 1752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997"/>
              <a:gd name="T13" fmla="*/ 0 h 1752"/>
              <a:gd name="T14" fmla="*/ 997 w 997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7" h="1752">
                <a:moveTo>
                  <a:pt x="462" y="0"/>
                </a:moveTo>
                <a:cubicBezTo>
                  <a:pt x="550" y="46"/>
                  <a:pt x="983" y="25"/>
                  <a:pt x="990" y="276"/>
                </a:cubicBezTo>
                <a:cubicBezTo>
                  <a:pt x="997" y="527"/>
                  <a:pt x="669" y="1260"/>
                  <a:pt x="504" y="1506"/>
                </a:cubicBezTo>
                <a:cubicBezTo>
                  <a:pt x="339" y="1752"/>
                  <a:pt x="105" y="1701"/>
                  <a:pt x="0" y="1752"/>
                </a:cubicBezTo>
              </a:path>
            </a:pathLst>
          </a:custGeom>
          <a:noFill/>
          <a:ln w="9525">
            <a:solidFill>
              <a:srgbClr val="00388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3126" name="Text Box 22"/>
          <p:cNvSpPr txBox="1">
            <a:spLocks noChangeArrowheads="1"/>
          </p:cNvSpPr>
          <p:nvPr/>
        </p:nvSpPr>
        <p:spPr bwMode="auto">
          <a:xfrm>
            <a:off x="7107238" y="3141663"/>
            <a:ext cx="300037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001E67"/>
                </a:solidFill>
                <a:latin typeface="Arial Narrow" pitchFamily="34" charset="0"/>
                <a:cs typeface="Arial" charset="0"/>
                <a:sym typeface="Wingdings" pitchFamily="2" charset="2"/>
              </a:rPr>
              <a:t>3</a:t>
            </a:r>
          </a:p>
        </p:txBody>
      </p:sp>
      <p:sp>
        <p:nvSpPr>
          <p:cNvPr id="38930" name="Text Box 24"/>
          <p:cNvSpPr txBox="1">
            <a:spLocks noChangeArrowheads="1"/>
          </p:cNvSpPr>
          <p:nvPr/>
        </p:nvSpPr>
        <p:spPr bwMode="auto">
          <a:xfrm>
            <a:off x="3668713" y="32480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Vocollect</a:t>
            </a:r>
          </a:p>
          <a:p>
            <a:pPr>
              <a:lnSpc>
                <a:spcPct val="100000"/>
              </a:lnSpc>
            </a:pPr>
            <a:r>
              <a:rPr lang="it-IT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VoiceLink</a:t>
            </a:r>
            <a:r>
              <a:rPr lang="en-US" sz="1000">
                <a:solidFill>
                  <a:srgbClr val="003882"/>
                </a:solidFill>
                <a:latin typeface="Arial Narrow" pitchFamily="34" charset="0"/>
                <a:cs typeface="Arial" charset="0"/>
              </a:rPr>
              <a:t>®</a:t>
            </a:r>
          </a:p>
        </p:txBody>
      </p:sp>
      <p:sp>
        <p:nvSpPr>
          <p:cNvPr id="38931" name="Line 25"/>
          <p:cNvSpPr>
            <a:spLocks noChangeShapeType="1"/>
          </p:cNvSpPr>
          <p:nvPr/>
        </p:nvSpPr>
        <p:spPr bwMode="auto">
          <a:xfrm>
            <a:off x="4189413" y="1771650"/>
            <a:ext cx="0" cy="847725"/>
          </a:xfrm>
          <a:prstGeom prst="line">
            <a:avLst/>
          </a:prstGeom>
          <a:noFill/>
          <a:ln w="38100" cap="rnd">
            <a:solidFill>
              <a:srgbClr val="9D1C2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8932" name="Picture 26" descr="voco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84" t="37807" r="34634" b="33757"/>
          <a:stretch>
            <a:fillRect/>
          </a:stretch>
        </p:blipFill>
        <p:spPr bwMode="auto">
          <a:xfrm>
            <a:off x="3794125" y="2305050"/>
            <a:ext cx="777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31" name="AutoShape 27"/>
          <p:cNvSpPr>
            <a:spLocks noChangeArrowheads="1"/>
          </p:cNvSpPr>
          <p:nvPr/>
        </p:nvSpPr>
        <p:spPr bwMode="auto">
          <a:xfrm>
            <a:off x="2152650" y="1927225"/>
            <a:ext cx="1990725" cy="238125"/>
          </a:xfrm>
          <a:prstGeom prst="leftRightArrow">
            <a:avLst>
              <a:gd name="adj1" fmla="val 55917"/>
              <a:gd name="adj2" fmla="val 89367"/>
            </a:avLst>
          </a:prstGeom>
          <a:solidFill>
            <a:srgbClr val="82ACD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500">
                <a:solidFill>
                  <a:schemeClr val="tx1"/>
                </a:solidFill>
                <a:cs typeface="Arial" charset="0"/>
              </a:rPr>
              <a:t>FTP, File Transfer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262813" y="3770313"/>
            <a:ext cx="244475" cy="2163762"/>
            <a:chOff x="4293" y="2417"/>
            <a:chExt cx="154" cy="1363"/>
          </a:xfrm>
        </p:grpSpPr>
        <p:sp>
          <p:nvSpPr>
            <p:cNvPr id="38974" name="Text Box 29"/>
            <p:cNvSpPr txBox="1">
              <a:spLocks noChangeArrowheads="1"/>
            </p:cNvSpPr>
            <p:nvPr/>
          </p:nvSpPr>
          <p:spPr bwMode="auto">
            <a:xfrm rot="-5400000">
              <a:off x="4141" y="3045"/>
              <a:ext cx="4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cs typeface="Arial" charset="0"/>
                  <a:sym typeface="Wingdings" pitchFamily="2" charset="2"/>
                </a:rPr>
                <a:t>PRONTO</a:t>
              </a:r>
            </a:p>
          </p:txBody>
        </p:sp>
        <p:sp>
          <p:nvSpPr>
            <p:cNvPr id="38975" name="Line 30"/>
            <p:cNvSpPr>
              <a:spLocks noChangeShapeType="1"/>
            </p:cNvSpPr>
            <p:nvPr/>
          </p:nvSpPr>
          <p:spPr bwMode="auto">
            <a:xfrm rot="-5400000">
              <a:off x="3634" y="3099"/>
              <a:ext cx="1363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624763" y="3768725"/>
            <a:ext cx="244475" cy="2152650"/>
            <a:chOff x="4521" y="2416"/>
            <a:chExt cx="154" cy="1356"/>
          </a:xfrm>
        </p:grpSpPr>
        <p:sp>
          <p:nvSpPr>
            <p:cNvPr id="38972" name="Text Box 32"/>
            <p:cNvSpPr txBox="1">
              <a:spLocks noChangeArrowheads="1"/>
            </p:cNvSpPr>
            <p:nvPr/>
          </p:nvSpPr>
          <p:spPr bwMode="auto">
            <a:xfrm rot="-5400000">
              <a:off x="3932" y="3029"/>
              <a:ext cx="13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cs typeface="Arial" charset="0"/>
                  <a:sym typeface="Wingdings" pitchFamily="2" charset="2"/>
                </a:rPr>
                <a:t>LOCAZIONE 24-4, CHECK DIGIT</a:t>
              </a:r>
            </a:p>
          </p:txBody>
        </p:sp>
        <p:sp>
          <p:nvSpPr>
            <p:cNvPr id="38973" name="Line 33"/>
            <p:cNvSpPr>
              <a:spLocks noChangeShapeType="1"/>
            </p:cNvSpPr>
            <p:nvPr/>
          </p:nvSpPr>
          <p:spPr bwMode="auto">
            <a:xfrm rot="-5400000">
              <a:off x="3992" y="3094"/>
              <a:ext cx="1356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910513" y="3770313"/>
            <a:ext cx="244475" cy="2163762"/>
            <a:chOff x="4701" y="2417"/>
            <a:chExt cx="154" cy="1363"/>
          </a:xfrm>
        </p:grpSpPr>
        <p:sp>
          <p:nvSpPr>
            <p:cNvPr id="38970" name="Text Box 35"/>
            <p:cNvSpPr txBox="1">
              <a:spLocks noChangeArrowheads="1"/>
            </p:cNvSpPr>
            <p:nvPr/>
          </p:nvSpPr>
          <p:spPr bwMode="auto">
            <a:xfrm rot="-5400000">
              <a:off x="4505" y="3055"/>
              <a:ext cx="54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cs typeface="Arial" charset="0"/>
                  <a:sym typeface="Wingdings" pitchFamily="2" charset="2"/>
                </a:rPr>
                <a:t>TRE, NOVE</a:t>
              </a:r>
            </a:p>
          </p:txBody>
        </p:sp>
        <p:sp>
          <p:nvSpPr>
            <p:cNvPr id="38971" name="Line 36"/>
            <p:cNvSpPr>
              <a:spLocks noChangeShapeType="1"/>
            </p:cNvSpPr>
            <p:nvPr/>
          </p:nvSpPr>
          <p:spPr bwMode="auto">
            <a:xfrm rot="-5400000">
              <a:off x="4035" y="3099"/>
              <a:ext cx="1363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286750" y="3768725"/>
            <a:ext cx="244475" cy="2152650"/>
            <a:chOff x="4938" y="2416"/>
            <a:chExt cx="154" cy="1356"/>
          </a:xfrm>
        </p:grpSpPr>
        <p:sp>
          <p:nvSpPr>
            <p:cNvPr id="38968" name="Text Box 38"/>
            <p:cNvSpPr txBox="1">
              <a:spLocks noChangeArrowheads="1"/>
            </p:cNvSpPr>
            <p:nvPr/>
          </p:nvSpPr>
          <p:spPr bwMode="auto">
            <a:xfrm rot="-5400000">
              <a:off x="4773" y="3050"/>
              <a:ext cx="4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cs typeface="Arial" charset="0"/>
                  <a:sym typeface="Wingdings" pitchFamily="2" charset="2"/>
                </a:rPr>
                <a:t>PRENDI 3</a:t>
              </a:r>
            </a:p>
          </p:txBody>
        </p:sp>
        <p:sp>
          <p:nvSpPr>
            <p:cNvPr id="38969" name="Line 39"/>
            <p:cNvSpPr>
              <a:spLocks noChangeShapeType="1"/>
            </p:cNvSpPr>
            <p:nvPr/>
          </p:nvSpPr>
          <p:spPr bwMode="auto">
            <a:xfrm rot="-5400000">
              <a:off x="4387" y="3094"/>
              <a:ext cx="1356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8528050" y="3770313"/>
            <a:ext cx="244475" cy="2163762"/>
            <a:chOff x="5090" y="2417"/>
            <a:chExt cx="154" cy="1363"/>
          </a:xfrm>
        </p:grpSpPr>
        <p:sp>
          <p:nvSpPr>
            <p:cNvPr id="38966" name="Text Box 41"/>
            <p:cNvSpPr txBox="1">
              <a:spLocks noChangeArrowheads="1"/>
            </p:cNvSpPr>
            <p:nvPr/>
          </p:nvSpPr>
          <p:spPr bwMode="auto">
            <a:xfrm rot="-5400000">
              <a:off x="5029" y="3019"/>
              <a:ext cx="2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sz="1000">
                  <a:solidFill>
                    <a:srgbClr val="82ACDC"/>
                  </a:solidFill>
                  <a:cs typeface="Arial" charset="0"/>
                  <a:sym typeface="Wingdings" pitchFamily="2" charset="2"/>
                </a:rPr>
                <a:t>TRE</a:t>
              </a:r>
            </a:p>
          </p:txBody>
        </p:sp>
        <p:sp>
          <p:nvSpPr>
            <p:cNvPr id="38967" name="Line 42"/>
            <p:cNvSpPr>
              <a:spLocks noChangeShapeType="1"/>
            </p:cNvSpPr>
            <p:nvPr/>
          </p:nvSpPr>
          <p:spPr bwMode="auto">
            <a:xfrm rot="-5400000">
              <a:off x="4430" y="3099"/>
              <a:ext cx="1363" cy="0"/>
            </a:xfrm>
            <a:prstGeom prst="line">
              <a:avLst/>
            </a:prstGeom>
            <a:noFill/>
            <a:ln w="9525">
              <a:solidFill>
                <a:srgbClr val="82ACDC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939" name="Text Box 43"/>
          <p:cNvSpPr txBox="1">
            <a:spLocks noChangeArrowheads="1"/>
          </p:cNvSpPr>
          <p:nvPr/>
        </p:nvSpPr>
        <p:spPr bwMode="auto">
          <a:xfrm>
            <a:off x="7016750" y="5838825"/>
            <a:ext cx="1717675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it-IT" sz="12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Client-Server Task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564188" y="3756025"/>
            <a:ext cx="3330575" cy="2197100"/>
            <a:chOff x="3505" y="2366"/>
            <a:chExt cx="2098" cy="1384"/>
          </a:xfrm>
        </p:grpSpPr>
        <p:grpSp>
          <p:nvGrpSpPr>
            <p:cNvPr id="38960" name="Group 45"/>
            <p:cNvGrpSpPr>
              <a:grpSpLocks/>
            </p:cNvGrpSpPr>
            <p:nvPr/>
          </p:nvGrpSpPr>
          <p:grpSpPr bwMode="auto">
            <a:xfrm>
              <a:off x="4408" y="2374"/>
              <a:ext cx="154" cy="1356"/>
              <a:chOff x="4126" y="2416"/>
              <a:chExt cx="154" cy="1356"/>
            </a:xfrm>
          </p:grpSpPr>
          <p:sp>
            <p:nvSpPr>
              <p:cNvPr id="38964" name="Line 46"/>
              <p:cNvSpPr>
                <a:spLocks noChangeShapeType="1"/>
              </p:cNvSpPr>
              <p:nvPr/>
            </p:nvSpPr>
            <p:spPr bwMode="auto">
              <a:xfrm rot="-5400000">
                <a:off x="3586" y="3094"/>
                <a:ext cx="1356" cy="0"/>
              </a:xfrm>
              <a:prstGeom prst="line">
                <a:avLst/>
              </a:prstGeom>
              <a:noFill/>
              <a:ln w="9525">
                <a:solidFill>
                  <a:srgbClr val="82ACDC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965" name="Text Box 47"/>
              <p:cNvSpPr txBox="1">
                <a:spLocks noChangeArrowheads="1"/>
              </p:cNvSpPr>
              <p:nvPr/>
            </p:nvSpPr>
            <p:spPr bwMode="auto">
              <a:xfrm rot="-5400000">
                <a:off x="3765" y="3088"/>
                <a:ext cx="87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it-IT" sz="1000">
                    <a:solidFill>
                      <a:srgbClr val="82ACDC"/>
                    </a:solidFill>
                    <a:cs typeface="Arial" charset="0"/>
                    <a:sym typeface="Wingdings" pitchFamily="2" charset="2"/>
                  </a:rPr>
                  <a:t>CORRIDOIO ALPHA</a:t>
                </a:r>
              </a:p>
            </p:txBody>
          </p:sp>
        </p:grpSp>
        <p:grpSp>
          <p:nvGrpSpPr>
            <p:cNvPr id="38961" name="Group 48"/>
            <p:cNvGrpSpPr>
              <a:grpSpLocks/>
            </p:cNvGrpSpPr>
            <p:nvPr/>
          </p:nvGrpSpPr>
          <p:grpSpPr bwMode="auto">
            <a:xfrm>
              <a:off x="3505" y="2366"/>
              <a:ext cx="2098" cy="1384"/>
              <a:chOff x="3505" y="2366"/>
              <a:chExt cx="2098" cy="1384"/>
            </a:xfrm>
          </p:grpSpPr>
          <p:sp>
            <p:nvSpPr>
              <p:cNvPr id="38962" name="Freeform 49"/>
              <p:cNvSpPr>
                <a:spLocks/>
              </p:cNvSpPr>
              <p:nvPr/>
            </p:nvSpPr>
            <p:spPr bwMode="auto">
              <a:xfrm>
                <a:off x="3649" y="2366"/>
                <a:ext cx="1954" cy="706"/>
              </a:xfrm>
              <a:custGeom>
                <a:avLst/>
                <a:gdLst>
                  <a:gd name="T0" fmla="*/ 0 w 3056"/>
                  <a:gd name="T1" fmla="*/ 504 h 504"/>
                  <a:gd name="T2" fmla="*/ 1168 w 3056"/>
                  <a:gd name="T3" fmla="*/ 0 h 504"/>
                  <a:gd name="T4" fmla="*/ 3056 w 3056"/>
                  <a:gd name="T5" fmla="*/ 0 h 504"/>
                  <a:gd name="T6" fmla="*/ 0 60000 65536"/>
                  <a:gd name="T7" fmla="*/ 0 60000 65536"/>
                  <a:gd name="T8" fmla="*/ 0 60000 65536"/>
                  <a:gd name="T9" fmla="*/ 0 w 3056"/>
                  <a:gd name="T10" fmla="*/ 0 h 504"/>
                  <a:gd name="T11" fmla="*/ 3056 w 3056"/>
                  <a:gd name="T12" fmla="*/ 504 h 5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6" h="504">
                    <a:moveTo>
                      <a:pt x="0" y="504"/>
                    </a:moveTo>
                    <a:lnTo>
                      <a:pt x="1168" y="0"/>
                    </a:lnTo>
                    <a:lnTo>
                      <a:pt x="3056" y="0"/>
                    </a:lnTo>
                  </a:path>
                </a:pathLst>
              </a:custGeom>
              <a:noFill/>
              <a:ln w="9525" cap="rnd">
                <a:solidFill>
                  <a:srgbClr val="CC0033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963" name="Freeform 50"/>
              <p:cNvSpPr>
                <a:spLocks/>
              </p:cNvSpPr>
              <p:nvPr/>
            </p:nvSpPr>
            <p:spPr bwMode="auto">
              <a:xfrm>
                <a:off x="3505" y="3430"/>
                <a:ext cx="2066" cy="320"/>
              </a:xfrm>
              <a:custGeom>
                <a:avLst/>
                <a:gdLst>
                  <a:gd name="T0" fmla="*/ 0 w 2968"/>
                  <a:gd name="T1" fmla="*/ 0 h 528"/>
                  <a:gd name="T2" fmla="*/ 968 w 2968"/>
                  <a:gd name="T3" fmla="*/ 520 h 528"/>
                  <a:gd name="T4" fmla="*/ 2968 w 2968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2968"/>
                  <a:gd name="T10" fmla="*/ 0 h 528"/>
                  <a:gd name="T11" fmla="*/ 2968 w 2968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68" h="528">
                    <a:moveTo>
                      <a:pt x="0" y="0"/>
                    </a:moveTo>
                    <a:lnTo>
                      <a:pt x="968" y="520"/>
                    </a:lnTo>
                    <a:lnTo>
                      <a:pt x="2968" y="528"/>
                    </a:lnTo>
                  </a:path>
                </a:pathLst>
              </a:custGeom>
              <a:noFill/>
              <a:ln w="9525" cap="rnd">
                <a:solidFill>
                  <a:srgbClr val="CC0033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1028700" y="2695575"/>
            <a:ext cx="4943475" cy="3622675"/>
            <a:chOff x="648" y="1698"/>
            <a:chExt cx="3114" cy="2282"/>
          </a:xfrm>
        </p:grpSpPr>
        <p:sp>
          <p:nvSpPr>
            <p:cNvPr id="38952" name="Freeform 52"/>
            <p:cNvSpPr>
              <a:spLocks/>
            </p:cNvSpPr>
            <p:nvPr/>
          </p:nvSpPr>
          <p:spPr bwMode="auto">
            <a:xfrm>
              <a:off x="2446" y="1698"/>
              <a:ext cx="1316" cy="1814"/>
            </a:xfrm>
            <a:custGeom>
              <a:avLst/>
              <a:gdLst>
                <a:gd name="T0" fmla="*/ 1316 w 1316"/>
                <a:gd name="T1" fmla="*/ 0 h 1814"/>
                <a:gd name="T2" fmla="*/ 464 w 1316"/>
                <a:gd name="T3" fmla="*/ 414 h 1814"/>
                <a:gd name="T4" fmla="*/ 99 w 1316"/>
                <a:gd name="T5" fmla="*/ 1592 h 1814"/>
                <a:gd name="T6" fmla="*/ 1058 w 1316"/>
                <a:gd name="T7" fmla="*/ 1746 h 18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6"/>
                <a:gd name="T13" fmla="*/ 0 h 1814"/>
                <a:gd name="T14" fmla="*/ 1316 w 1316"/>
                <a:gd name="T15" fmla="*/ 1814 h 18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6" h="1814">
                  <a:moveTo>
                    <a:pt x="1316" y="0"/>
                  </a:moveTo>
                  <a:cubicBezTo>
                    <a:pt x="1174" y="69"/>
                    <a:pt x="667" y="149"/>
                    <a:pt x="464" y="414"/>
                  </a:cubicBezTo>
                  <a:cubicBezTo>
                    <a:pt x="261" y="679"/>
                    <a:pt x="0" y="1370"/>
                    <a:pt x="99" y="1592"/>
                  </a:cubicBezTo>
                  <a:cubicBezTo>
                    <a:pt x="198" y="1814"/>
                    <a:pt x="858" y="1714"/>
                    <a:pt x="1058" y="1746"/>
                  </a:cubicBezTo>
                </a:path>
              </a:pathLst>
            </a:custGeom>
            <a:noFill/>
            <a:ln w="9525">
              <a:solidFill>
                <a:srgbClr val="CC0033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53" name="Text Box 53"/>
            <p:cNvSpPr txBox="1">
              <a:spLocks noChangeArrowheads="1"/>
            </p:cNvSpPr>
            <p:nvPr/>
          </p:nvSpPr>
          <p:spPr bwMode="auto">
            <a:xfrm>
              <a:off x="2190" y="2824"/>
              <a:ext cx="698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1000">
                  <a:solidFill>
                    <a:srgbClr val="CC0033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Record / Q-LIST(S)</a:t>
              </a:r>
            </a:p>
          </p:txBody>
        </p:sp>
        <p:grpSp>
          <p:nvGrpSpPr>
            <p:cNvPr id="38954" name="Group 54"/>
            <p:cNvGrpSpPr>
              <a:grpSpLocks/>
            </p:cNvGrpSpPr>
            <p:nvPr/>
          </p:nvGrpSpPr>
          <p:grpSpPr bwMode="auto">
            <a:xfrm>
              <a:off x="648" y="2584"/>
              <a:ext cx="1562" cy="1396"/>
              <a:chOff x="336" y="2320"/>
              <a:chExt cx="2330" cy="2083"/>
            </a:xfrm>
          </p:grpSpPr>
          <p:grpSp>
            <p:nvGrpSpPr>
              <p:cNvPr id="38955" name="Group 55"/>
              <p:cNvGrpSpPr>
                <a:grpSpLocks/>
              </p:cNvGrpSpPr>
              <p:nvPr/>
            </p:nvGrpSpPr>
            <p:grpSpPr bwMode="auto">
              <a:xfrm>
                <a:off x="336" y="2320"/>
                <a:ext cx="2280" cy="1760"/>
                <a:chOff x="200" y="2184"/>
                <a:chExt cx="2280" cy="1760"/>
              </a:xfrm>
            </p:grpSpPr>
            <p:sp>
              <p:nvSpPr>
                <p:cNvPr id="38957" name="Rectangle 56"/>
                <p:cNvSpPr>
                  <a:spLocks noChangeArrowheads="1"/>
                </p:cNvSpPr>
                <p:nvPr/>
              </p:nvSpPr>
              <p:spPr bwMode="auto">
                <a:xfrm>
                  <a:off x="200" y="2184"/>
                  <a:ext cx="2216" cy="168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8958" name="Rectangle 57"/>
                <p:cNvSpPr>
                  <a:spLocks noChangeArrowheads="1"/>
                </p:cNvSpPr>
                <p:nvPr/>
              </p:nvSpPr>
              <p:spPr bwMode="auto">
                <a:xfrm>
                  <a:off x="232" y="2229"/>
                  <a:ext cx="2216" cy="168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8959" name="Rectangle 58"/>
                <p:cNvSpPr>
                  <a:spLocks noChangeArrowheads="1"/>
                </p:cNvSpPr>
                <p:nvPr/>
              </p:nvSpPr>
              <p:spPr bwMode="auto">
                <a:xfrm>
                  <a:off x="264" y="2256"/>
                  <a:ext cx="2216" cy="1688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pic>
            <p:nvPicPr>
              <p:cNvPr id="38956" name="Picture 5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5" y="2437"/>
                <a:ext cx="2221" cy="1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4857750" y="1854200"/>
            <a:ext cx="481013" cy="430213"/>
            <a:chOff x="336" y="2320"/>
            <a:chExt cx="2330" cy="2083"/>
          </a:xfrm>
        </p:grpSpPr>
        <p:grpSp>
          <p:nvGrpSpPr>
            <p:cNvPr id="38947" name="Group 61"/>
            <p:cNvGrpSpPr>
              <a:grpSpLocks/>
            </p:cNvGrpSpPr>
            <p:nvPr/>
          </p:nvGrpSpPr>
          <p:grpSpPr bwMode="auto">
            <a:xfrm>
              <a:off x="336" y="2320"/>
              <a:ext cx="2280" cy="1760"/>
              <a:chOff x="200" y="2184"/>
              <a:chExt cx="2280" cy="1760"/>
            </a:xfrm>
          </p:grpSpPr>
          <p:sp>
            <p:nvSpPr>
              <p:cNvPr id="38949" name="Rectangle 62"/>
              <p:cNvSpPr>
                <a:spLocks noChangeArrowheads="1"/>
              </p:cNvSpPr>
              <p:nvPr/>
            </p:nvSpPr>
            <p:spPr bwMode="auto">
              <a:xfrm>
                <a:off x="200" y="2184"/>
                <a:ext cx="2216" cy="168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950" name="Rectangle 63"/>
              <p:cNvSpPr>
                <a:spLocks noChangeArrowheads="1"/>
              </p:cNvSpPr>
              <p:nvPr/>
            </p:nvSpPr>
            <p:spPr bwMode="auto">
              <a:xfrm>
                <a:off x="232" y="2229"/>
                <a:ext cx="2216" cy="168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951" name="Rectangle 64"/>
              <p:cNvSpPr>
                <a:spLocks noChangeArrowheads="1"/>
              </p:cNvSpPr>
              <p:nvPr/>
            </p:nvSpPr>
            <p:spPr bwMode="auto">
              <a:xfrm>
                <a:off x="264" y="2256"/>
                <a:ext cx="2216" cy="168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pic>
          <p:nvPicPr>
            <p:cNvPr id="38948" name="Picture 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5" y="2437"/>
              <a:ext cx="2221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4171950" y="2166938"/>
            <a:ext cx="2006600" cy="396875"/>
            <a:chOff x="2628" y="1365"/>
            <a:chExt cx="1264" cy="250"/>
          </a:xfrm>
        </p:grpSpPr>
        <p:sp>
          <p:nvSpPr>
            <p:cNvPr id="38945" name="Line 67"/>
            <p:cNvSpPr>
              <a:spLocks noChangeShapeType="1"/>
            </p:cNvSpPr>
            <p:nvPr/>
          </p:nvSpPr>
          <p:spPr bwMode="auto">
            <a:xfrm>
              <a:off x="2628" y="1494"/>
              <a:ext cx="1264" cy="0"/>
            </a:xfrm>
            <a:prstGeom prst="line">
              <a:avLst/>
            </a:prstGeom>
            <a:noFill/>
            <a:ln w="9525">
              <a:solidFill>
                <a:srgbClr val="003882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46" name="Text Box 68"/>
            <p:cNvSpPr txBox="1">
              <a:spLocks noChangeArrowheads="1"/>
            </p:cNvSpPr>
            <p:nvPr/>
          </p:nvSpPr>
          <p:spPr bwMode="auto">
            <a:xfrm>
              <a:off x="3107" y="1365"/>
              <a:ext cx="189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it-IT" sz="2000">
                  <a:solidFill>
                    <a:srgbClr val="001E67"/>
                  </a:solidFill>
                  <a:latin typeface="Arial Narrow" pitchFamily="34" charset="0"/>
                  <a:cs typeface="Arial" charset="0"/>
                  <a:sym typeface="Wingdings" pitchFamily="2" charset="2"/>
                </a:rPr>
                <a:t>3</a:t>
              </a:r>
            </a:p>
          </p:txBody>
        </p:sp>
      </p:grpSp>
      <p:sp>
        <p:nvSpPr>
          <p:cNvPr id="38944" name="Rectangle 69"/>
          <p:cNvSpPr>
            <a:spLocks noChangeArrowheads="1"/>
          </p:cNvSpPr>
          <p:nvPr/>
        </p:nvSpPr>
        <p:spPr bwMode="auto">
          <a:xfrm>
            <a:off x="381000" y="1028700"/>
            <a:ext cx="8382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i="1">
                <a:solidFill>
                  <a:srgbClr val="9D1C29"/>
                </a:solidFill>
                <a:latin typeface="Trebuchet MS" pitchFamily="34" charset="0"/>
              </a:rPr>
              <a:t>Vocollect VoiceLink®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24" grpId="0" animBg="1"/>
      <p:bldP spid="303125" grpId="0" animBg="1"/>
      <p:bldP spid="303126" grpId="0" animBg="1"/>
      <p:bldP spid="30313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3882"/>
      </a:dk2>
      <a:lt2>
        <a:srgbClr val="999999"/>
      </a:lt2>
      <a:accent1>
        <a:srgbClr val="C59C00"/>
      </a:accent1>
      <a:accent2>
        <a:srgbClr val="88A8E8"/>
      </a:accent2>
      <a:accent3>
        <a:srgbClr val="FFFFFF"/>
      </a:accent3>
      <a:accent4>
        <a:srgbClr val="000000"/>
      </a:accent4>
      <a:accent5>
        <a:srgbClr val="DFCBAA"/>
      </a:accent5>
      <a:accent6>
        <a:srgbClr val="7B98D2"/>
      </a:accent6>
      <a:hlink>
        <a:srgbClr val="868E7B"/>
      </a:hlink>
      <a:folHlink>
        <a:srgbClr val="9D1C29"/>
      </a:folHlink>
    </a:clrScheme>
    <a:fontScheme name="Blank Pre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868E7B"/>
            </a:solidFill>
            <a:effectLst/>
            <a:latin typeface="Arial" charset="0"/>
            <a:ea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868E7B"/>
            </a:solidFill>
            <a:effectLst/>
            <a:latin typeface="Arial" charset="0"/>
            <a:ea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3882"/>
        </a:dk2>
        <a:lt2>
          <a:srgbClr val="999999"/>
        </a:lt2>
        <a:accent1>
          <a:srgbClr val="C59C00"/>
        </a:accent1>
        <a:accent2>
          <a:srgbClr val="88A8E8"/>
        </a:accent2>
        <a:accent3>
          <a:srgbClr val="FFFFFF"/>
        </a:accent3>
        <a:accent4>
          <a:srgbClr val="000000"/>
        </a:accent4>
        <a:accent5>
          <a:srgbClr val="DFCBAA"/>
        </a:accent5>
        <a:accent6>
          <a:srgbClr val="7B98D2"/>
        </a:accent6>
        <a:hlink>
          <a:srgbClr val="868E7B"/>
        </a:hlink>
        <a:folHlink>
          <a:srgbClr val="9D1C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7286</TotalTime>
  <Words>1090</Words>
  <Application>Microsoft Office PowerPoint</Application>
  <PresentationFormat>Presentazione su schermo (4:3)</PresentationFormat>
  <Paragraphs>282</Paragraphs>
  <Slides>12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Blank Presentation</vt:lpstr>
      <vt:lpstr>Visio</vt:lpstr>
      <vt:lpstr>Competitività Aziendale</vt:lpstr>
      <vt:lpstr>Competitività nella Logistica</vt:lpstr>
      <vt:lpstr>Vocollect Voice</vt:lpstr>
      <vt:lpstr>Vocollect Voice</vt:lpstr>
      <vt:lpstr>Voice-Directed Distribution vs. Terminali RF</vt:lpstr>
      <vt:lpstr>Voice-Directed Distribution vs. Terminali RF</vt:lpstr>
      <vt:lpstr>Voice-Directed Distribution vs. Terminali RF</vt:lpstr>
      <vt:lpstr>Direct Socket Interface </vt:lpstr>
      <vt:lpstr>Middleware, se necessario…</vt:lpstr>
      <vt:lpstr>Flusso dati e Dialogo</vt:lpstr>
      <vt:lpstr>Anatomia di un sistema Voice</vt:lpstr>
      <vt:lpstr>Vocollect Voice</vt:lpstr>
    </vt:vector>
  </TitlesOfParts>
  <Company>Chris 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</dc:creator>
  <cp:lastModifiedBy>MMura</cp:lastModifiedBy>
  <cp:revision>404</cp:revision>
  <dcterms:created xsi:type="dcterms:W3CDTF">2008-02-18T13:24:12Z</dcterms:created>
  <dcterms:modified xsi:type="dcterms:W3CDTF">2009-10-01T11:56:33Z</dcterms:modified>
</cp:coreProperties>
</file>